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9" r:id="rId3"/>
    <p:sldId id="261" r:id="rId4"/>
    <p:sldId id="263" r:id="rId5"/>
    <p:sldId id="265" r:id="rId6"/>
    <p:sldId id="269" r:id="rId7"/>
    <p:sldId id="282" r:id="rId8"/>
    <p:sldId id="283" r:id="rId9"/>
    <p:sldId id="271" r:id="rId10"/>
    <p:sldId id="280" r:id="rId11"/>
    <p:sldId id="285" r:id="rId12"/>
    <p:sldId id="277" r:id="rId13"/>
    <p:sldId id="278" r:id="rId14"/>
    <p:sldId id="275" r:id="rId15"/>
    <p:sldId id="287" r:id="rId16"/>
    <p:sldId id="288" r:id="rId17"/>
    <p:sldId id="289" r:id="rId18"/>
    <p:sldId id="290" r:id="rId19"/>
    <p:sldId id="28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441" autoAdjust="0"/>
  </p:normalViewPr>
  <p:slideViewPr>
    <p:cSldViewPr>
      <p:cViewPr varScale="1">
        <p:scale>
          <a:sx n="116" d="100"/>
          <a:sy n="116" d="100"/>
        </p:scale>
        <p:origin x="-15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61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D7DBA-5968-4E26-BF09-6CAC619297E5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D42E2-9DF1-4C78-B765-29BFEE07A1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93F33F-12ED-4931-8685-B1CDA6F56F09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69E1F8-1419-4291-AAE7-700FC59D38E0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05959A-2AE7-4196-8780-0E4C72B7EC46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3B1A04-B007-4AE7-A9C6-9206CB3E9311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94F55-CD06-4B7C-ACA6-C10D21E14B56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smtClean="0"/>
              <a:t>Основные свойства применения алюминия и его сплавов:</a:t>
            </a:r>
          </a:p>
          <a:p>
            <a:pPr eaLnBrk="1" hangingPunct="1">
              <a:buFontTx/>
              <a:buChar char="-"/>
            </a:pPr>
            <a:r>
              <a:rPr lang="ru-RU" smtClean="0"/>
              <a:t>Судостроение;</a:t>
            </a:r>
          </a:p>
          <a:p>
            <a:pPr eaLnBrk="1" hangingPunct="1">
              <a:buFontTx/>
              <a:buChar char="-"/>
            </a:pPr>
            <a:r>
              <a:rPr lang="ru-RU" smtClean="0"/>
              <a:t>Строительство;</a:t>
            </a:r>
          </a:p>
          <a:p>
            <a:pPr eaLnBrk="1" hangingPunct="1">
              <a:buFontTx/>
              <a:buChar char="-"/>
            </a:pPr>
            <a:r>
              <a:rPr lang="ru-RU" smtClean="0"/>
              <a:t>Самолетостроение;</a:t>
            </a:r>
          </a:p>
          <a:p>
            <a:pPr eaLnBrk="1" hangingPunct="1">
              <a:buFontTx/>
              <a:buChar char="-"/>
            </a:pPr>
            <a:r>
              <a:rPr lang="ru-RU" smtClean="0"/>
              <a:t>В химической технике;</a:t>
            </a:r>
          </a:p>
          <a:p>
            <a:pPr eaLnBrk="1" hangingPunct="1">
              <a:buFontTx/>
              <a:buChar char="-"/>
            </a:pPr>
            <a:r>
              <a:rPr lang="ru-RU" smtClean="0"/>
              <a:t>Автомобильная промышленность;</a:t>
            </a:r>
          </a:p>
          <a:p>
            <a:pPr eaLnBrk="1" hangingPunct="1">
              <a:buFontTx/>
              <a:buChar char="-"/>
            </a:pPr>
            <a:r>
              <a:rPr lang="ru-RU" smtClean="0"/>
              <a:t>Производство посуды;</a:t>
            </a:r>
          </a:p>
          <a:p>
            <a:pPr eaLnBrk="1" hangingPunct="1">
              <a:buFontTx/>
              <a:buChar char="-"/>
            </a:pPr>
            <a:r>
              <a:rPr lang="ru-RU" smtClean="0"/>
              <a:t>Производство алюминированных тканей;</a:t>
            </a:r>
          </a:p>
          <a:p>
            <a:pPr eaLnBrk="1" hangingPunct="1">
              <a:buFontTx/>
              <a:buChar char="-"/>
            </a:pPr>
            <a:r>
              <a:rPr lang="ru-RU" smtClean="0"/>
              <a:t>Изготовление аппаратуры для пищевой промышленности;</a:t>
            </a:r>
          </a:p>
          <a:p>
            <a:pPr eaLnBrk="1" hangingPunct="1">
              <a:buFontTx/>
              <a:buChar char="-"/>
            </a:pPr>
            <a:r>
              <a:rPr lang="ru-RU" smtClean="0"/>
              <a:t>Провода для линий электропередач;</a:t>
            </a:r>
          </a:p>
          <a:p>
            <a:pPr eaLnBrk="1" hangingPunct="1">
              <a:buFontTx/>
              <a:buChar char="-"/>
            </a:pPr>
            <a:r>
              <a:rPr lang="ru-RU" smtClean="0"/>
              <a:t>Получение металлов из их оксидов «алюминотермией»;</a:t>
            </a:r>
          </a:p>
          <a:p>
            <a:pPr eaLnBrk="1" hangingPunct="1">
              <a:buFontTx/>
              <a:buChar char="-"/>
            </a:pPr>
            <a:r>
              <a:rPr lang="ru-RU" smtClean="0"/>
              <a:t>Ракетостроение;</a:t>
            </a:r>
          </a:p>
          <a:p>
            <a:pPr eaLnBrk="1" hangingPunct="1">
              <a:buFontTx/>
              <a:buChar char="-"/>
            </a:pPr>
            <a:r>
              <a:rPr lang="ru-RU" smtClean="0"/>
              <a:t>Химическое машиностроение;</a:t>
            </a:r>
          </a:p>
          <a:p>
            <a:pPr eaLnBrk="1" hangingPunct="1">
              <a:buFontTx/>
              <a:buChar char="-"/>
            </a:pPr>
            <a:r>
              <a:rPr lang="ru-RU" smtClean="0"/>
              <a:t>Упаковочный материал;</a:t>
            </a:r>
          </a:p>
          <a:p>
            <a:pPr eaLnBrk="1" hangingPunct="1">
              <a:buFontTx/>
              <a:buChar char="-"/>
            </a:pPr>
            <a:r>
              <a:rPr lang="ru-RU" smtClean="0"/>
              <a:t>Производство пеноалюминия </a:t>
            </a:r>
            <a:r>
              <a:rPr lang="el-GR" smtClean="0">
                <a:cs typeface="Arial" pitchFamily="34" charset="0"/>
              </a:rPr>
              <a:t>ρ</a:t>
            </a:r>
            <a:r>
              <a:rPr lang="ru-RU" smtClean="0">
                <a:cs typeface="Arial" pitchFamily="34" charset="0"/>
              </a:rPr>
              <a:t> = 0,19 г/</a:t>
            </a:r>
            <a:r>
              <a:rPr lang="ru-RU" smtClean="0"/>
              <a:t>см</a:t>
            </a:r>
            <a:r>
              <a:rPr lang="ru-RU" baseline="30000" smtClean="0"/>
              <a:t>3</a:t>
            </a:r>
            <a:endParaRPr lang="el-GR" baseline="300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BD0A68-ADC0-499E-AC5A-5862853BF84D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9951E6-ED10-457D-880B-9733B966C1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BD0A68-ADC0-499E-AC5A-5862853BF84D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9951E6-ED10-457D-880B-9733B966C1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BD0A68-ADC0-499E-AC5A-5862853BF84D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9951E6-ED10-457D-880B-9733B966C1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BD0A68-ADC0-499E-AC5A-5862853BF84D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9951E6-ED10-457D-880B-9733B966C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BD0A68-ADC0-499E-AC5A-5862853BF84D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9951E6-ED10-457D-880B-9733B966C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BD0A68-ADC0-499E-AC5A-5862853BF84D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9951E6-ED10-457D-880B-9733B966C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BD0A68-ADC0-499E-AC5A-5862853BF84D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9951E6-ED10-457D-880B-9733B966C1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BD0A68-ADC0-499E-AC5A-5862853BF84D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9951E6-ED10-457D-880B-9733B966C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BD0A68-ADC0-499E-AC5A-5862853BF84D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9951E6-ED10-457D-880B-9733B966C1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EBD0A68-ADC0-499E-AC5A-5862853BF84D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9951E6-ED10-457D-880B-9733B966C1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EBD0A68-ADC0-499E-AC5A-5862853BF84D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9951E6-ED10-457D-880B-9733B966C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EBD0A68-ADC0-499E-AC5A-5862853BF84D}" type="datetimeFigureOut">
              <a:rPr lang="ru-RU" smtClean="0"/>
              <a:pPr/>
              <a:t>30.04.2012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E9951E6-ED10-457D-880B-9733B966C1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png"/><Relationship Id="rId12" Type="http://schemas.openxmlformats.org/officeDocument/2006/relationships/image" Target="../media/image1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wmf"/><Relationship Id="rId5" Type="http://schemas.openxmlformats.org/officeDocument/2006/relationships/image" Target="../media/image6.jpeg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5800328"/>
            <a:ext cx="6400800" cy="1057672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Учитель высшей категории ГОУ СОШ №26 с углубленным изучением французского языка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 г. Санкт-Петербурга Литвиненко Галина Андреевна</a:t>
            </a:r>
            <a:endParaRPr lang="ru-RU" sz="2800" dirty="0">
              <a:solidFill>
                <a:schemeClr val="accent4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12776"/>
            <a:ext cx="8340617" cy="2585323"/>
          </a:xfrm>
          <a:prstGeom prst="rect">
            <a:avLst/>
          </a:prstGeom>
          <a:noFill/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Алюминий,его</a:t>
            </a:r>
            <a:endParaRPr lang="ru-RU" sz="5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Свойства и применение.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Picture 9" descr="ATOM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2996952"/>
            <a:ext cx="2755032" cy="2687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396311" y="324433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A</a:t>
            </a:r>
            <a:endParaRPr lang="ru-RU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Natural_020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512" y="3140968"/>
            <a:ext cx="3606800" cy="2381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412" name="Picture 4" descr="Natural_016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528" y="260648"/>
            <a:ext cx="3509963" cy="23399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5724128" y="332656"/>
            <a:ext cx="26100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Применение </a:t>
            </a:r>
          </a:p>
          <a:p>
            <a:r>
              <a:rPr lang="ru-RU" sz="32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алюминия.</a:t>
            </a:r>
            <a:endParaRPr lang="ru-RU" sz="3200" b="1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Tranovice100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lum bright="-6000" contrast="6000"/>
          </a:blip>
          <a:srcRect b="12157"/>
          <a:stretch>
            <a:fillRect/>
          </a:stretch>
        </p:blipFill>
        <p:spPr bwMode="auto">
          <a:xfrm>
            <a:off x="1351793" y="1481138"/>
            <a:ext cx="6440414" cy="45259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4429124" cy="2590002"/>
          </a:xfrm>
        </p:spPr>
        <p:txBody>
          <a:bodyPr/>
          <a:lstStyle/>
          <a:p>
            <a:pPr marL="484632" indent="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800" b="1" i="1" dirty="0" smtClean="0">
                <a:solidFill>
                  <a:schemeClr val="tx1"/>
                </a:solidFill>
                <a:latin typeface="Arial Black" pitchFamily="34" charset="0"/>
              </a:rPr>
              <a:t>Алюминий и его сплавы широко применяют как конструкционный материал</a:t>
            </a:r>
            <a:endParaRPr lang="ru-RU" sz="2800" b="1" i="1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4" name="Picture 4" descr="Natural_022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188" y="3933825"/>
            <a:ext cx="3505200" cy="2336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3" descr="Natural_0108"/>
          <p:cNvPicPr>
            <a:picLocks noChangeAspect="1" noChangeArrowheads="1"/>
          </p:cNvPicPr>
          <p:nvPr/>
        </p:nvPicPr>
        <p:blipFill>
          <a:blip r:embed="rId3" cstate="email">
            <a:lum bright="-12000"/>
          </a:blip>
          <a:srcRect/>
          <a:stretch>
            <a:fillRect/>
          </a:stretch>
        </p:blipFill>
        <p:spPr bwMode="auto">
          <a:xfrm>
            <a:off x="4643438" y="1214438"/>
            <a:ext cx="4208462" cy="26304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7494"/>
            <a:ext cx="4429124" cy="2590002"/>
          </a:xfrm>
        </p:spPr>
        <p:txBody>
          <a:bodyPr/>
          <a:lstStyle/>
          <a:p>
            <a:pPr marL="484632" indent="0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Arial Black" pitchFamily="34" charset="0"/>
              </a:rPr>
              <a:t>Алюминий и его сплавы широко применяют как конструкционный материал</a:t>
            </a:r>
            <a:endParaRPr lang="ru-RU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4" name="Picture 4" descr="Natural_022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188" y="3933825"/>
            <a:ext cx="3505200" cy="2336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3" descr="Natural_0108"/>
          <p:cNvPicPr>
            <a:picLocks noChangeAspect="1" noChangeArrowheads="1"/>
          </p:cNvPicPr>
          <p:nvPr/>
        </p:nvPicPr>
        <p:blipFill>
          <a:blip r:embed="rId3" cstate="email">
            <a:lum bright="-12000"/>
          </a:blip>
          <a:srcRect/>
          <a:stretch>
            <a:fillRect/>
          </a:stretch>
        </p:blipFill>
        <p:spPr bwMode="auto">
          <a:xfrm>
            <a:off x="4935538" y="1196752"/>
            <a:ext cx="4208462" cy="26304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4" descr="Natural_001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332656"/>
            <a:ext cx="4457700" cy="29638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6" descr="L03p1p07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300192" y="4581128"/>
            <a:ext cx="2514600" cy="18859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ru-RU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ПРИРОДНЫЕ</a:t>
            </a:r>
            <a:r>
              <a:rPr lang="ru-RU" u="sng" dirty="0" smtClean="0">
                <a:solidFill>
                  <a:schemeClr val="tx1"/>
                </a:solidFill>
              </a:rPr>
              <a:t> СОЕДИНЕНИЯ АЛЮМИНИЯ</a:t>
            </a:r>
            <a:endParaRPr lang="ru-RU" u="sng" dirty="0">
              <a:solidFill>
                <a:schemeClr val="tx1"/>
              </a:solidFill>
            </a:endParaRPr>
          </a:p>
        </p:txBody>
      </p:sp>
      <p:pic>
        <p:nvPicPr>
          <p:cNvPr id="13315" name="Picture 4" descr="c3309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" y="1985963"/>
            <a:ext cx="8229600" cy="4365625"/>
          </a:xfrm>
        </p:spPr>
      </p:pic>
      <p:sp>
        <p:nvSpPr>
          <p:cNvPr id="13316" name="Прямоугольник 4"/>
          <p:cNvSpPr>
            <a:spLocks noChangeArrowheads="1"/>
          </p:cNvSpPr>
          <p:nvPr/>
        </p:nvSpPr>
        <p:spPr bwMode="auto">
          <a:xfrm>
            <a:off x="785813" y="3857625"/>
            <a:ext cx="31861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Century Gothic" pitchFamily="34" charset="0"/>
              </a:rPr>
              <a:t>АЛЮМОСИЛИКАТЫ</a:t>
            </a:r>
          </a:p>
        </p:txBody>
      </p:sp>
      <p:sp>
        <p:nvSpPr>
          <p:cNvPr id="13317" name="Прямоугольник 5"/>
          <p:cNvSpPr>
            <a:spLocks noChangeArrowheads="1"/>
          </p:cNvSpPr>
          <p:nvPr/>
        </p:nvSpPr>
        <p:spPr bwMode="auto">
          <a:xfrm>
            <a:off x="4572000" y="3714750"/>
            <a:ext cx="457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Century Gothic" pitchFamily="34" charset="0"/>
              </a:rPr>
              <a:t>КОРУНД </a:t>
            </a:r>
            <a:r>
              <a:rPr lang="en-US" sz="2400" b="1">
                <a:latin typeface="Century Gothic" pitchFamily="34" charset="0"/>
              </a:rPr>
              <a:t>Al2O3 </a:t>
            </a:r>
            <a:r>
              <a:rPr lang="ru-RU" sz="2400" b="1">
                <a:latin typeface="Century Gothic" pitchFamily="34" charset="0"/>
              </a:rPr>
              <a:t>– прозрачные кристаллы</a:t>
            </a:r>
          </a:p>
        </p:txBody>
      </p:sp>
      <p:sp>
        <p:nvSpPr>
          <p:cNvPr id="7" name="Выгнутая вправо стрелка 6"/>
          <p:cNvSpPr/>
          <p:nvPr/>
        </p:nvSpPr>
        <p:spPr>
          <a:xfrm>
            <a:off x="10044608" y="5949280"/>
            <a:ext cx="571500" cy="5715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muzey.mitht.ru/pictures/pages/minerals/p1220306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584" y="1484785"/>
            <a:ext cx="7704856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Алюминевая</a:t>
            </a:r>
            <a:r>
              <a:rPr lang="ru-RU" dirty="0" smtClean="0"/>
              <a:t> руда</a:t>
            </a:r>
            <a:endParaRPr lang="ru-RU" dirty="0"/>
          </a:p>
        </p:txBody>
      </p:sp>
      <p:pic>
        <p:nvPicPr>
          <p:cNvPr id="6" name="Содержимое 5" descr="http://madiforum.ru/uploads/1301133526/gallery_8_12_3385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87600" y="1481138"/>
            <a:ext cx="6368799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Бокситы</a:t>
            </a:r>
            <a:endParaRPr lang="ru-RU" dirty="0"/>
          </a:p>
        </p:txBody>
      </p:sp>
      <p:pic>
        <p:nvPicPr>
          <p:cNvPr id="4" name="Содержимое 3" descr="http://ch-lib.ru/projects/travel/nature/pantry/i/alyumin_1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1556792"/>
            <a:ext cx="7992887" cy="4320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Алюминевые</a:t>
            </a:r>
            <a:r>
              <a:rPr lang="ru-RU" dirty="0" smtClean="0"/>
              <a:t> руды (бокситы)</a:t>
            </a:r>
            <a:endParaRPr lang="ru-RU" dirty="0"/>
          </a:p>
        </p:txBody>
      </p:sp>
      <p:pic>
        <p:nvPicPr>
          <p:cNvPr id="4" name="Содержимое 3" descr="http://ch-lib.ru/projects/travel/nature/pantry/i/alyumin_2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1556792"/>
            <a:ext cx="8424935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создании кадра строение атома презентации принимал участие ученик 9 класса Рыжков Евгений.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3962400" y="2514600"/>
            <a:ext cx="289560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3175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65656"/>
                    </a:gs>
                    <a:gs pos="50000">
                      <a:srgbClr val="FFFFFF"/>
                    </a:gs>
                    <a:gs pos="100000">
                      <a:srgbClr val="565656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Al</a:t>
            </a:r>
            <a:endParaRPr lang="ru-RU" sz="3600" kern="10" spc="720">
              <a:ln w="3175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65656"/>
                  </a:gs>
                  <a:gs pos="50000">
                    <a:srgbClr val="FFFFFF"/>
                  </a:gs>
                  <a:gs pos="100000">
                    <a:srgbClr val="565656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19" name="Text Box 3">
            <a:hlinkHover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7162800" y="228600"/>
            <a:ext cx="17526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9600" b="1" dirty="0">
                <a:solidFill>
                  <a:srgbClr val="56565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13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304801"/>
            <a:ext cx="3143240" cy="14096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>
                <a:solidFill>
                  <a:srgbClr val="330674"/>
                </a:solidFill>
                <a:latin typeface="Arial Black" pitchFamily="34" charset="0"/>
              </a:rPr>
              <a:t>Алюминий</a:t>
            </a:r>
            <a:r>
              <a:rPr lang="ru-RU" dirty="0">
                <a:solidFill>
                  <a:srgbClr val="330674"/>
                </a:solidFill>
              </a:rPr>
              <a:t/>
            </a:r>
            <a:br>
              <a:rPr lang="ru-RU" dirty="0">
                <a:solidFill>
                  <a:srgbClr val="330674"/>
                </a:solidFill>
              </a:rPr>
            </a:br>
            <a:r>
              <a:rPr lang="ru-RU" sz="2800" b="1" dirty="0">
                <a:solidFill>
                  <a:srgbClr val="330674"/>
                </a:solidFill>
              </a:rPr>
              <a:t>(лат. </a:t>
            </a:r>
            <a:r>
              <a:rPr lang="en-US" sz="2800" b="1" dirty="0" err="1">
                <a:solidFill>
                  <a:srgbClr val="330674"/>
                </a:solidFill>
                <a:hlinkMouseOver r:id="rId4" action="ppaction://hlinksldjump"/>
              </a:rPr>
              <a:t>Aluminium</a:t>
            </a:r>
            <a:r>
              <a:rPr lang="ru-RU" sz="2800" b="1" dirty="0">
                <a:solidFill>
                  <a:srgbClr val="330674"/>
                </a:solidFill>
              </a:rPr>
              <a:t>)</a:t>
            </a:r>
            <a:r>
              <a:rPr lang="ru-RU" dirty="0">
                <a:solidFill>
                  <a:srgbClr val="330674"/>
                </a:solidFill>
              </a:rPr>
              <a:t> </a:t>
            </a:r>
          </a:p>
        </p:txBody>
      </p:sp>
      <p:sp>
        <p:nvSpPr>
          <p:cNvPr id="8197" name="Text Box 5">
            <a:hlinkHover r:id="" action="ppaction://noaction"/>
          </p:cNvPr>
          <p:cNvSpPr txBox="1">
            <a:spLocks noChangeArrowheads="1"/>
          </p:cNvSpPr>
          <p:nvPr/>
        </p:nvSpPr>
        <p:spPr bwMode="auto">
          <a:xfrm>
            <a:off x="8153400" y="1981200"/>
            <a:ext cx="68580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8</a:t>
            </a:r>
          </a:p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2</a:t>
            </a:r>
          </a:p>
        </p:txBody>
      </p:sp>
      <p:sp>
        <p:nvSpPr>
          <p:cNvPr id="8198" name="Text Box 6">
            <a:hlinkHover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990600" y="1905000"/>
            <a:ext cx="2743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Tahoma" pitchFamily="34" charset="0"/>
              </a:rPr>
              <a:t>26</a:t>
            </a:r>
            <a:r>
              <a:rPr lang="ru-RU" sz="4400">
                <a:latin typeface="Tahoma" pitchFamily="34" charset="0"/>
              </a:rPr>
              <a:t>,9815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143000" y="5486400"/>
            <a:ext cx="2438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Tahoma" pitchFamily="34" charset="0"/>
              </a:rPr>
              <a:t>3</a:t>
            </a:r>
            <a:r>
              <a:rPr lang="ru-RU" sz="4400">
                <a:latin typeface="Tahoma" pitchFamily="34" charset="0"/>
              </a:rPr>
              <a:t>s</a:t>
            </a:r>
            <a:r>
              <a:rPr lang="en-US" sz="4400" baseline="30000">
                <a:latin typeface="Tahoma" pitchFamily="34" charset="0"/>
              </a:rPr>
              <a:t>2</a:t>
            </a:r>
            <a:r>
              <a:rPr lang="en-US" sz="4400">
                <a:latin typeface="Tahoma" pitchFamily="34" charset="0"/>
              </a:rPr>
              <a:t> 3p</a:t>
            </a:r>
            <a:r>
              <a:rPr lang="en-US" sz="4400" baseline="30000">
                <a:latin typeface="Tahoma" pitchFamily="34" charset="0"/>
              </a:rPr>
              <a:t>1</a:t>
            </a:r>
            <a:endParaRPr lang="ru-RU" sz="4400" baseline="30000">
              <a:latin typeface="Tahoma" pitchFamily="34" charset="0"/>
            </a:endParaRPr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3505200" y="152400"/>
            <a:ext cx="3581400" cy="2057400"/>
          </a:xfrm>
          <a:prstGeom prst="wedgeRoundRectCallout">
            <a:avLst>
              <a:gd name="adj1" fmla="val -67551"/>
              <a:gd name="adj2" fmla="val -2044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>
                <a:latin typeface="Tahoma" pitchFamily="34" charset="0"/>
              </a:rPr>
              <a:t>Был впервые получен датским физиком Х.К. Эрстедом в 1825 г. Название этого элемента происходит от латинского </a:t>
            </a:r>
            <a:r>
              <a:rPr lang="ru-RU" sz="1400" i="1">
                <a:latin typeface="Tahoma" pitchFamily="34" charset="0"/>
              </a:rPr>
              <a:t>алюмен</a:t>
            </a:r>
            <a:r>
              <a:rPr lang="ru-RU" sz="1400">
                <a:latin typeface="Tahoma" pitchFamily="34" charset="0"/>
              </a:rPr>
              <a:t>, так в древности назывались квасцы, которые использовали для крашения тканей. Латинское название, вероятно, восходит к греческому «халмэ» - рассол, соляной раствор.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3962400" y="2514600"/>
            <a:ext cx="289560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3175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65656"/>
                    </a:gs>
                    <a:gs pos="50000">
                      <a:srgbClr val="FFFFFF"/>
                    </a:gs>
                    <a:gs pos="100000">
                      <a:srgbClr val="565656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Al</a:t>
            </a:r>
            <a:endParaRPr lang="ru-RU" sz="3600" kern="10" spc="720">
              <a:ln w="3175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65656"/>
                  </a:gs>
                  <a:gs pos="50000">
                    <a:srgbClr val="FFFFFF"/>
                  </a:gs>
                  <a:gs pos="100000">
                    <a:srgbClr val="565656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934200" y="228600"/>
            <a:ext cx="19812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9600" b="1">
                <a:solidFill>
                  <a:srgbClr val="56565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13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3200400" cy="1431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/>
              <a:t>Алюминий</a:t>
            </a:r>
            <a:r>
              <a:rPr lang="ru-RU">
                <a:hlinkMouseOver r:id="rId3" action="ppaction://hlinksldjump"/>
              </a:rPr>
              <a:t/>
            </a:r>
            <a:br>
              <a:rPr lang="ru-RU">
                <a:hlinkMouseOver r:id="rId3" action="ppaction://hlinksldjump"/>
              </a:rPr>
            </a:br>
            <a:r>
              <a:rPr lang="ru-RU" sz="2800" b="1">
                <a:hlinkMouseOver r:id="rId3" action="ppaction://hlinksldjump"/>
              </a:rPr>
              <a:t>(лат. </a:t>
            </a:r>
            <a:r>
              <a:rPr lang="en-US" sz="2800" b="1">
                <a:hlinkMouseOver r:id="rId3" action="ppaction://hlinksldjump"/>
              </a:rPr>
              <a:t>Aluminium</a:t>
            </a:r>
            <a:r>
              <a:rPr lang="ru-RU" sz="2800" b="1">
                <a:hlinkMouseOver r:id="rId3" action="ppaction://hlinksldjump"/>
              </a:rPr>
              <a:t>)</a:t>
            </a:r>
            <a:r>
              <a:rPr lang="ru-RU">
                <a:hlinkMouseOver r:id="rId3" action="ppaction://hlinksldjump"/>
              </a:rPr>
              <a:t> </a:t>
            </a:r>
          </a:p>
        </p:txBody>
      </p:sp>
      <p:sp>
        <p:nvSpPr>
          <p:cNvPr id="9221" name="Text Box 5">
            <a:hlinkHover r:id="" action="ppaction://noaction"/>
          </p:cNvPr>
          <p:cNvSpPr txBox="1">
            <a:spLocks noChangeArrowheads="1"/>
          </p:cNvSpPr>
          <p:nvPr/>
        </p:nvSpPr>
        <p:spPr bwMode="auto">
          <a:xfrm>
            <a:off x="8153400" y="1981200"/>
            <a:ext cx="68580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8</a:t>
            </a:r>
          </a:p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2</a:t>
            </a:r>
          </a:p>
        </p:txBody>
      </p:sp>
      <p:sp>
        <p:nvSpPr>
          <p:cNvPr id="9222" name="Text Box 6">
            <a:hlinkHover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990600" y="1905000"/>
            <a:ext cx="2743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26,9815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143000" y="5486400"/>
            <a:ext cx="2514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latin typeface="Tahoma" pitchFamily="34" charset="0"/>
              </a:rPr>
              <a:t>3</a:t>
            </a:r>
            <a:r>
              <a:rPr lang="ru-RU" sz="5400">
                <a:latin typeface="Tahoma" pitchFamily="34" charset="0"/>
              </a:rPr>
              <a:t>s</a:t>
            </a:r>
            <a:r>
              <a:rPr lang="en-US" sz="5400" baseline="30000">
                <a:latin typeface="Tahoma" pitchFamily="34" charset="0"/>
              </a:rPr>
              <a:t>2</a:t>
            </a:r>
            <a:r>
              <a:rPr lang="en-US" sz="5400">
                <a:latin typeface="Tahoma" pitchFamily="34" charset="0"/>
              </a:rPr>
              <a:t> 3p</a:t>
            </a:r>
            <a:r>
              <a:rPr lang="en-US" sz="5400" baseline="30000">
                <a:latin typeface="Tahoma" pitchFamily="34" charset="0"/>
              </a:rPr>
              <a:t>1</a:t>
            </a:r>
            <a:endParaRPr lang="ru-RU" sz="5400" baseline="30000">
              <a:latin typeface="Tahoma" pitchFamily="34" charset="0"/>
            </a:endParaRPr>
          </a:p>
        </p:txBody>
      </p:sp>
      <p:sp>
        <p:nvSpPr>
          <p:cNvPr id="11272" name="AutoShape 8"/>
          <p:cNvSpPr>
            <a:spLocks noChangeArrowheads="1"/>
          </p:cNvSpPr>
          <p:nvPr/>
        </p:nvSpPr>
        <p:spPr bwMode="auto">
          <a:xfrm>
            <a:off x="3505200" y="304800"/>
            <a:ext cx="3200400" cy="1600200"/>
          </a:xfrm>
          <a:prstGeom prst="wedgeRoundRectCallout">
            <a:avLst>
              <a:gd name="adj1" fmla="val 62648"/>
              <a:gd name="adj2" fmla="val -49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>
                <a:latin typeface="Tahoma" pitchFamily="34" charset="0"/>
              </a:rPr>
              <a:t>Порядковый номер. Химический элемент </a:t>
            </a:r>
            <a:r>
              <a:rPr lang="en-US" b="1">
                <a:latin typeface="Tahoma" pitchFamily="34" charset="0"/>
              </a:rPr>
              <a:t>III</a:t>
            </a:r>
            <a:r>
              <a:rPr lang="ru-RU" b="1">
                <a:latin typeface="Tahoma" pitchFamily="34" charset="0"/>
              </a:rPr>
              <a:t> группы главной подгруппы 3-го периода.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3962400" y="2514600"/>
            <a:ext cx="289560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3175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65656"/>
                    </a:gs>
                    <a:gs pos="50000">
                      <a:srgbClr val="FFFFFF"/>
                    </a:gs>
                    <a:gs pos="100000">
                      <a:srgbClr val="565656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Al</a:t>
            </a:r>
            <a:endParaRPr lang="ru-RU" sz="3600" kern="10" spc="720">
              <a:ln w="3175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65656"/>
                  </a:gs>
                  <a:gs pos="50000">
                    <a:srgbClr val="FFFFFF"/>
                  </a:gs>
                  <a:gs pos="100000">
                    <a:srgbClr val="565656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3315" name="Text Box 3">
            <a:hlinkHover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6934200" y="228600"/>
            <a:ext cx="19812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9600" b="1">
                <a:solidFill>
                  <a:srgbClr val="56565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13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3124200" cy="143192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/>
              <a:t>Алюминий</a:t>
            </a:r>
            <a:r>
              <a:rPr lang="ru-RU"/>
              <a:t> </a:t>
            </a:r>
            <a:r>
              <a:rPr lang="ru-RU">
                <a:hlinkMouseOver r:id="rId4" action="ppaction://hlinksldjump"/>
              </a:rPr>
              <a:t/>
            </a:r>
            <a:br>
              <a:rPr lang="ru-RU">
                <a:hlinkMouseOver r:id="rId4" action="ppaction://hlinksldjump"/>
              </a:rPr>
            </a:br>
            <a:r>
              <a:rPr lang="ru-RU" sz="2800" b="1">
                <a:hlinkMouseOver r:id="rId4" action="ppaction://hlinksldjump"/>
              </a:rPr>
              <a:t>(лат. </a:t>
            </a:r>
            <a:r>
              <a:rPr lang="en-US" sz="2800" b="1">
                <a:hlinkMouseOver r:id="rId4" action="ppaction://hlinksldjump"/>
              </a:rPr>
              <a:t>Aluminium</a:t>
            </a:r>
            <a:r>
              <a:rPr lang="ru-RU" sz="2800" b="1">
                <a:hlinkMouseOver r:id="rId4" action="ppaction://hlinksldjump"/>
              </a:rPr>
              <a:t>)</a:t>
            </a:r>
            <a:r>
              <a:rPr lang="ru-RU">
                <a:hlinkMouseOver r:id="rId4" action="ppaction://hlinksldjump"/>
              </a:rPr>
              <a:t> </a:t>
            </a:r>
          </a:p>
        </p:txBody>
      </p:sp>
      <p:sp>
        <p:nvSpPr>
          <p:cNvPr id="10245" name="Text Box 5">
            <a:hlinkHover r:id="" action="ppaction://noaction"/>
          </p:cNvPr>
          <p:cNvSpPr txBox="1">
            <a:spLocks noChangeArrowheads="1"/>
          </p:cNvSpPr>
          <p:nvPr/>
        </p:nvSpPr>
        <p:spPr bwMode="auto">
          <a:xfrm>
            <a:off x="8153400" y="1981200"/>
            <a:ext cx="68580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8</a:t>
            </a:r>
          </a:p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2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990600" y="1905000"/>
            <a:ext cx="2743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26,9815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143000" y="5486400"/>
            <a:ext cx="266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latin typeface="Tahoma" pitchFamily="34" charset="0"/>
              </a:rPr>
              <a:t>3</a:t>
            </a:r>
            <a:r>
              <a:rPr lang="ru-RU" sz="5400">
                <a:latin typeface="Tahoma" pitchFamily="34" charset="0"/>
              </a:rPr>
              <a:t>s</a:t>
            </a:r>
            <a:r>
              <a:rPr lang="en-US" sz="5400" baseline="30000">
                <a:latin typeface="Tahoma" pitchFamily="34" charset="0"/>
              </a:rPr>
              <a:t>2</a:t>
            </a:r>
            <a:r>
              <a:rPr lang="en-US" sz="5400">
                <a:latin typeface="Tahoma" pitchFamily="34" charset="0"/>
              </a:rPr>
              <a:t> 3p</a:t>
            </a:r>
            <a:r>
              <a:rPr lang="en-US" sz="5400" baseline="30000">
                <a:latin typeface="Tahoma" pitchFamily="34" charset="0"/>
              </a:rPr>
              <a:t>1</a:t>
            </a:r>
            <a:endParaRPr lang="ru-RU" sz="5400" baseline="30000">
              <a:latin typeface="Tahoma" pitchFamily="34" charset="0"/>
            </a:endParaRP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>
            <a:off x="838200" y="2971800"/>
            <a:ext cx="2438400" cy="838200"/>
          </a:xfrm>
          <a:prstGeom prst="wedgeRoundRectCallout">
            <a:avLst>
              <a:gd name="adj1" fmla="val -26106"/>
              <a:gd name="adj2" fmla="val -8087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>
                <a:latin typeface="Tahoma" pitchFamily="34" charset="0"/>
              </a:rPr>
              <a:t>Атомная масса элемента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3962400" y="2514600"/>
            <a:ext cx="289560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3175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65656"/>
                    </a:gs>
                    <a:gs pos="50000">
                      <a:srgbClr val="FFFFFF"/>
                    </a:gs>
                    <a:gs pos="100000">
                      <a:srgbClr val="565656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"/>
                <a:cs typeface="Arial"/>
              </a:rPr>
              <a:t>Al</a:t>
            </a:r>
            <a:endParaRPr lang="ru-RU" sz="3600" kern="10" spc="720">
              <a:ln w="31750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65656"/>
                  </a:gs>
                  <a:gs pos="50000">
                    <a:srgbClr val="FFFFFF"/>
                  </a:gs>
                  <a:gs pos="100000">
                    <a:srgbClr val="565656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5363" name="Text Box 3">
            <a:hlinkHover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6934200" y="228600"/>
            <a:ext cx="19812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9600" b="1" dirty="0">
                <a:solidFill>
                  <a:srgbClr val="56565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13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3048000" cy="14319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/>
              <a:t>Алюминий</a:t>
            </a:r>
            <a:r>
              <a:rPr lang="ru-RU">
                <a:hlinkMouseOver r:id="rId4" action="ppaction://hlinksldjump"/>
              </a:rPr>
              <a:t/>
            </a:r>
            <a:br>
              <a:rPr lang="ru-RU">
                <a:hlinkMouseOver r:id="rId4" action="ppaction://hlinksldjump"/>
              </a:rPr>
            </a:br>
            <a:r>
              <a:rPr lang="ru-RU" sz="2800" b="1">
                <a:hlinkMouseOver r:id="rId4" action="ppaction://hlinksldjump"/>
              </a:rPr>
              <a:t>(лат. </a:t>
            </a:r>
            <a:r>
              <a:rPr lang="en-US" sz="2800" b="1">
                <a:hlinkMouseOver r:id="rId4" action="ppaction://hlinksldjump"/>
              </a:rPr>
              <a:t>Aluminium</a:t>
            </a:r>
            <a:r>
              <a:rPr lang="ru-RU" sz="2800" b="1">
                <a:hlinkMouseOver r:id="rId5" action="ppaction://hlinksldjump"/>
              </a:rPr>
              <a:t>)</a:t>
            </a:r>
            <a:r>
              <a:rPr lang="ru-RU">
                <a:hlinkMouseOver r:id="rId5" action="ppaction://hlinksldjump"/>
              </a:rPr>
              <a:t> 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8153400" y="1981200"/>
            <a:ext cx="68580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8</a:t>
            </a:r>
          </a:p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2</a:t>
            </a:r>
          </a:p>
        </p:txBody>
      </p:sp>
      <p:sp>
        <p:nvSpPr>
          <p:cNvPr id="11270" name="Text Box 6">
            <a:hlinkHover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990600" y="1905000"/>
            <a:ext cx="2743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>
                <a:latin typeface="Tahoma" pitchFamily="34" charset="0"/>
              </a:rPr>
              <a:t>26,9815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143000" y="5486400"/>
            <a:ext cx="266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latin typeface="Tahoma" pitchFamily="34" charset="0"/>
              </a:rPr>
              <a:t>3</a:t>
            </a:r>
            <a:r>
              <a:rPr lang="ru-RU" sz="5400">
                <a:latin typeface="Tahoma" pitchFamily="34" charset="0"/>
              </a:rPr>
              <a:t>s</a:t>
            </a:r>
            <a:r>
              <a:rPr lang="en-US" sz="5400" baseline="30000">
                <a:latin typeface="Tahoma" pitchFamily="34" charset="0"/>
              </a:rPr>
              <a:t>2</a:t>
            </a:r>
            <a:r>
              <a:rPr lang="en-US" sz="5400">
                <a:latin typeface="Tahoma" pitchFamily="34" charset="0"/>
              </a:rPr>
              <a:t> 3p</a:t>
            </a:r>
            <a:r>
              <a:rPr lang="en-US" sz="5400" baseline="30000">
                <a:latin typeface="Tahoma" pitchFamily="34" charset="0"/>
              </a:rPr>
              <a:t>1</a:t>
            </a:r>
            <a:r>
              <a:rPr lang="en-US" sz="5400">
                <a:latin typeface="Tahoma" pitchFamily="34" charset="0"/>
              </a:rPr>
              <a:t> </a:t>
            </a:r>
            <a:endParaRPr lang="ru-RU" sz="5400">
              <a:latin typeface="Tahoma" pitchFamily="34" charset="0"/>
            </a:endParaRPr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4724400" y="5410200"/>
            <a:ext cx="3429000" cy="1143000"/>
          </a:xfrm>
          <a:prstGeom prst="wedgeRoundRectCallout">
            <a:avLst>
              <a:gd name="adj1" fmla="val 51528"/>
              <a:gd name="adj2" fmla="val -13694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Электронная конфигурация элемента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 </a:t>
            </a:r>
            <a:r>
              <a:rPr lang="en-US" b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+</a:t>
            </a:r>
            <a:r>
              <a:rPr lang="ru-RU" b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13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Al</a:t>
            </a: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rPr>
              <a:t> 2</a:t>
            </a:r>
            <a:r>
              <a:rPr lang="ru-RU" b="1">
                <a:latin typeface="Tahoma" pitchFamily="34" charset="0"/>
                <a:cs typeface="+mn-cs"/>
              </a:rPr>
              <a:t>е 8</a:t>
            </a:r>
            <a:r>
              <a:rPr lang="en-US" b="1">
                <a:latin typeface="Tahoma" pitchFamily="34" charset="0"/>
                <a:cs typeface="+mn-cs"/>
              </a:rPr>
              <a:t>ē</a:t>
            </a:r>
            <a:r>
              <a:rPr lang="ru-RU" b="1">
                <a:latin typeface="Tahoma" pitchFamily="34" charset="0"/>
                <a:cs typeface="+mn-cs"/>
              </a:rPr>
              <a:t> 3</a:t>
            </a:r>
            <a:r>
              <a:rPr lang="en-US" b="1">
                <a:latin typeface="Tahoma" pitchFamily="34" charset="0"/>
                <a:cs typeface="+mn-cs"/>
              </a:rPr>
              <a:t>ē</a:t>
            </a:r>
            <a:endParaRPr lang="ru-RU" b="1">
              <a:latin typeface="Tahoma" pitchFamily="34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543800" cy="1431925"/>
          </a:xfrm>
        </p:spPr>
        <p:txBody>
          <a:bodyPr/>
          <a:lstStyle/>
          <a:p>
            <a:pPr marL="838200" indent="-838200" eaLnBrk="1" hangingPunct="1"/>
            <a:r>
              <a:rPr lang="ru-RU" b="1" smtClean="0"/>
              <a:t>Число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752600" y="1981200"/>
            <a:ext cx="7391400" cy="3733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3600" dirty="0" smtClean="0">
                <a:solidFill>
                  <a:schemeClr val="tx2"/>
                </a:solidFill>
              </a:rPr>
              <a:t>протонов</a:t>
            </a:r>
            <a:r>
              <a:rPr lang="en-US" sz="3600" dirty="0" smtClean="0">
                <a:solidFill>
                  <a:schemeClr val="tx2"/>
                </a:solidFill>
              </a:rPr>
              <a:t>  </a:t>
            </a:r>
            <a:r>
              <a:rPr lang="ru-RU" sz="3600" b="1" dirty="0" smtClean="0"/>
              <a:t> </a:t>
            </a:r>
            <a:r>
              <a:rPr lang="en-US" sz="3600" b="1" dirty="0" smtClean="0"/>
              <a:t>p</a:t>
            </a:r>
            <a:r>
              <a:rPr lang="en-US" sz="3600" b="1" baseline="30000" dirty="0" smtClean="0"/>
              <a:t>+</a:t>
            </a:r>
            <a:r>
              <a:rPr lang="en-US" sz="3600" b="1" dirty="0" smtClean="0"/>
              <a:t>=1</a:t>
            </a:r>
            <a:r>
              <a:rPr lang="ru-RU" sz="3600" b="1" dirty="0" smtClean="0"/>
              <a:t>3</a:t>
            </a:r>
            <a:endParaRPr lang="en-US" sz="3600" b="1" dirty="0" smtClean="0"/>
          </a:p>
          <a:p>
            <a:pPr eaLnBrk="1" hangingPunct="1">
              <a:buFontTx/>
              <a:buNone/>
            </a:pPr>
            <a:r>
              <a:rPr lang="en-US" sz="3600" b="1" dirty="0" smtClean="0"/>
              <a:t>                         </a:t>
            </a:r>
            <a:endParaRPr lang="ru-RU" sz="3600" b="1" dirty="0" smtClean="0"/>
          </a:p>
          <a:p>
            <a:pPr eaLnBrk="1" hangingPunct="1">
              <a:buFontTx/>
              <a:buNone/>
            </a:pPr>
            <a:r>
              <a:rPr lang="en-US" sz="3600" b="1" dirty="0" smtClean="0"/>
              <a:t>     </a:t>
            </a:r>
            <a:r>
              <a:rPr lang="ru-RU" sz="3600" dirty="0" smtClean="0">
                <a:solidFill>
                  <a:schemeClr val="tx2"/>
                </a:solidFill>
              </a:rPr>
              <a:t>нейтронов</a:t>
            </a:r>
            <a:r>
              <a:rPr lang="ru-RU" sz="3600" b="1" dirty="0" smtClean="0"/>
              <a:t> </a:t>
            </a:r>
            <a:r>
              <a:rPr lang="en-US" sz="3600" b="1" dirty="0" smtClean="0"/>
              <a:t>n  =14 </a:t>
            </a:r>
          </a:p>
          <a:p>
            <a:pPr eaLnBrk="1" hangingPunct="1">
              <a:buFontTx/>
              <a:buNone/>
            </a:pPr>
            <a:endParaRPr lang="ru-RU" sz="3600" b="1" dirty="0" smtClean="0"/>
          </a:p>
          <a:p>
            <a:pPr eaLnBrk="1" hangingPunct="1">
              <a:buFontTx/>
              <a:buNone/>
            </a:pPr>
            <a:r>
              <a:rPr lang="en-US" sz="3600" b="1" dirty="0" smtClean="0"/>
              <a:t>          </a:t>
            </a:r>
            <a:r>
              <a:rPr lang="ru-RU" sz="3600" dirty="0" smtClean="0">
                <a:solidFill>
                  <a:schemeClr val="tx2"/>
                </a:solidFill>
              </a:rPr>
              <a:t>электронов</a:t>
            </a:r>
            <a:r>
              <a:rPr lang="en-US" sz="3600" b="1" dirty="0" smtClean="0"/>
              <a:t>   e</a:t>
            </a:r>
            <a:r>
              <a:rPr lang="en-US" sz="3600" b="1" baseline="30000" dirty="0" smtClean="0"/>
              <a:t>-</a:t>
            </a:r>
            <a:r>
              <a:rPr lang="en-US" sz="3600" b="1" dirty="0" smtClean="0"/>
              <a:t>=</a:t>
            </a:r>
            <a:r>
              <a:rPr lang="ru-RU" sz="3600" b="1" dirty="0" smtClean="0"/>
              <a:t>13</a:t>
            </a:r>
          </a:p>
        </p:txBody>
      </p:sp>
      <p:pic>
        <p:nvPicPr>
          <p:cNvPr id="12292" name="Picture 4" descr="ATOM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35625" y="0"/>
            <a:ext cx="3508375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/>
          <p:nvPr/>
        </p:nvSpPr>
        <p:spPr>
          <a:xfrm rot="5400000">
            <a:off x="5436096" y="3284984"/>
            <a:ext cx="288032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4</a:t>
            </a:r>
            <a:r>
              <a:rPr lang="ru-RU" sz="3200" b="1" dirty="0" smtClean="0"/>
              <a:t>А</a:t>
            </a:r>
            <a:r>
              <a:rPr lang="en-US" sz="3200" b="1" dirty="0" smtClean="0"/>
              <a:t>l + 3O</a:t>
            </a:r>
            <a:r>
              <a:rPr lang="en-US" sz="3200" b="1" baseline="-25000" dirty="0" smtClean="0"/>
              <a:t>2</a:t>
            </a:r>
            <a:r>
              <a:rPr lang="en-US" sz="3200" b="1" dirty="0" smtClean="0"/>
              <a:t> = 2Al</a:t>
            </a:r>
            <a:r>
              <a:rPr lang="en-US" sz="3200" b="1" baseline="-25000" dirty="0" smtClean="0"/>
              <a:t>2</a:t>
            </a:r>
            <a:r>
              <a:rPr lang="en-US" sz="3200" b="1" dirty="0" smtClean="0"/>
              <a:t>O</a:t>
            </a:r>
            <a:r>
              <a:rPr lang="en-US" sz="3200" b="1" baseline="-25000" dirty="0" smtClean="0"/>
              <a:t>3</a:t>
            </a:r>
            <a:endParaRPr lang="ru-RU" sz="3200" dirty="0" smtClean="0"/>
          </a:p>
          <a:p>
            <a:r>
              <a:rPr lang="en-US" sz="3200" b="1" dirty="0" smtClean="0"/>
              <a:t>2Al + 3Br</a:t>
            </a:r>
            <a:r>
              <a:rPr lang="en-US" sz="3200" b="1" baseline="-25000" dirty="0" smtClean="0"/>
              <a:t>2</a:t>
            </a:r>
            <a:r>
              <a:rPr lang="en-US" sz="3200" b="1" dirty="0" smtClean="0"/>
              <a:t> = 2AlBr</a:t>
            </a:r>
            <a:r>
              <a:rPr lang="en-US" sz="3200" b="1" baseline="-25000" dirty="0" smtClean="0"/>
              <a:t>3</a:t>
            </a:r>
            <a:endParaRPr lang="ru-RU" sz="3200" dirty="0" smtClean="0"/>
          </a:p>
          <a:p>
            <a:r>
              <a:rPr lang="en-US" sz="3200" b="1" dirty="0" smtClean="0"/>
              <a:t>2Al + 3S = Al</a:t>
            </a:r>
            <a:r>
              <a:rPr lang="en-US" sz="3200" b="1" baseline="-25000" dirty="0" smtClean="0"/>
              <a:t>2</a:t>
            </a:r>
            <a:r>
              <a:rPr lang="en-US" sz="3200" b="1" dirty="0" smtClean="0"/>
              <a:t>S</a:t>
            </a:r>
            <a:r>
              <a:rPr lang="en-US" sz="3200" b="1" baseline="-25000" dirty="0" smtClean="0"/>
              <a:t>3</a:t>
            </a:r>
            <a:endParaRPr lang="ru-RU" sz="3200" dirty="0" smtClean="0"/>
          </a:p>
          <a:p>
            <a:r>
              <a:rPr lang="en-US" sz="3200" b="1" dirty="0" smtClean="0"/>
              <a:t>2Al + 6H</a:t>
            </a:r>
            <a:r>
              <a:rPr lang="en-US" sz="3200" b="1" baseline="-25000" dirty="0" smtClean="0"/>
              <a:t>2</a:t>
            </a:r>
            <a:r>
              <a:rPr lang="en-US" sz="3200" b="1" dirty="0" smtClean="0"/>
              <a:t>O = 2Al(OH)</a:t>
            </a:r>
            <a:r>
              <a:rPr lang="en-US" sz="3200" b="1" baseline="-25000" dirty="0" smtClean="0"/>
              <a:t>3</a:t>
            </a:r>
            <a:r>
              <a:rPr lang="en-US" sz="3200" b="1" dirty="0" smtClean="0"/>
              <a:t> + 3H</a:t>
            </a:r>
            <a:r>
              <a:rPr lang="en-US" sz="3200" b="1" baseline="-25000" dirty="0" smtClean="0"/>
              <a:t>2</a:t>
            </a:r>
            <a:endParaRPr lang="ru-RU" sz="3200" dirty="0" smtClean="0"/>
          </a:p>
          <a:p>
            <a:r>
              <a:rPr lang="en-US" sz="3200" b="1" dirty="0" smtClean="0"/>
              <a:t>2Al + 6HCl = 2AlCl</a:t>
            </a:r>
            <a:r>
              <a:rPr lang="en-US" sz="3200" b="1" baseline="-25000" dirty="0" smtClean="0"/>
              <a:t>3</a:t>
            </a:r>
            <a:r>
              <a:rPr lang="en-US" sz="3200" b="1" dirty="0" smtClean="0"/>
              <a:t> + 3H</a:t>
            </a:r>
            <a:r>
              <a:rPr lang="en-US" sz="3200" b="1" baseline="-25000" dirty="0" smtClean="0"/>
              <a:t>2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Химические свойства алюминия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en-US" sz="2800" b="1" dirty="0" smtClean="0"/>
              <a:t>2Al + 2NaOH + 6H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O=2Na[Al(OH)</a:t>
            </a:r>
            <a:r>
              <a:rPr lang="en-US" sz="2800" b="1" baseline="-25000" dirty="0" smtClean="0"/>
              <a:t>4</a:t>
            </a:r>
            <a:r>
              <a:rPr lang="en-US" sz="2800" b="1" dirty="0" smtClean="0"/>
              <a:t>]+3H</a:t>
            </a:r>
            <a:r>
              <a:rPr lang="en-US" sz="2800" b="1" baseline="-25000" dirty="0" smtClean="0"/>
              <a:t>2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404664"/>
            <a:ext cx="5970587" cy="5746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/>
              <a:t> </a:t>
            </a:r>
            <a:r>
              <a:rPr lang="ru-RU" sz="4800" i="1" dirty="0"/>
              <a:t>Применение </a:t>
            </a:r>
            <a:r>
              <a:rPr lang="en-US" sz="4800" i="1" dirty="0" smtClean="0"/>
              <a:t>Al</a:t>
            </a:r>
            <a:endParaRPr lang="ru-RU" sz="4800" i="1" dirty="0"/>
          </a:p>
        </p:txBody>
      </p:sp>
      <p:pic>
        <p:nvPicPr>
          <p:cNvPr id="43011" name="Picture 3" descr="TN00686_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2555776" y="1052736"/>
            <a:ext cx="1752600" cy="1447800"/>
          </a:xfrm>
        </p:spPr>
      </p:pic>
      <p:pic>
        <p:nvPicPr>
          <p:cNvPr id="43012" name="Picture 4" descr="BD05680_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96038" y="228600"/>
            <a:ext cx="2747962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3" name="Picture 5" descr="chainik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667000" y="2590800"/>
            <a:ext cx="17145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4" name="Picture 6" descr="kastrulya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086600" y="2362200"/>
            <a:ext cx="17145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5" name="Picture 7" descr="pic1_al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0" y="2057400"/>
            <a:ext cx="2286000" cy="160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7" name="Picture 9" descr="TN00333_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85800" y="3886200"/>
            <a:ext cx="1158875" cy="160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8" name="Picture 10" descr="TN00561_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553200" y="4913313"/>
            <a:ext cx="2590800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9" name="Picture 11" descr="BD07281_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2286000" y="4800600"/>
            <a:ext cx="1597025" cy="183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0" name="Picture 12" descr="BD05679_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0" y="5715000"/>
            <a:ext cx="182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1" name="Picture 13" descr="BL00381_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4648200" y="3962400"/>
            <a:ext cx="2209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2" name="Picture 14" descr="TN00332_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4191000" y="5718175"/>
            <a:ext cx="2293938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6" name="Picture 16" descr="C:\Users\MASTER\Desktop\1244141034_coca_cola.jpg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4714875" y="857250"/>
            <a:ext cx="1560513" cy="292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285</TotalTime>
  <Words>324</Words>
  <Application>Microsoft Office PowerPoint</Application>
  <PresentationFormat>Экран (4:3)</PresentationFormat>
  <Paragraphs>87</Paragraphs>
  <Slides>19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Открытая</vt:lpstr>
      <vt:lpstr>Слайд 1</vt:lpstr>
      <vt:lpstr>Алюминий (лат. Aluminium) </vt:lpstr>
      <vt:lpstr>Алюминий (лат. Aluminium) </vt:lpstr>
      <vt:lpstr>Алюминий  (лат. Aluminium) </vt:lpstr>
      <vt:lpstr>Алюминий (лат. Aluminium) </vt:lpstr>
      <vt:lpstr>Число</vt:lpstr>
      <vt:lpstr>Химические свойства алюминия</vt:lpstr>
      <vt:lpstr>Слайд 8</vt:lpstr>
      <vt:lpstr> Применение Al</vt:lpstr>
      <vt:lpstr>Слайд 10</vt:lpstr>
      <vt:lpstr>Слайд 11</vt:lpstr>
      <vt:lpstr>Алюминий и его сплавы широко применяют как конструкционный материал</vt:lpstr>
      <vt:lpstr>Алюминий и его сплавы широко применяют как конструкционный материал</vt:lpstr>
      <vt:lpstr>ПРИРОДНЫЕ СОЕДИНЕНИЯ АЛЮМИНИЯ</vt:lpstr>
      <vt:lpstr>Слайд 15</vt:lpstr>
      <vt:lpstr>Алюминевая руда</vt:lpstr>
      <vt:lpstr>Бокситы</vt:lpstr>
      <vt:lpstr>Алюминевые руды (бокситы)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Галина</dc:creator>
  <cp:lastModifiedBy>Roman</cp:lastModifiedBy>
  <cp:revision>7</cp:revision>
  <dcterms:created xsi:type="dcterms:W3CDTF">2011-06-06T18:06:11Z</dcterms:created>
  <dcterms:modified xsi:type="dcterms:W3CDTF">2012-04-30T19:57:33Z</dcterms:modified>
</cp:coreProperties>
</file>