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handoutMasterIdLst>
    <p:handoutMasterId r:id="rId35"/>
  </p:handoutMasterIdLst>
  <p:sldIdLst>
    <p:sldId id="256" r:id="rId3"/>
    <p:sldId id="257" r:id="rId4"/>
    <p:sldId id="258" r:id="rId5"/>
    <p:sldId id="259" r:id="rId6"/>
    <p:sldId id="261" r:id="rId7"/>
    <p:sldId id="266" r:id="rId8"/>
    <p:sldId id="267" r:id="rId9"/>
    <p:sldId id="265" r:id="rId10"/>
    <p:sldId id="287" r:id="rId11"/>
    <p:sldId id="269" r:id="rId12"/>
    <p:sldId id="270" r:id="rId13"/>
    <p:sldId id="271" r:id="rId14"/>
    <p:sldId id="272" r:id="rId15"/>
    <p:sldId id="291" r:id="rId16"/>
    <p:sldId id="274" r:id="rId17"/>
    <p:sldId id="277" r:id="rId18"/>
    <p:sldId id="278" r:id="rId19"/>
    <p:sldId id="279" r:id="rId20"/>
    <p:sldId id="290" r:id="rId21"/>
    <p:sldId id="281" r:id="rId22"/>
    <p:sldId id="282" r:id="rId23"/>
    <p:sldId id="283" r:id="rId24"/>
    <p:sldId id="284" r:id="rId25"/>
    <p:sldId id="289" r:id="rId26"/>
    <p:sldId id="288" r:id="rId27"/>
    <p:sldId id="286" r:id="rId28"/>
    <p:sldId id="292" r:id="rId29"/>
    <p:sldId id="293" r:id="rId30"/>
    <p:sldId id="294" r:id="rId31"/>
    <p:sldId id="295" r:id="rId32"/>
    <p:sldId id="296" r:id="rId33"/>
    <p:sldId id="29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A499"/>
    <a:srgbClr val="35C4D7"/>
    <a:srgbClr val="006600"/>
    <a:srgbClr val="130761"/>
    <a:srgbClr val="104850"/>
    <a:srgbClr val="0080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5" autoAdjust="0"/>
    <p:restoredTop sz="94689" autoAdjust="0"/>
  </p:normalViewPr>
  <p:slideViewPr>
    <p:cSldViewPr>
      <p:cViewPr varScale="1">
        <p:scale>
          <a:sx n="97" d="100"/>
          <a:sy n="97" d="100"/>
        </p:scale>
        <p:origin x="-11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71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2E21E-A771-4139-8B28-CBA89F755BEA}" type="doc">
      <dgm:prSet loTypeId="urn:microsoft.com/office/officeart/2005/8/layout/equatio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94789D-F409-4CFB-A4D2-B81C7D070B01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Земноводные</a:t>
          </a:r>
          <a:endParaRPr lang="ru-RU" sz="2400" dirty="0">
            <a:solidFill>
              <a:schemeClr val="tx1"/>
            </a:solidFill>
          </a:endParaRPr>
        </a:p>
      </dgm:t>
    </dgm:pt>
    <dgm:pt modelId="{28C74042-7DE6-444A-BE20-6B4AE6ABE824}" type="parTrans" cxnId="{B3607145-9C43-43BF-9C3D-3CEAC4D3C2AD}">
      <dgm:prSet/>
      <dgm:spPr/>
      <dgm:t>
        <a:bodyPr/>
        <a:lstStyle/>
        <a:p>
          <a:endParaRPr lang="ru-RU"/>
        </a:p>
      </dgm:t>
    </dgm:pt>
    <dgm:pt modelId="{C068B7B9-19AA-4B68-A32E-2DB2C4A1DD0F}" type="sibTrans" cxnId="{B3607145-9C43-43BF-9C3D-3CEAC4D3C2AD}">
      <dgm:prSet/>
      <dgm:spPr/>
      <dgm:t>
        <a:bodyPr/>
        <a:lstStyle/>
        <a:p>
          <a:endParaRPr lang="ru-RU"/>
        </a:p>
      </dgm:t>
    </dgm:pt>
    <dgm:pt modelId="{ABD0212A-DE2A-4BCD-8AB5-E56B32D06ED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Пресмыкающиеся</a:t>
          </a:r>
          <a:endParaRPr lang="ru-RU" sz="2000" dirty="0">
            <a:solidFill>
              <a:schemeClr val="tx1"/>
            </a:solidFill>
          </a:endParaRPr>
        </a:p>
      </dgm:t>
    </dgm:pt>
    <dgm:pt modelId="{BB149F51-F45F-4F3B-B5DC-9AF21D7AD406}" type="parTrans" cxnId="{EAE7EB04-52C6-4926-BA77-DE7D4E17C2F8}">
      <dgm:prSet/>
      <dgm:spPr/>
      <dgm:t>
        <a:bodyPr/>
        <a:lstStyle/>
        <a:p>
          <a:endParaRPr lang="ru-RU"/>
        </a:p>
      </dgm:t>
    </dgm:pt>
    <dgm:pt modelId="{16CC485C-C589-4631-9F21-045FE80CBC0B}" type="sibTrans" cxnId="{EAE7EB04-52C6-4926-BA77-DE7D4E17C2F8}">
      <dgm:prSet/>
      <dgm:spPr/>
      <dgm:t>
        <a:bodyPr/>
        <a:lstStyle/>
        <a:p>
          <a:endParaRPr lang="ru-RU"/>
        </a:p>
      </dgm:t>
    </dgm:pt>
    <dgm:pt modelId="{9D3D8505-F033-4010-A98A-91A8E79E954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Животные</a:t>
          </a:r>
          <a:endParaRPr lang="ru-RU" dirty="0">
            <a:solidFill>
              <a:schemeClr val="tx1"/>
            </a:solidFill>
          </a:endParaRPr>
        </a:p>
      </dgm:t>
    </dgm:pt>
    <dgm:pt modelId="{7E821BE2-EDAB-4F8E-875C-FB9CFAE57726}" type="parTrans" cxnId="{5C09E21F-2468-4FB4-95FB-4D3B548783EC}">
      <dgm:prSet/>
      <dgm:spPr/>
      <dgm:t>
        <a:bodyPr/>
        <a:lstStyle/>
        <a:p>
          <a:endParaRPr lang="ru-RU"/>
        </a:p>
      </dgm:t>
    </dgm:pt>
    <dgm:pt modelId="{48874335-46C5-4CA4-9059-5C4A7103B119}" type="sibTrans" cxnId="{5C09E21F-2468-4FB4-95FB-4D3B548783EC}">
      <dgm:prSet/>
      <dgm:spPr/>
      <dgm:t>
        <a:bodyPr/>
        <a:lstStyle/>
        <a:p>
          <a:endParaRPr lang="ru-RU"/>
        </a:p>
      </dgm:t>
    </dgm:pt>
    <dgm:pt modelId="{1BE87ED4-2102-4505-B5CB-B26F77C65593}" type="pres">
      <dgm:prSet presAssocID="{6FC2E21E-A771-4139-8B28-CBA89F755BEA}" presName="Name0" presStyleCnt="0">
        <dgm:presLayoutVars>
          <dgm:dir/>
          <dgm:resizeHandles val="exact"/>
        </dgm:presLayoutVars>
      </dgm:prSet>
      <dgm:spPr/>
    </dgm:pt>
    <dgm:pt modelId="{A56CA50E-4A0A-4396-92A2-0C0010A8EA2B}" type="pres">
      <dgm:prSet presAssocID="{6FC2E21E-A771-4139-8B28-CBA89F755BEA}" presName="vNodes" presStyleCnt="0"/>
      <dgm:spPr/>
    </dgm:pt>
    <dgm:pt modelId="{0AD00B3A-C993-4E10-99F3-164AA5A47B2E}" type="pres">
      <dgm:prSet presAssocID="{8594789D-F409-4CFB-A4D2-B81C7D070B01}" presName="node" presStyleLbl="node1" presStyleIdx="0" presStyleCnt="3" custScaleX="510506" custScaleY="479182" custLinFactY="46858" custLinFactNeighborX="-501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A1126-3758-4241-8DB6-6EC4BC3A0343}" type="pres">
      <dgm:prSet presAssocID="{C068B7B9-19AA-4B68-A32E-2DB2C4A1DD0F}" presName="spacerT" presStyleCnt="0"/>
      <dgm:spPr/>
    </dgm:pt>
    <dgm:pt modelId="{92E7093F-C1F8-4769-BCCA-6609BA71B8AB}" type="pres">
      <dgm:prSet presAssocID="{C068B7B9-19AA-4B68-A32E-2DB2C4A1DD0F}" presName="sibTrans" presStyleLbl="sibTrans2D1" presStyleIdx="0" presStyleCnt="2" custAng="3422102" custScaleX="313111" custScaleY="249843" custLinFactX="300000" custLinFactY="408450" custLinFactNeighborX="393210" custLinFactNeighborY="500000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6A882D4C-43A2-45E7-BFD3-F719F7FC8983}" type="pres">
      <dgm:prSet presAssocID="{C068B7B9-19AA-4B68-A32E-2DB2C4A1DD0F}" presName="spacerB" presStyleCnt="0"/>
      <dgm:spPr/>
    </dgm:pt>
    <dgm:pt modelId="{01843FDD-76CB-4B57-8A1C-2B333CED1433}" type="pres">
      <dgm:prSet presAssocID="{ABD0212A-DE2A-4BCD-8AB5-E56B32D06EDC}" presName="node" presStyleLbl="node1" presStyleIdx="1" presStyleCnt="3" custScaleX="621985" custScaleY="511300" custLinFactY="-21673" custLinFactNeighborX="-221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3BC5E-9FF0-4D93-9B99-CBF1BB4628FD}" type="pres">
      <dgm:prSet presAssocID="{6FC2E21E-A771-4139-8B28-CBA89F755BEA}" presName="sibTransLast" presStyleLbl="sibTrans2D1" presStyleIdx="1" presStyleCnt="2" custAng="18100536" custFlipHor="0" custScaleX="560572" custScaleY="368336" custLinFactX="-141162" custLinFactY="-300000" custLinFactNeighborX="-200000" custLinFactNeighborY="-361446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1A1FBE66-61EF-49E2-AD0A-B9261FC28B27}" type="pres">
      <dgm:prSet presAssocID="{6FC2E21E-A771-4139-8B28-CBA89F755BE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0964DCF-4752-42FE-8D08-D0BE1F270844}" type="pres">
      <dgm:prSet presAssocID="{6FC2E21E-A771-4139-8B28-CBA89F755BEA}" presName="lastNode" presStyleLbl="node1" presStyleIdx="2" presStyleCnt="3" custScaleX="395193" custScaleY="292776" custLinFactX="42270" custLinFactNeighborX="100000" custLinFactNeighborY="9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607145-9C43-43BF-9C3D-3CEAC4D3C2AD}" srcId="{6FC2E21E-A771-4139-8B28-CBA89F755BEA}" destId="{8594789D-F409-4CFB-A4D2-B81C7D070B01}" srcOrd="0" destOrd="0" parTransId="{28C74042-7DE6-444A-BE20-6B4AE6ABE824}" sibTransId="{C068B7B9-19AA-4B68-A32E-2DB2C4A1DD0F}"/>
    <dgm:cxn modelId="{EAE7EB04-52C6-4926-BA77-DE7D4E17C2F8}" srcId="{6FC2E21E-A771-4139-8B28-CBA89F755BEA}" destId="{ABD0212A-DE2A-4BCD-8AB5-E56B32D06EDC}" srcOrd="1" destOrd="0" parTransId="{BB149F51-F45F-4F3B-B5DC-9AF21D7AD406}" sibTransId="{16CC485C-C589-4631-9F21-045FE80CBC0B}"/>
    <dgm:cxn modelId="{BB2A8500-7580-4D17-B405-7EE7D4AF1940}" type="presOf" srcId="{16CC485C-C589-4631-9F21-045FE80CBC0B}" destId="{1A1FBE66-61EF-49E2-AD0A-B9261FC28B27}" srcOrd="1" destOrd="0" presId="urn:microsoft.com/office/officeart/2005/8/layout/equation2"/>
    <dgm:cxn modelId="{5A290D3D-A94A-4664-91F4-24F584ADB07A}" type="presOf" srcId="{ABD0212A-DE2A-4BCD-8AB5-E56B32D06EDC}" destId="{01843FDD-76CB-4B57-8A1C-2B333CED1433}" srcOrd="0" destOrd="0" presId="urn:microsoft.com/office/officeart/2005/8/layout/equation2"/>
    <dgm:cxn modelId="{5C09E21F-2468-4FB4-95FB-4D3B548783EC}" srcId="{6FC2E21E-A771-4139-8B28-CBA89F755BEA}" destId="{9D3D8505-F033-4010-A98A-91A8E79E9547}" srcOrd="2" destOrd="0" parTransId="{7E821BE2-EDAB-4F8E-875C-FB9CFAE57726}" sibTransId="{48874335-46C5-4CA4-9059-5C4A7103B119}"/>
    <dgm:cxn modelId="{79FF4B76-B25B-4AA0-9151-814AF57AB6AB}" type="presOf" srcId="{8594789D-F409-4CFB-A4D2-B81C7D070B01}" destId="{0AD00B3A-C993-4E10-99F3-164AA5A47B2E}" srcOrd="0" destOrd="0" presId="urn:microsoft.com/office/officeart/2005/8/layout/equation2"/>
    <dgm:cxn modelId="{CE872B9E-80A2-426E-8DE8-41EA376B59B5}" type="presOf" srcId="{6FC2E21E-A771-4139-8B28-CBA89F755BEA}" destId="{1BE87ED4-2102-4505-B5CB-B26F77C65593}" srcOrd="0" destOrd="0" presId="urn:microsoft.com/office/officeart/2005/8/layout/equation2"/>
    <dgm:cxn modelId="{4E7E75F0-4F93-4001-8701-4FFA6AFD3E1C}" type="presOf" srcId="{C068B7B9-19AA-4B68-A32E-2DB2C4A1DD0F}" destId="{92E7093F-C1F8-4769-BCCA-6609BA71B8AB}" srcOrd="0" destOrd="0" presId="urn:microsoft.com/office/officeart/2005/8/layout/equation2"/>
    <dgm:cxn modelId="{74DA6F3A-BE26-4617-BE15-EEAC61A0CBDD}" type="presOf" srcId="{9D3D8505-F033-4010-A98A-91A8E79E9547}" destId="{60964DCF-4752-42FE-8D08-D0BE1F270844}" srcOrd="0" destOrd="0" presId="urn:microsoft.com/office/officeart/2005/8/layout/equation2"/>
    <dgm:cxn modelId="{57511512-9BB4-4E10-B421-41233F892533}" type="presOf" srcId="{16CC485C-C589-4631-9F21-045FE80CBC0B}" destId="{2553BC5E-9FF0-4D93-9B99-CBF1BB4628FD}" srcOrd="0" destOrd="0" presId="urn:microsoft.com/office/officeart/2005/8/layout/equation2"/>
    <dgm:cxn modelId="{F8DA1AC8-17BF-4DB9-BDF1-5896FF96487F}" type="presParOf" srcId="{1BE87ED4-2102-4505-B5CB-B26F77C65593}" destId="{A56CA50E-4A0A-4396-92A2-0C0010A8EA2B}" srcOrd="0" destOrd="0" presId="urn:microsoft.com/office/officeart/2005/8/layout/equation2"/>
    <dgm:cxn modelId="{574C66F8-F5D5-48FD-BCE3-560EA391E643}" type="presParOf" srcId="{A56CA50E-4A0A-4396-92A2-0C0010A8EA2B}" destId="{0AD00B3A-C993-4E10-99F3-164AA5A47B2E}" srcOrd="0" destOrd="0" presId="urn:microsoft.com/office/officeart/2005/8/layout/equation2"/>
    <dgm:cxn modelId="{23CF1146-2B2A-424D-9D78-9F01BF5033E9}" type="presParOf" srcId="{A56CA50E-4A0A-4396-92A2-0C0010A8EA2B}" destId="{F59A1126-3758-4241-8DB6-6EC4BC3A0343}" srcOrd="1" destOrd="0" presId="urn:microsoft.com/office/officeart/2005/8/layout/equation2"/>
    <dgm:cxn modelId="{395B0FB2-FCED-4802-8974-C89C983A996E}" type="presParOf" srcId="{A56CA50E-4A0A-4396-92A2-0C0010A8EA2B}" destId="{92E7093F-C1F8-4769-BCCA-6609BA71B8AB}" srcOrd="2" destOrd="0" presId="urn:microsoft.com/office/officeart/2005/8/layout/equation2"/>
    <dgm:cxn modelId="{06A87A91-29AD-4270-ACFC-00A10A7F0FDB}" type="presParOf" srcId="{A56CA50E-4A0A-4396-92A2-0C0010A8EA2B}" destId="{6A882D4C-43A2-45E7-BFD3-F719F7FC8983}" srcOrd="3" destOrd="0" presId="urn:microsoft.com/office/officeart/2005/8/layout/equation2"/>
    <dgm:cxn modelId="{A5BD503E-727F-4DBD-BB0A-4917A8F28500}" type="presParOf" srcId="{A56CA50E-4A0A-4396-92A2-0C0010A8EA2B}" destId="{01843FDD-76CB-4B57-8A1C-2B333CED1433}" srcOrd="4" destOrd="0" presId="urn:microsoft.com/office/officeart/2005/8/layout/equation2"/>
    <dgm:cxn modelId="{C6E00874-3877-4887-A641-81C55A9B0FA8}" type="presParOf" srcId="{1BE87ED4-2102-4505-B5CB-B26F77C65593}" destId="{2553BC5E-9FF0-4D93-9B99-CBF1BB4628FD}" srcOrd="1" destOrd="0" presId="urn:microsoft.com/office/officeart/2005/8/layout/equation2"/>
    <dgm:cxn modelId="{2E2DDCD0-ECCB-454A-BD41-A5EF1DABCD6D}" type="presParOf" srcId="{2553BC5E-9FF0-4D93-9B99-CBF1BB4628FD}" destId="{1A1FBE66-61EF-49E2-AD0A-B9261FC28B27}" srcOrd="0" destOrd="0" presId="urn:microsoft.com/office/officeart/2005/8/layout/equation2"/>
    <dgm:cxn modelId="{95C2E6B9-FF20-423B-9583-C6E88D2AC1D8}" type="presParOf" srcId="{1BE87ED4-2102-4505-B5CB-B26F77C65593}" destId="{60964DCF-4752-42FE-8D08-D0BE1F27084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D00B3A-C993-4E10-99F3-164AA5A47B2E}">
      <dsp:nvSpPr>
        <dsp:cNvPr id="0" name=""/>
        <dsp:cNvSpPr/>
      </dsp:nvSpPr>
      <dsp:spPr>
        <a:xfrm>
          <a:off x="357190" y="285749"/>
          <a:ext cx="2625787" cy="24646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Земноводные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57190" y="285749"/>
        <a:ext cx="2625787" cy="2464672"/>
      </dsp:txXfrm>
    </dsp:sp>
    <dsp:sp modelId="{92E7093F-C1F8-4769-BCCA-6609BA71B8AB}">
      <dsp:nvSpPr>
        <dsp:cNvPr id="0" name=""/>
        <dsp:cNvSpPr/>
      </dsp:nvSpPr>
      <dsp:spPr>
        <a:xfrm rot="3422102">
          <a:off x="3528783" y="3936734"/>
          <a:ext cx="934082" cy="745339"/>
        </a:xfrm>
        <a:prstGeom prst="up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/>
        </a:p>
      </dsp:txBody>
      <dsp:txXfrm rot="3422102">
        <a:off x="3528783" y="3936734"/>
        <a:ext cx="934082" cy="745339"/>
      </dsp:txXfrm>
    </dsp:sp>
    <dsp:sp modelId="{01843FDD-76CB-4B57-8A1C-2B333CED1433}">
      <dsp:nvSpPr>
        <dsp:cNvPr id="0" name=""/>
        <dsp:cNvSpPr/>
      </dsp:nvSpPr>
      <dsp:spPr>
        <a:xfrm>
          <a:off x="214311" y="3143272"/>
          <a:ext cx="3199179" cy="26298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Пресмыкающиеся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14311" y="3143272"/>
        <a:ext cx="3199179" cy="2629871"/>
      </dsp:txXfrm>
    </dsp:sp>
    <dsp:sp modelId="{2553BC5E-9FF0-4D93-9B99-CBF1BB4628FD}">
      <dsp:nvSpPr>
        <dsp:cNvPr id="0" name=""/>
        <dsp:cNvSpPr/>
      </dsp:nvSpPr>
      <dsp:spPr>
        <a:xfrm rot="7330303">
          <a:off x="3326026" y="1428527"/>
          <a:ext cx="886818" cy="704767"/>
        </a:xfrm>
        <a:prstGeom prst="up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7330303">
        <a:off x="3326026" y="1428527"/>
        <a:ext cx="886818" cy="704767"/>
      </dsp:txXfrm>
    </dsp:sp>
    <dsp:sp modelId="{60964DCF-4752-42FE-8D08-D0BE1F270844}">
      <dsp:nvSpPr>
        <dsp:cNvPr id="0" name=""/>
        <dsp:cNvSpPr/>
      </dsp:nvSpPr>
      <dsp:spPr>
        <a:xfrm>
          <a:off x="4164249" y="1556962"/>
          <a:ext cx="4065350" cy="30117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tx1"/>
              </a:solidFill>
            </a:rPr>
            <a:t>Животные</a:t>
          </a:r>
          <a:endParaRPr lang="ru-RU" sz="4800" kern="1200" dirty="0">
            <a:solidFill>
              <a:schemeClr val="tx1"/>
            </a:solidFill>
          </a:endParaRPr>
        </a:p>
      </dsp:txBody>
      <dsp:txXfrm>
        <a:off x="4164249" y="1556962"/>
        <a:ext cx="4065350" cy="3011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2FC9C-A480-4D7B-BA2F-C64C6C01C6A4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06333-28FE-4035-8AD3-7DBCE084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A543-4265-4F0B-AC3C-79F858751020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30D-87F3-4656-A951-F923E13F4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A543-4265-4F0B-AC3C-79F858751020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30D-87F3-4656-A951-F923E13F4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A543-4265-4F0B-AC3C-79F858751020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30D-87F3-4656-A951-F923E13F4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A543-4265-4F0B-AC3C-79F858751020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30D-87F3-4656-A951-F923E13F4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6E3-6CB4-4906-868A-C6DBB6150F34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A3C-02DF-4B92-9D32-583D4BDBF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6E3-6CB4-4906-868A-C6DBB6150F34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A3C-02DF-4B92-9D32-583D4BDBF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6E3-6CB4-4906-868A-C6DBB6150F34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A3C-02DF-4B92-9D32-583D4BDBF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6E3-6CB4-4906-868A-C6DBB6150F34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A3C-02DF-4B92-9D32-583D4BDBF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6E3-6CB4-4906-868A-C6DBB6150F34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A3C-02DF-4B92-9D32-583D4BDBF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6E3-6CB4-4906-868A-C6DBB6150F34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A3C-02DF-4B92-9D32-583D4BDBF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6E3-6CB4-4906-868A-C6DBB6150F34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A3C-02DF-4B92-9D32-583D4BDBF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A543-4265-4F0B-AC3C-79F858751020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30D-87F3-4656-A951-F923E13F4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6E3-6CB4-4906-868A-C6DBB6150F34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A3C-02DF-4B92-9D32-583D4BDBF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6E3-6CB4-4906-868A-C6DBB6150F34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A3C-02DF-4B92-9D32-583D4BDBF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6E3-6CB4-4906-868A-C6DBB6150F34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A3C-02DF-4B92-9D32-583D4BDBF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6E3-6CB4-4906-868A-C6DBB6150F34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A3C-02DF-4B92-9D32-583D4BDBF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A543-4265-4F0B-AC3C-79F858751020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30D-87F3-4656-A951-F923E13F4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A543-4265-4F0B-AC3C-79F858751020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0D9730D-87F3-4656-A951-F923E13F4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A543-4265-4F0B-AC3C-79F858751020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30D-87F3-4656-A951-F923E13F4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A543-4265-4F0B-AC3C-79F858751020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30D-87F3-4656-A951-F923E13F4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A543-4265-4F0B-AC3C-79F858751020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30D-87F3-4656-A951-F923E13F4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A543-4265-4F0B-AC3C-79F858751020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30D-87F3-4656-A951-F923E13F4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A543-4265-4F0B-AC3C-79F858751020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30D-87F3-4656-A951-F923E13F4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3EA543-4265-4F0B-AC3C-79F858751020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D9730D-87F3-4656-A951-F923E13F4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36E3-6CB4-4906-868A-C6DBB6150F34}" type="datetimeFigureOut">
              <a:rPr lang="ru-RU" smtClean="0"/>
              <a:pPr/>
              <a:t>14.07.2011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97A3C-02DF-4B92-9D32-583D4BDBF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Какие бывают животные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0166" y="4500570"/>
            <a:ext cx="6272234" cy="200026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Жильцова</a:t>
            </a:r>
            <a:r>
              <a:rPr lang="ru-RU" dirty="0" smtClean="0"/>
              <a:t> Н.В.</a:t>
            </a:r>
          </a:p>
          <a:p>
            <a:r>
              <a:rPr lang="ru-RU" dirty="0" smtClean="0"/>
              <a:t>г. Санкт-Петербург</a:t>
            </a:r>
          </a:p>
          <a:p>
            <a:r>
              <a:rPr lang="ru-RU" dirty="0" smtClean="0"/>
              <a:t>Школа № 276</a:t>
            </a:r>
          </a:p>
          <a:p>
            <a:r>
              <a:rPr lang="ru-RU" dirty="0" smtClean="0"/>
              <a:t>2009год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086600" cy="1000132"/>
          </a:xfrm>
        </p:spPr>
        <p:txBody>
          <a:bodyPr/>
          <a:lstStyle/>
          <a:p>
            <a:r>
              <a:rPr lang="ru-RU" dirty="0" smtClean="0"/>
              <a:t>            Насекомые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2143116"/>
            <a:ext cx="7086600" cy="31432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3600" dirty="0" smtClean="0"/>
          </a:p>
          <a:p>
            <a:r>
              <a:rPr lang="ru-RU" sz="3600" dirty="0" smtClean="0"/>
              <a:t> Вывод (основные признаки):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 3 пары ног;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  есть крылья или нет крыльев.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000108"/>
            <a:ext cx="7086600" cy="4143404"/>
          </a:xfrm>
        </p:spPr>
        <p:txBody>
          <a:bodyPr/>
          <a:lstStyle/>
          <a:p>
            <a:r>
              <a:rPr lang="ru-RU" sz="4400" dirty="0" smtClean="0"/>
              <a:t>«Маленький мальчишка в сером армячишке</a:t>
            </a:r>
            <a:br>
              <a:rPr lang="ru-RU" sz="4400" dirty="0" smtClean="0"/>
            </a:br>
            <a:r>
              <a:rPr lang="ru-RU" sz="4400" dirty="0" smtClean="0"/>
              <a:t>По двору шныряет,</a:t>
            </a:r>
            <a:br>
              <a:rPr lang="ru-RU" sz="4400" dirty="0" smtClean="0"/>
            </a:br>
            <a:r>
              <a:rPr lang="ru-RU" sz="4400" dirty="0" smtClean="0"/>
              <a:t>крохи собирает,</a:t>
            </a:r>
            <a:br>
              <a:rPr lang="ru-RU" sz="4400" dirty="0" smtClean="0"/>
            </a:br>
            <a:r>
              <a:rPr lang="ru-RU" sz="4400" dirty="0" smtClean="0"/>
              <a:t>В поле ночует, коноплю ворует?»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5429264"/>
            <a:ext cx="7086600" cy="1000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D:\Надя\звери\вороб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«Ходит барин по двору,</a:t>
            </a:r>
            <a:br>
              <a:rPr lang="ru-RU" dirty="0" smtClean="0"/>
            </a:br>
            <a:r>
              <a:rPr lang="ru-RU" dirty="0" smtClean="0"/>
              <a:t>Придирается ко всему.</a:t>
            </a:r>
            <a:br>
              <a:rPr lang="ru-RU" dirty="0" smtClean="0"/>
            </a:br>
            <a:r>
              <a:rPr lang="ru-RU" dirty="0" smtClean="0"/>
              <a:t>Двойная бородка, </a:t>
            </a:r>
            <a:br>
              <a:rPr lang="ru-RU" dirty="0" smtClean="0"/>
            </a:br>
            <a:r>
              <a:rPr lang="ru-RU" dirty="0" smtClean="0"/>
              <a:t>Царская походка, </a:t>
            </a:r>
            <a:br>
              <a:rPr lang="ru-RU" dirty="0" smtClean="0"/>
            </a:br>
            <a:r>
              <a:rPr lang="ru-RU" dirty="0" smtClean="0"/>
              <a:t>Набок колпачок,      </a:t>
            </a:r>
            <a:br>
              <a:rPr lang="ru-RU" dirty="0" smtClean="0"/>
            </a:br>
            <a:r>
              <a:rPr lang="ru-RU" dirty="0" smtClean="0"/>
              <a:t>Рябенький сюртучок,</a:t>
            </a:r>
            <a:br>
              <a:rPr lang="ru-RU" dirty="0" smtClean="0"/>
            </a:br>
            <a:r>
              <a:rPr lang="ru-RU" dirty="0" smtClean="0"/>
              <a:t>Раньше всех встаёт,</a:t>
            </a:r>
            <a:br>
              <a:rPr lang="ru-RU" dirty="0" smtClean="0"/>
            </a:br>
            <a:r>
              <a:rPr lang="ru-RU" dirty="0" smtClean="0"/>
              <a:t>Громко песенки поёт».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594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D:\Надя\звери\петух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0240"/>
            <a:ext cx="8229600" cy="228601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Кто от страха в песок</a:t>
            </a:r>
            <a:br>
              <a:rPr lang="ru-RU" sz="4400" dirty="0" smtClean="0"/>
            </a:br>
            <a:r>
              <a:rPr lang="ru-RU" sz="4400" dirty="0" smtClean="0"/>
              <a:t>голову прячет?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4517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D:\Надя\звери\стра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7643866" cy="64294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Надя\звери\стра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1"/>
            <a:ext cx="4143403" cy="3300454"/>
          </a:xfrm>
          <a:prstGeom prst="rect">
            <a:avLst/>
          </a:prstGeom>
          <a:noFill/>
        </p:spPr>
      </p:pic>
      <p:pic>
        <p:nvPicPr>
          <p:cNvPr id="4099" name="Picture 3" descr="D:\Надя\звери\петух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4131002" cy="3275775"/>
          </a:xfrm>
          <a:prstGeom prst="rect">
            <a:avLst/>
          </a:prstGeom>
          <a:noFill/>
        </p:spPr>
      </p:pic>
      <p:pic>
        <p:nvPicPr>
          <p:cNvPr id="4100" name="Picture 4" descr="D:\Надя\звери\вороб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653519"/>
            <a:ext cx="4214841" cy="301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086600" cy="1000132"/>
          </a:xfrm>
        </p:spPr>
        <p:txBody>
          <a:bodyPr/>
          <a:lstStyle/>
          <a:p>
            <a:r>
              <a:rPr lang="ru-RU" dirty="0" smtClean="0"/>
              <a:t>                  Птицы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928802"/>
            <a:ext cx="7086600" cy="39290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Вывод (основные признаки):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 1 пары ног;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  есть крылья; 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  перья;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  клюв.</a:t>
            </a:r>
          </a:p>
          <a:p>
            <a:pPr>
              <a:buFont typeface="Wingdings" pitchFamily="2" charset="2"/>
              <a:buChar char="v"/>
            </a:pP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785926"/>
            <a:ext cx="7086600" cy="2828932"/>
          </a:xfrm>
        </p:spPr>
        <p:txBody>
          <a:bodyPr/>
          <a:lstStyle/>
          <a:p>
            <a:r>
              <a:rPr lang="ru-RU" sz="4400" dirty="0" smtClean="0"/>
              <a:t>Кого неводом выловил</a:t>
            </a:r>
            <a:br>
              <a:rPr lang="ru-RU" sz="4400" dirty="0" smtClean="0"/>
            </a:br>
            <a:r>
              <a:rPr lang="ru-RU" sz="4400" dirty="0" smtClean="0"/>
              <a:t>Старик из синего моря?</a:t>
            </a:r>
            <a:br>
              <a:rPr lang="ru-RU" sz="4400" dirty="0" smtClean="0"/>
            </a:br>
            <a:r>
              <a:rPr lang="ru-RU" sz="4400" dirty="0" smtClean="0"/>
              <a:t>Кто, исполнял желания Старухи?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5000636"/>
            <a:ext cx="7086600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D:\Надя\звери\золотая рыб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330431" cy="64294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214422"/>
            <a:ext cx="7086600" cy="2928958"/>
          </a:xfrm>
        </p:spPr>
        <p:txBody>
          <a:bodyPr/>
          <a:lstStyle/>
          <a:p>
            <a:r>
              <a:rPr lang="ru-RU" sz="4400" dirty="0" smtClean="0"/>
              <a:t>Из кокой рыбы Демьян варил «Демьянову уху» и угощал ею соседа?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5000636"/>
            <a:ext cx="7086600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D:\Надя\звери\ле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642918"/>
            <a:ext cx="8529364" cy="55721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643050"/>
            <a:ext cx="7086600" cy="2357454"/>
          </a:xfrm>
        </p:spPr>
        <p:txBody>
          <a:bodyPr/>
          <a:lstStyle/>
          <a:p>
            <a:r>
              <a:rPr lang="ru-RU" sz="4400" dirty="0" smtClean="0"/>
              <a:t>Кто отправил Емелены вёдра домой?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5072074"/>
            <a:ext cx="7086600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D:\Надя\звери\щу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329492"/>
            <a:ext cx="8286808" cy="63142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Надя\звери\ле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400330" cy="3000396"/>
          </a:xfrm>
          <a:prstGeom prst="rect">
            <a:avLst/>
          </a:prstGeom>
          <a:noFill/>
        </p:spPr>
      </p:pic>
      <p:pic>
        <p:nvPicPr>
          <p:cNvPr id="3075" name="Picture 3" descr="D:\Надя\звери\золотая рыб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28"/>
            <a:ext cx="3823705" cy="3000396"/>
          </a:xfrm>
          <a:prstGeom prst="rect">
            <a:avLst/>
          </a:prstGeom>
          <a:noFill/>
        </p:spPr>
      </p:pic>
      <p:pic>
        <p:nvPicPr>
          <p:cNvPr id="3076" name="Picture 4" descr="D:\Надя\звери\щу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643314"/>
            <a:ext cx="5000660" cy="2857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4286280" cy="857256"/>
          </a:xfrm>
        </p:spPr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285992"/>
            <a:ext cx="8329642" cy="38576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dirty="0" smtClean="0"/>
              <a:t>  Научить учащихся различать виды</a:t>
            </a:r>
          </a:p>
          <a:p>
            <a:r>
              <a:rPr lang="ru-RU" sz="3600" dirty="0" smtClean="0"/>
              <a:t>    животных по их основным признакам.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  Воспитывать любовь к животным.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  Воспитывать любовь к природе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086600" cy="1214446"/>
          </a:xfrm>
        </p:spPr>
        <p:txBody>
          <a:bodyPr/>
          <a:lstStyle/>
          <a:p>
            <a:r>
              <a:rPr lang="ru-RU" sz="3600" dirty="0" smtClean="0"/>
              <a:t>                    </a:t>
            </a:r>
            <a:r>
              <a:rPr lang="ru-RU" dirty="0" smtClean="0"/>
              <a:t>Рыбы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000240"/>
            <a:ext cx="7086600" cy="3643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Вывод (основные признаки):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 чешуя;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  плавники; 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  хвост;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  жабры.</a:t>
            </a:r>
          </a:p>
          <a:p>
            <a:pPr>
              <a:buFont typeface="Wingdings" pitchFamily="2" charset="2"/>
              <a:buChar char="v"/>
            </a:pP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5572164" cy="6286520"/>
          </a:xfrm>
        </p:spPr>
        <p:txBody>
          <a:bodyPr/>
          <a:lstStyle/>
          <a:p>
            <a:r>
              <a:rPr lang="ru-RU" sz="3200" dirty="0" smtClean="0"/>
              <a:t>«У нашей Анютки</a:t>
            </a:r>
            <a:br>
              <a:rPr lang="ru-RU" sz="3200" dirty="0" smtClean="0"/>
            </a:br>
            <a:r>
              <a:rPr lang="ru-RU" sz="3200" dirty="0" smtClean="0"/>
              <a:t>Зверь в атласной шубке,</a:t>
            </a:r>
            <a:br>
              <a:rPr lang="ru-RU" sz="3200" dirty="0" smtClean="0"/>
            </a:br>
            <a:r>
              <a:rPr lang="ru-RU" sz="3200" dirty="0" smtClean="0"/>
              <a:t>Без воды умывается,</a:t>
            </a:r>
            <a:br>
              <a:rPr lang="ru-RU" sz="3200" dirty="0" smtClean="0"/>
            </a:br>
            <a:r>
              <a:rPr lang="ru-RU" sz="3200" dirty="0" smtClean="0"/>
              <a:t>Лапкой утирается,</a:t>
            </a:r>
            <a:br>
              <a:rPr lang="ru-RU" sz="3200" dirty="0" smtClean="0"/>
            </a:br>
            <a:r>
              <a:rPr lang="ru-RU" sz="3200" dirty="0" smtClean="0"/>
              <a:t>Глазки горят как огонь,</a:t>
            </a:r>
            <a:br>
              <a:rPr lang="ru-RU" sz="3200" dirty="0" smtClean="0"/>
            </a:br>
            <a:r>
              <a:rPr lang="ru-RU" sz="3200" dirty="0" smtClean="0"/>
              <a:t>Коготки востры.</a:t>
            </a:r>
            <a:br>
              <a:rPr lang="ru-RU" sz="3200" dirty="0" smtClean="0"/>
            </a:br>
            <a:r>
              <a:rPr lang="ru-RU" sz="3200" dirty="0" smtClean="0"/>
              <a:t>Днём на печке спит</a:t>
            </a:r>
            <a:br>
              <a:rPr lang="ru-RU" sz="3200" dirty="0" smtClean="0"/>
            </a:br>
            <a:r>
              <a:rPr lang="ru-RU" sz="3200" dirty="0" smtClean="0"/>
              <a:t>И сказки говорит,</a:t>
            </a:r>
            <a:br>
              <a:rPr lang="ru-RU" sz="3200" dirty="0" smtClean="0"/>
            </a:br>
            <a:r>
              <a:rPr lang="ru-RU" sz="3200" dirty="0" smtClean="0"/>
              <a:t>А ночью бродит,</a:t>
            </a:r>
            <a:br>
              <a:rPr lang="ru-RU" sz="3200" dirty="0" smtClean="0"/>
            </a:br>
            <a:r>
              <a:rPr lang="ru-RU" sz="3200" dirty="0" smtClean="0"/>
              <a:t>На охоту ходит,</a:t>
            </a:r>
            <a:br>
              <a:rPr lang="ru-RU" sz="3200" dirty="0" smtClean="0"/>
            </a:br>
            <a:r>
              <a:rPr lang="ru-RU" sz="3200" dirty="0" smtClean="0"/>
              <a:t>В щели глядит,</a:t>
            </a:r>
            <a:br>
              <a:rPr lang="ru-RU" sz="3200" dirty="0" smtClean="0"/>
            </a:br>
            <a:r>
              <a:rPr lang="ru-RU" sz="3200" dirty="0" smtClean="0"/>
              <a:t>Мышей сторожит».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5715016"/>
            <a:ext cx="7086600" cy="93820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4338" name="Picture 2" descr="D:\Надя\звери\ко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617"/>
            <a:ext cx="8715436" cy="65645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09600"/>
            <a:ext cx="7615262" cy="4033846"/>
          </a:xfrm>
        </p:spPr>
        <p:txBody>
          <a:bodyPr/>
          <a:lstStyle/>
          <a:p>
            <a:r>
              <a:rPr lang="ru-RU" sz="3600" dirty="0" smtClean="0"/>
              <a:t>«Не мышь, не птаха,</a:t>
            </a:r>
            <a:br>
              <a:rPr lang="ru-RU" sz="3600" dirty="0" smtClean="0"/>
            </a:br>
            <a:r>
              <a:rPr lang="ru-RU" sz="3600" dirty="0" smtClean="0"/>
              <a:t>В лесу резвится,</a:t>
            </a:r>
            <a:br>
              <a:rPr lang="ru-RU" sz="3600" dirty="0" smtClean="0"/>
            </a:br>
            <a:r>
              <a:rPr lang="ru-RU" sz="3600" dirty="0" smtClean="0"/>
              <a:t>На дереве живёт</a:t>
            </a:r>
            <a:br>
              <a:rPr lang="ru-RU" sz="3600" dirty="0" smtClean="0"/>
            </a:br>
            <a:r>
              <a:rPr lang="ru-RU" sz="3600" dirty="0" smtClean="0"/>
              <a:t>И орешки грызёт».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072074"/>
            <a:ext cx="7086600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Надя\звери\бе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96" y="214290"/>
            <a:ext cx="8499046" cy="63820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342902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«- Эй, куда, борода?</a:t>
            </a:r>
            <a:br>
              <a:rPr lang="ru-RU" sz="4400" dirty="0" smtClean="0"/>
            </a:br>
            <a:r>
              <a:rPr lang="ru-RU" sz="4400" dirty="0" smtClean="0"/>
              <a:t>- Берегись, наскочу, </a:t>
            </a:r>
            <a:br>
              <a:rPr lang="ru-RU" sz="4400" dirty="0" smtClean="0"/>
            </a:br>
            <a:r>
              <a:rPr lang="ru-RU" sz="4400" dirty="0" smtClean="0"/>
              <a:t>Лбом хвачу!»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3088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Надя\звери\ко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Надя\звери\бе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81933" cy="3357586"/>
          </a:xfrm>
          <a:prstGeom prst="rect">
            <a:avLst/>
          </a:prstGeom>
          <a:noFill/>
        </p:spPr>
      </p:pic>
      <p:pic>
        <p:nvPicPr>
          <p:cNvPr id="2051" name="Picture 3" descr="D:\Надя\звери\ко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3857652" cy="3357586"/>
          </a:xfrm>
          <a:prstGeom prst="rect">
            <a:avLst/>
          </a:prstGeom>
          <a:noFill/>
        </p:spPr>
      </p:pic>
      <p:pic>
        <p:nvPicPr>
          <p:cNvPr id="2052" name="Picture 4" descr="D:\Надя\звери\коз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3" y="3786191"/>
            <a:ext cx="4288627" cy="28590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Звери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37682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Вывод (основные признаки):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2 пары ног;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2 уха;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шерсть;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когти или копыта.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876"/>
            <a:ext cx="8229600" cy="2357454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Какие бывают животные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3643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dirty="0" smtClean="0"/>
              <a:t>       Какая тема нашего урока?</a:t>
            </a:r>
          </a:p>
          <a:p>
            <a:pPr>
              <a:buFont typeface="Wingdings" pitchFamily="2" charset="2"/>
              <a:buChar char="v"/>
            </a:pPr>
            <a:r>
              <a:rPr lang="ru-RU" sz="4400" dirty="0" smtClean="0"/>
              <a:t>Насекомые</a:t>
            </a:r>
          </a:p>
          <a:p>
            <a:pPr>
              <a:buFont typeface="Wingdings" pitchFamily="2" charset="2"/>
              <a:buChar char="v"/>
            </a:pPr>
            <a:r>
              <a:rPr lang="ru-RU" sz="4400" dirty="0" smtClean="0"/>
              <a:t>Птицы</a:t>
            </a:r>
          </a:p>
          <a:p>
            <a:pPr>
              <a:buFont typeface="Wingdings" pitchFamily="2" charset="2"/>
              <a:buChar char="v"/>
            </a:pPr>
            <a:r>
              <a:rPr lang="ru-RU" sz="4400" dirty="0" smtClean="0"/>
              <a:t>Рыбы</a:t>
            </a:r>
          </a:p>
          <a:p>
            <a:pPr>
              <a:buFont typeface="Wingdings" pitchFamily="2" charset="2"/>
              <a:buChar char="v"/>
            </a:pPr>
            <a:r>
              <a:rPr lang="ru-RU" sz="4400" dirty="0" smtClean="0"/>
              <a:t>Звери</a:t>
            </a:r>
          </a:p>
          <a:p>
            <a:pPr>
              <a:buNone/>
            </a:pPr>
            <a:endParaRPr lang="ru-RU" sz="4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43890" cy="1000108"/>
          </a:xfrm>
        </p:spPr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хозяин\Рабочий стол\крокоди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4060647" cy="2606669"/>
          </a:xfrm>
          <a:prstGeom prst="rect">
            <a:avLst/>
          </a:prstGeom>
          <a:noFill/>
        </p:spPr>
      </p:pic>
      <p:pic>
        <p:nvPicPr>
          <p:cNvPr id="1027" name="Picture 3" descr="D:\Надя\звери\страу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14422"/>
            <a:ext cx="3530962" cy="2643206"/>
          </a:xfrm>
          <a:prstGeom prst="rect">
            <a:avLst/>
          </a:prstGeom>
          <a:noFill/>
        </p:spPr>
      </p:pic>
      <p:pic>
        <p:nvPicPr>
          <p:cNvPr id="1028" name="Picture 4" descr="D:\Надя\звери\золотая рыбка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0504"/>
            <a:ext cx="4071966" cy="2336899"/>
          </a:xfrm>
          <a:prstGeom prst="rect">
            <a:avLst/>
          </a:prstGeom>
          <a:noFill/>
        </p:spPr>
      </p:pic>
      <p:pic>
        <p:nvPicPr>
          <p:cNvPr id="1029" name="Picture 5" descr="D:\Надя\звери\бел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000504"/>
            <a:ext cx="3424873" cy="23574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Надя\звери\баб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000527" cy="2428892"/>
          </a:xfrm>
          <a:prstGeom prst="rect">
            <a:avLst/>
          </a:prstGeom>
          <a:noFill/>
        </p:spPr>
      </p:pic>
      <p:pic>
        <p:nvPicPr>
          <p:cNvPr id="2051" name="Picture 3" descr="D:\Надя\звери\вороб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3"/>
            <a:ext cx="3600443" cy="2428892"/>
          </a:xfrm>
          <a:prstGeom prst="rect">
            <a:avLst/>
          </a:prstGeom>
          <a:noFill/>
        </p:spPr>
      </p:pic>
      <p:pic>
        <p:nvPicPr>
          <p:cNvPr id="2052" name="Picture 4" descr="D:\Надя\звери\лягуш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143380"/>
            <a:ext cx="3571900" cy="2211176"/>
          </a:xfrm>
          <a:prstGeom prst="rect">
            <a:avLst/>
          </a:prstGeom>
          <a:noFill/>
        </p:spPr>
      </p:pic>
      <p:pic>
        <p:nvPicPr>
          <p:cNvPr id="2054" name="Picture 6" descr="D:\Надя\звери\коз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143380"/>
            <a:ext cx="4000528" cy="2214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Надя\звери\кузне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786214" cy="2219043"/>
          </a:xfrm>
          <a:prstGeom prst="rect">
            <a:avLst/>
          </a:prstGeom>
          <a:noFill/>
        </p:spPr>
      </p:pic>
      <p:pic>
        <p:nvPicPr>
          <p:cNvPr id="3075" name="Picture 3" descr="D:\Надя\звери\черепах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3990070" cy="2143140"/>
          </a:xfrm>
          <a:prstGeom prst="rect">
            <a:avLst/>
          </a:prstGeom>
          <a:noFill/>
        </p:spPr>
      </p:pic>
      <p:pic>
        <p:nvPicPr>
          <p:cNvPr id="3076" name="Picture 4" descr="D:\Надя\звери\мурав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2827"/>
            <a:ext cx="3783163" cy="2355131"/>
          </a:xfrm>
          <a:prstGeom prst="rect">
            <a:avLst/>
          </a:prstGeom>
          <a:noFill/>
        </p:spPr>
      </p:pic>
      <p:pic>
        <p:nvPicPr>
          <p:cNvPr id="3077" name="Picture 5" descr="D:\Надя\звери\щу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00504"/>
            <a:ext cx="4000528" cy="23574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43890" cy="857256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8258204" cy="44291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  Систематизировать и расширить знания</a:t>
            </a:r>
          </a:p>
          <a:p>
            <a:r>
              <a:rPr lang="ru-RU" sz="3200" dirty="0" smtClean="0"/>
              <a:t>    об основных группах животных.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  Систематизировать знания по их </a:t>
            </a:r>
          </a:p>
          <a:p>
            <a:r>
              <a:rPr lang="ru-RU" sz="3200" dirty="0" smtClean="0"/>
              <a:t>    существенным признакам.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  Познакомить с группами «земноводные»,</a:t>
            </a:r>
          </a:p>
          <a:p>
            <a:r>
              <a:rPr lang="ru-RU" sz="3200" dirty="0" smtClean="0"/>
              <a:t>    «пресмыкающиеся».   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Надя\звери\ляг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214290"/>
            <a:ext cx="3857653" cy="2786081"/>
          </a:xfrm>
          <a:prstGeom prst="rect">
            <a:avLst/>
          </a:prstGeom>
          <a:noFill/>
        </p:spPr>
      </p:pic>
      <p:pic>
        <p:nvPicPr>
          <p:cNvPr id="4099" name="Picture 3" descr="D:\Надя\звери\черепах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290"/>
            <a:ext cx="3810000" cy="2786082"/>
          </a:xfrm>
          <a:prstGeom prst="rect">
            <a:avLst/>
          </a:prstGeom>
          <a:noFill/>
        </p:spPr>
      </p:pic>
      <p:pic>
        <p:nvPicPr>
          <p:cNvPr id="4100" name="Picture 4" descr="D:\Надя\звери\крокоди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357562"/>
            <a:ext cx="4929222" cy="31642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dirty="0" smtClean="0"/>
              <a:t>Пресмыкающиеся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805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Вывод (основные признаки):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чередуют пребывание на земле и на суше;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брюшко волочится по земле;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тело покрыто костными роговыми щитами или чешуйками;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температура тела зависит от окружающей среды.</a:t>
            </a:r>
          </a:p>
          <a:p>
            <a:pPr>
              <a:buFont typeface="Wingdings" pitchFamily="2" charset="2"/>
              <a:buChar char="v"/>
            </a:pP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57166"/>
          <a:ext cx="822960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D00B3A-C993-4E10-99F3-164AA5A47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AD00B3A-C993-4E10-99F3-164AA5A47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E7093F-C1F8-4769-BCCA-6609BA71B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2E7093F-C1F8-4769-BCCA-6609BA71B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843FDD-76CB-4B57-8A1C-2B333CED1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1843FDD-76CB-4B57-8A1C-2B333CED1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53BC5E-9FF0-4D93-9B99-CBF1BB462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553BC5E-9FF0-4D93-9B99-CBF1BB462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964DCF-4752-42FE-8D08-D0BE1F270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0964DCF-4752-42FE-8D08-D0BE1F270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15328" cy="1357322"/>
          </a:xfrm>
        </p:spPr>
        <p:txBody>
          <a:bodyPr/>
          <a:lstStyle/>
          <a:p>
            <a:r>
              <a:rPr lang="ru-RU" sz="3600" dirty="0" smtClean="0"/>
              <a:t>Планируемые достижения учащихся: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428868"/>
            <a:ext cx="8186766" cy="41434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 Различать животных изученных групп.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 Называть важнейшие признаки насекомых,</a:t>
            </a:r>
          </a:p>
          <a:p>
            <a:r>
              <a:rPr lang="ru-RU" sz="3200" dirty="0" smtClean="0"/>
              <a:t>    рыб, птиц, зверей.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 Приводить примеры представителей </a:t>
            </a:r>
          </a:p>
          <a:p>
            <a:r>
              <a:rPr lang="ru-RU" sz="3200" dirty="0" smtClean="0"/>
              <a:t>    каждой группы.</a:t>
            </a:r>
          </a:p>
          <a:p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972452" cy="928694"/>
          </a:xfrm>
        </p:spPr>
        <p:txBody>
          <a:bodyPr/>
          <a:lstStyle/>
          <a:p>
            <a:r>
              <a:rPr lang="ru-RU" sz="3600" dirty="0" smtClean="0"/>
              <a:t>Оборудование: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285992"/>
            <a:ext cx="8258204" cy="3857652"/>
          </a:xfrm>
        </p:spPr>
        <p:txBody>
          <a:bodyPr>
            <a:normAutofit/>
          </a:bodyPr>
          <a:lstStyle/>
          <a:p>
            <a:pPr marL="530352" indent="-457200">
              <a:buFont typeface="Wingdings" pitchFamily="2" charset="2"/>
              <a:buChar char="v"/>
            </a:pPr>
            <a:r>
              <a:rPr lang="ru-RU" sz="3600" dirty="0" smtClean="0"/>
              <a:t>Мультимедиа.</a:t>
            </a:r>
          </a:p>
          <a:p>
            <a:pPr marL="530352" indent="-457200">
              <a:buFont typeface="Wingdings" pitchFamily="2" charset="2"/>
              <a:buChar char="v"/>
            </a:pPr>
            <a:r>
              <a:rPr lang="ru-RU" sz="3600" dirty="0" smtClean="0"/>
              <a:t>Тетрадь на печатной основе.</a:t>
            </a:r>
          </a:p>
          <a:p>
            <a:pPr marL="530352" indent="-457200">
              <a:buFont typeface="Wingdings" pitchFamily="2" charset="2"/>
              <a:buChar char="v"/>
            </a:pPr>
            <a:r>
              <a:rPr lang="ru-RU" sz="3600" dirty="0" smtClean="0"/>
              <a:t>Учебник.</a:t>
            </a:r>
          </a:p>
          <a:p>
            <a:pPr marL="530352" indent="-457200">
              <a:buFont typeface="Wingdings" pitchFamily="2" charset="2"/>
              <a:buChar char="v"/>
            </a:pPr>
            <a:r>
              <a:rPr lang="ru-RU" sz="3600" dirty="0" smtClean="0"/>
              <a:t>Инструктивные карточки для</a:t>
            </a:r>
          </a:p>
          <a:p>
            <a:pPr marL="530352" indent="-457200"/>
            <a:r>
              <a:rPr lang="ru-RU" sz="3600" dirty="0" smtClean="0"/>
              <a:t>    работы в парах.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378621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«Прилетела, крылышками помахала.</a:t>
            </a:r>
            <a:br>
              <a:rPr lang="ru-RU" sz="4400" dirty="0" smtClean="0"/>
            </a:br>
            <a:r>
              <a:rPr lang="ru-RU" sz="4400" dirty="0" smtClean="0"/>
              <a:t>Стало пламя утихать и погасло.»</a:t>
            </a:r>
            <a:endParaRPr lang="ru-RU" sz="4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0079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D:\Надя\звери\баб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58246" cy="6069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400052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 кому в басне И.А.Крылова пришла за помощью стрекоза?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1000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хозяин\Рабочий стол\мурав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78621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У какого животного уши находятся на коленках?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9286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D:\Надя\звери\кузне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72560" cy="61436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хозяин\Рабочий стол\баб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994059" cy="2928958"/>
          </a:xfrm>
          <a:prstGeom prst="rect">
            <a:avLst/>
          </a:prstGeom>
          <a:noFill/>
        </p:spPr>
      </p:pic>
      <p:pic>
        <p:nvPicPr>
          <p:cNvPr id="1027" name="Picture 3" descr="C:\Documents and Settings\хозяин\Рабочий стол\мурав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290"/>
            <a:ext cx="3952099" cy="2857520"/>
          </a:xfrm>
          <a:prstGeom prst="rect">
            <a:avLst/>
          </a:prstGeom>
          <a:noFill/>
        </p:spPr>
      </p:pic>
      <p:pic>
        <p:nvPicPr>
          <p:cNvPr id="1028" name="Picture 4" descr="C:\Documents and Settings\хозяин\Рабочий стол\кузнеч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357562"/>
            <a:ext cx="4714909" cy="3071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338</Words>
  <Application>Microsoft Office PowerPoint</Application>
  <PresentationFormat>Экран (4:3)</PresentationFormat>
  <Paragraphs>82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Апекс</vt:lpstr>
      <vt:lpstr>Специальное оформление</vt:lpstr>
      <vt:lpstr>Какие бывают животные</vt:lpstr>
      <vt:lpstr>Цели:</vt:lpstr>
      <vt:lpstr>Задачи:</vt:lpstr>
      <vt:lpstr>Планируемые достижения учащихся:</vt:lpstr>
      <vt:lpstr>Оборудование:</vt:lpstr>
      <vt:lpstr>«Прилетела, крылышками помахала. Стало пламя утихать и погасло.»</vt:lpstr>
      <vt:lpstr>К кому в басне И.А.Крылова пришла за помощью стрекоза?</vt:lpstr>
      <vt:lpstr>У какого животного уши находятся на коленках?</vt:lpstr>
      <vt:lpstr>Слайд 9</vt:lpstr>
      <vt:lpstr>            Насекомые</vt:lpstr>
      <vt:lpstr>«Маленький мальчишка в сером армячишке По двору шныряет, крохи собирает, В поле ночует, коноплю ворует?»</vt:lpstr>
      <vt:lpstr>«Ходит барин по двору, Придирается ко всему. Двойная бородка,  Царская походка,  Набок колпачок,       Рябенький сюртучок, Раньше всех встаёт, Громко песенки поёт».</vt:lpstr>
      <vt:lpstr>Кто от страха в песок голову прячет?</vt:lpstr>
      <vt:lpstr>Слайд 14</vt:lpstr>
      <vt:lpstr>                  Птицы</vt:lpstr>
      <vt:lpstr>Кого неводом выловил Старик из синего моря? Кто, исполнял желания Старухи?</vt:lpstr>
      <vt:lpstr>Из кокой рыбы Демьян варил «Демьянову уху» и угощал ею соседа?</vt:lpstr>
      <vt:lpstr>Кто отправил Емелены вёдра домой?</vt:lpstr>
      <vt:lpstr>Слайд 19</vt:lpstr>
      <vt:lpstr>                    Рыбы</vt:lpstr>
      <vt:lpstr>«У нашей Анютки Зверь в атласной шубке, Без воды умывается, Лапкой утирается, Глазки горят как огонь, Коготки востры. Днём на печке спит И сказки говорит, А ночью бродит, На охоту ходит, В щели глядит, Мышей сторожит». </vt:lpstr>
      <vt:lpstr>«Не мышь, не птаха, В лесу резвится, На дереве живёт И орешки грызёт».</vt:lpstr>
      <vt:lpstr>«- Эй, куда, борода? - Берегись, наскочу,  Лбом хвачу!»</vt:lpstr>
      <vt:lpstr>Слайд 24</vt:lpstr>
      <vt:lpstr>Звери</vt:lpstr>
      <vt:lpstr>Какие бывают животные</vt:lpstr>
      <vt:lpstr>Тест</vt:lpstr>
      <vt:lpstr>Тест</vt:lpstr>
      <vt:lpstr>Тест</vt:lpstr>
      <vt:lpstr>Слайд 30</vt:lpstr>
      <vt:lpstr>Пресмыкающиеся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бывают животные</dc:title>
  <dc:creator>Наташа</dc:creator>
  <cp:lastModifiedBy>Наташа</cp:lastModifiedBy>
  <cp:revision>91</cp:revision>
  <dcterms:created xsi:type="dcterms:W3CDTF">2010-12-01T12:47:27Z</dcterms:created>
  <dcterms:modified xsi:type="dcterms:W3CDTF">2011-07-14T14:39:03Z</dcterms:modified>
</cp:coreProperties>
</file>