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265" r:id="rId3"/>
    <p:sldId id="264" r:id="rId4"/>
    <p:sldId id="268" r:id="rId5"/>
    <p:sldId id="269" r:id="rId6"/>
    <p:sldId id="270" r:id="rId7"/>
    <p:sldId id="271" r:id="rId8"/>
    <p:sldId id="267" r:id="rId9"/>
    <p:sldId id="272" r:id="rId10"/>
    <p:sldId id="274" r:id="rId11"/>
    <p:sldId id="276" r:id="rId12"/>
    <p:sldId id="266" r:id="rId13"/>
    <p:sldId id="277" r:id="rId14"/>
    <p:sldId id="256" r:id="rId15"/>
    <p:sldId id="278" r:id="rId16"/>
    <p:sldId id="279" r:id="rId17"/>
    <p:sldId id="281" r:id="rId18"/>
    <p:sldId id="284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8F2A2A-A74A-4FE7-AF4E-BA690FD4904A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08ADA14-31F3-4833-874B-D49D18DF087C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1)Чистый пар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D2C90FB-FFFB-430B-A72A-C8E0FFAECFA4}" type="parTrans" cxnId="{7D4E3D48-5476-4AA7-906A-65177D6358C9}">
      <dgm:prSet/>
      <dgm:spPr/>
      <dgm:t>
        <a:bodyPr/>
        <a:lstStyle/>
        <a:p>
          <a:endParaRPr lang="ru-RU"/>
        </a:p>
      </dgm:t>
    </dgm:pt>
    <dgm:pt modelId="{19B6BFEE-8A15-497A-BC5B-2285F7B600D2}" type="sibTrans" cxnId="{7D4E3D48-5476-4AA7-906A-65177D6358C9}">
      <dgm:prSet/>
      <dgm:spPr/>
      <dgm:t>
        <a:bodyPr/>
        <a:lstStyle/>
        <a:p>
          <a:endParaRPr lang="ru-RU"/>
        </a:p>
      </dgm:t>
    </dgm:pt>
    <dgm:pt modelId="{BA7873B3-F25B-4B95-AD83-4B280566D4C0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2)Озимая рожь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61B3991C-C977-45CD-93C7-4BEBAD11C604}" type="parTrans" cxnId="{48F7988C-2F22-4751-8786-D8ECD449970E}">
      <dgm:prSet/>
      <dgm:spPr/>
      <dgm:t>
        <a:bodyPr/>
        <a:lstStyle/>
        <a:p>
          <a:endParaRPr lang="ru-RU"/>
        </a:p>
      </dgm:t>
    </dgm:pt>
    <dgm:pt modelId="{CE7D4F62-331E-4BE7-A3AF-8720EDFAB8A6}" type="sibTrans" cxnId="{48F7988C-2F22-4751-8786-D8ECD449970E}">
      <dgm:prSet/>
      <dgm:spPr/>
      <dgm:t>
        <a:bodyPr/>
        <a:lstStyle/>
        <a:p>
          <a:endParaRPr lang="ru-RU"/>
        </a:p>
      </dgm:t>
    </dgm:pt>
    <dgm:pt modelId="{BAEEFC23-3E4B-41D0-B6A6-6D1FEFEEB468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3)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Карто-фел</a:t>
          </a:r>
          <a:r>
            <a:rPr lang="ru-RU" dirty="0" err="1" smtClean="0"/>
            <a:t>ь</a:t>
          </a:r>
          <a:r>
            <a:rPr lang="ru-RU" dirty="0" smtClean="0"/>
            <a:t> </a:t>
          </a:r>
          <a:endParaRPr lang="ru-RU" dirty="0"/>
        </a:p>
      </dgm:t>
    </dgm:pt>
    <dgm:pt modelId="{3DF31048-B09F-484C-9183-BEA6A243B2C1}" type="parTrans" cxnId="{64A8E390-BC05-4B9C-A648-A76F8ECF65AA}">
      <dgm:prSet/>
      <dgm:spPr/>
      <dgm:t>
        <a:bodyPr/>
        <a:lstStyle/>
        <a:p>
          <a:endParaRPr lang="ru-RU"/>
        </a:p>
      </dgm:t>
    </dgm:pt>
    <dgm:pt modelId="{E64858CB-F98A-4CFC-BDE7-0B8F440F09C9}" type="sibTrans" cxnId="{64A8E390-BC05-4B9C-A648-A76F8ECF65AA}">
      <dgm:prSet/>
      <dgm:spPr/>
      <dgm:t>
        <a:bodyPr/>
        <a:lstStyle/>
        <a:p>
          <a:endParaRPr lang="ru-RU"/>
        </a:p>
      </dgm:t>
    </dgm:pt>
    <dgm:pt modelId="{91F735B7-65B4-4DBB-AADE-973DAA7B089C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4)Горох</a:t>
          </a:r>
          <a:r>
            <a:rPr lang="ru-RU" sz="1400" dirty="0" smtClean="0"/>
            <a:t> </a:t>
          </a:r>
          <a:endParaRPr lang="ru-RU" sz="1400" dirty="0"/>
        </a:p>
      </dgm:t>
    </dgm:pt>
    <dgm:pt modelId="{EBF79CEB-AC0B-46CA-99BC-C059DF163821}" type="parTrans" cxnId="{7EFD0654-13CC-4E7A-ABDF-80D669416405}">
      <dgm:prSet/>
      <dgm:spPr/>
      <dgm:t>
        <a:bodyPr/>
        <a:lstStyle/>
        <a:p>
          <a:endParaRPr lang="ru-RU"/>
        </a:p>
      </dgm:t>
    </dgm:pt>
    <dgm:pt modelId="{5C237066-3C8F-4E98-A6D3-F978FFEE1310}" type="sibTrans" cxnId="{7EFD0654-13CC-4E7A-ABDF-80D669416405}">
      <dgm:prSet/>
      <dgm:spPr/>
      <dgm:t>
        <a:bodyPr/>
        <a:lstStyle/>
        <a:p>
          <a:endParaRPr lang="ru-RU"/>
        </a:p>
      </dgm:t>
    </dgm:pt>
    <dgm:pt modelId="{C53E8020-5676-4CC6-833F-6A7B60FC8E88}">
      <dgm:prSet phldrT="[Текст]" custT="1"/>
      <dgm:spPr/>
      <dgm:t>
        <a:bodyPr/>
        <a:lstStyle/>
        <a:p>
          <a:r>
            <a:rPr lang="ru-RU" sz="1600" b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5)Ячмень </a:t>
          </a:r>
          <a:endParaRPr lang="ru-RU" sz="1600" b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81AB1A-D138-44C1-A338-8EBB9901C304}" type="parTrans" cxnId="{18F5CAC2-23E3-4A98-BA62-24FD2F521BA0}">
      <dgm:prSet/>
      <dgm:spPr/>
      <dgm:t>
        <a:bodyPr/>
        <a:lstStyle/>
        <a:p>
          <a:endParaRPr lang="ru-RU"/>
        </a:p>
      </dgm:t>
    </dgm:pt>
    <dgm:pt modelId="{1F8CD566-CD5C-4037-895F-D7FC20799260}" type="sibTrans" cxnId="{18F5CAC2-23E3-4A98-BA62-24FD2F521BA0}">
      <dgm:prSet/>
      <dgm:spPr/>
      <dgm:t>
        <a:bodyPr/>
        <a:lstStyle/>
        <a:p>
          <a:endParaRPr lang="ru-RU"/>
        </a:p>
      </dgm:t>
    </dgm:pt>
    <dgm:pt modelId="{16EE75AA-B109-4D84-B1C0-F726658E362B}" type="pres">
      <dgm:prSet presAssocID="{A18F2A2A-A74A-4FE7-AF4E-BA690FD4904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044599-D1E0-4F3F-9C2E-0E4291FB1CF5}" type="pres">
      <dgm:prSet presAssocID="{608ADA14-31F3-4833-874B-D49D18DF087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A22D63-0969-4246-9DD7-33DE1566AA75}" type="pres">
      <dgm:prSet presAssocID="{19B6BFEE-8A15-497A-BC5B-2285F7B600D2}" presName="sibTrans" presStyleLbl="sibTrans2D1" presStyleIdx="0" presStyleCnt="5"/>
      <dgm:spPr/>
      <dgm:t>
        <a:bodyPr/>
        <a:lstStyle/>
        <a:p>
          <a:endParaRPr lang="ru-RU"/>
        </a:p>
      </dgm:t>
    </dgm:pt>
    <dgm:pt modelId="{76D5C5D3-C2E5-4289-877F-AF96B1BD5CF2}" type="pres">
      <dgm:prSet presAssocID="{19B6BFEE-8A15-497A-BC5B-2285F7B600D2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7D847425-49B4-4012-BF7D-2AFE17E5D48F}" type="pres">
      <dgm:prSet presAssocID="{BA7873B3-F25B-4B95-AD83-4B280566D4C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C182E7-96C3-49CE-ACE4-9D3DD08C5CAE}" type="pres">
      <dgm:prSet presAssocID="{CE7D4F62-331E-4BE7-A3AF-8720EDFAB8A6}" presName="sibTrans" presStyleLbl="sibTrans2D1" presStyleIdx="1" presStyleCnt="5"/>
      <dgm:spPr/>
      <dgm:t>
        <a:bodyPr/>
        <a:lstStyle/>
        <a:p>
          <a:endParaRPr lang="ru-RU"/>
        </a:p>
      </dgm:t>
    </dgm:pt>
    <dgm:pt modelId="{E5B8AFA4-DA2C-4306-A32A-B23963C0A327}" type="pres">
      <dgm:prSet presAssocID="{CE7D4F62-331E-4BE7-A3AF-8720EDFAB8A6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6636E7FE-36E0-4D29-A7FA-510A826D0FC9}" type="pres">
      <dgm:prSet presAssocID="{BAEEFC23-3E4B-41D0-B6A6-6D1FEFEEB468}" presName="node" presStyleLbl="node1" presStyleIdx="2" presStyleCnt="5" custRadScaleRad="99352" custRadScaleInc="5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7F5FE9-6358-457E-BA78-C1F288BFBF9B}" type="pres">
      <dgm:prSet presAssocID="{E64858CB-F98A-4CFC-BDE7-0B8F440F09C9}" presName="sibTrans" presStyleLbl="sibTrans2D1" presStyleIdx="2" presStyleCnt="5"/>
      <dgm:spPr/>
      <dgm:t>
        <a:bodyPr/>
        <a:lstStyle/>
        <a:p>
          <a:endParaRPr lang="ru-RU"/>
        </a:p>
      </dgm:t>
    </dgm:pt>
    <dgm:pt modelId="{FC74831B-8BBD-439C-BBDA-CDA9122752DC}" type="pres">
      <dgm:prSet presAssocID="{E64858CB-F98A-4CFC-BDE7-0B8F440F09C9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19747678-F243-4BDB-AA19-B3BB7ACFEE63}" type="pres">
      <dgm:prSet presAssocID="{91F735B7-65B4-4DBB-AADE-973DAA7B089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87B7C4-186D-488F-BB19-4A1626DA7EB3}" type="pres">
      <dgm:prSet presAssocID="{5C237066-3C8F-4E98-A6D3-F978FFEE1310}" presName="sibTrans" presStyleLbl="sibTrans2D1" presStyleIdx="3" presStyleCnt="5"/>
      <dgm:spPr/>
      <dgm:t>
        <a:bodyPr/>
        <a:lstStyle/>
        <a:p>
          <a:endParaRPr lang="ru-RU"/>
        </a:p>
      </dgm:t>
    </dgm:pt>
    <dgm:pt modelId="{D8B0A450-5566-45AC-9B13-90F70440826D}" type="pres">
      <dgm:prSet presAssocID="{5C237066-3C8F-4E98-A6D3-F978FFEE1310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CA7FC9A6-C3DA-45F7-A3D5-D4EE5719939B}" type="pres">
      <dgm:prSet presAssocID="{C53E8020-5676-4CC6-833F-6A7B60FC8E8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6E0B44-0CA7-4ACB-9BAC-C9C079DF5012}" type="pres">
      <dgm:prSet presAssocID="{1F8CD566-CD5C-4037-895F-D7FC20799260}" presName="sibTrans" presStyleLbl="sibTrans2D1" presStyleIdx="4" presStyleCnt="5" custScaleX="199967" custScaleY="157062"/>
      <dgm:spPr/>
      <dgm:t>
        <a:bodyPr/>
        <a:lstStyle/>
        <a:p>
          <a:endParaRPr lang="ru-RU"/>
        </a:p>
      </dgm:t>
    </dgm:pt>
    <dgm:pt modelId="{73C55F49-CEA9-4F60-8541-9893C91FF038}" type="pres">
      <dgm:prSet presAssocID="{1F8CD566-CD5C-4037-895F-D7FC20799260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48F7988C-2F22-4751-8786-D8ECD449970E}" srcId="{A18F2A2A-A74A-4FE7-AF4E-BA690FD4904A}" destId="{BA7873B3-F25B-4B95-AD83-4B280566D4C0}" srcOrd="1" destOrd="0" parTransId="{61B3991C-C977-45CD-93C7-4BEBAD11C604}" sibTransId="{CE7D4F62-331E-4BE7-A3AF-8720EDFAB8A6}"/>
    <dgm:cxn modelId="{7AF39042-A5BB-4B49-BFF7-03989AE07025}" type="presOf" srcId="{CE7D4F62-331E-4BE7-A3AF-8720EDFAB8A6}" destId="{E5B8AFA4-DA2C-4306-A32A-B23963C0A327}" srcOrd="1" destOrd="0" presId="urn:microsoft.com/office/officeart/2005/8/layout/cycle2"/>
    <dgm:cxn modelId="{7991C92F-3FB9-4E3F-BA22-E36AA3CA1C55}" type="presOf" srcId="{1F8CD566-CD5C-4037-895F-D7FC20799260}" destId="{73C55F49-CEA9-4F60-8541-9893C91FF038}" srcOrd="1" destOrd="0" presId="urn:microsoft.com/office/officeart/2005/8/layout/cycle2"/>
    <dgm:cxn modelId="{26D7F062-EC02-4B01-95C7-FEE4AA8496F1}" type="presOf" srcId="{A18F2A2A-A74A-4FE7-AF4E-BA690FD4904A}" destId="{16EE75AA-B109-4D84-B1C0-F726658E362B}" srcOrd="0" destOrd="0" presId="urn:microsoft.com/office/officeart/2005/8/layout/cycle2"/>
    <dgm:cxn modelId="{ED012866-C944-4ADE-A9F0-D3EF871B9511}" type="presOf" srcId="{5C237066-3C8F-4E98-A6D3-F978FFEE1310}" destId="{D8B0A450-5566-45AC-9B13-90F70440826D}" srcOrd="1" destOrd="0" presId="urn:microsoft.com/office/officeart/2005/8/layout/cycle2"/>
    <dgm:cxn modelId="{FBD02BDF-94B8-4FBA-AB80-157BAA3AF18F}" type="presOf" srcId="{C53E8020-5676-4CC6-833F-6A7B60FC8E88}" destId="{CA7FC9A6-C3DA-45F7-A3D5-D4EE5719939B}" srcOrd="0" destOrd="0" presId="urn:microsoft.com/office/officeart/2005/8/layout/cycle2"/>
    <dgm:cxn modelId="{C3813B2D-421C-4483-A63E-D061125F17F5}" type="presOf" srcId="{CE7D4F62-331E-4BE7-A3AF-8720EDFAB8A6}" destId="{79C182E7-96C3-49CE-ACE4-9D3DD08C5CAE}" srcOrd="0" destOrd="0" presId="urn:microsoft.com/office/officeart/2005/8/layout/cycle2"/>
    <dgm:cxn modelId="{CCB98670-68DF-43C0-A9E8-6AFEF5DDC24C}" type="presOf" srcId="{608ADA14-31F3-4833-874B-D49D18DF087C}" destId="{DC044599-D1E0-4F3F-9C2E-0E4291FB1CF5}" srcOrd="0" destOrd="0" presId="urn:microsoft.com/office/officeart/2005/8/layout/cycle2"/>
    <dgm:cxn modelId="{21D3F9CF-193D-4874-95FC-B8DD2BEBC97A}" type="presOf" srcId="{19B6BFEE-8A15-497A-BC5B-2285F7B600D2}" destId="{76D5C5D3-C2E5-4289-877F-AF96B1BD5CF2}" srcOrd="1" destOrd="0" presId="urn:microsoft.com/office/officeart/2005/8/layout/cycle2"/>
    <dgm:cxn modelId="{D861FB0F-E4A7-45BC-BD9C-E9791600EFC7}" type="presOf" srcId="{1F8CD566-CD5C-4037-895F-D7FC20799260}" destId="{9F6E0B44-0CA7-4ACB-9BAC-C9C079DF5012}" srcOrd="0" destOrd="0" presId="urn:microsoft.com/office/officeart/2005/8/layout/cycle2"/>
    <dgm:cxn modelId="{E731A303-4008-4835-A352-00FAFA19EE46}" type="presOf" srcId="{BA7873B3-F25B-4B95-AD83-4B280566D4C0}" destId="{7D847425-49B4-4012-BF7D-2AFE17E5D48F}" srcOrd="0" destOrd="0" presId="urn:microsoft.com/office/officeart/2005/8/layout/cycle2"/>
    <dgm:cxn modelId="{FC79446A-77B5-4C86-BE96-FFE23C8B1CD5}" type="presOf" srcId="{91F735B7-65B4-4DBB-AADE-973DAA7B089C}" destId="{19747678-F243-4BDB-AA19-B3BB7ACFEE63}" srcOrd="0" destOrd="0" presId="urn:microsoft.com/office/officeart/2005/8/layout/cycle2"/>
    <dgm:cxn modelId="{64A8E390-BC05-4B9C-A648-A76F8ECF65AA}" srcId="{A18F2A2A-A74A-4FE7-AF4E-BA690FD4904A}" destId="{BAEEFC23-3E4B-41D0-B6A6-6D1FEFEEB468}" srcOrd="2" destOrd="0" parTransId="{3DF31048-B09F-484C-9183-BEA6A243B2C1}" sibTransId="{E64858CB-F98A-4CFC-BDE7-0B8F440F09C9}"/>
    <dgm:cxn modelId="{7D4E3D48-5476-4AA7-906A-65177D6358C9}" srcId="{A18F2A2A-A74A-4FE7-AF4E-BA690FD4904A}" destId="{608ADA14-31F3-4833-874B-D49D18DF087C}" srcOrd="0" destOrd="0" parTransId="{7D2C90FB-FFFB-430B-A72A-C8E0FFAECFA4}" sibTransId="{19B6BFEE-8A15-497A-BC5B-2285F7B600D2}"/>
    <dgm:cxn modelId="{7EFD0654-13CC-4E7A-ABDF-80D669416405}" srcId="{A18F2A2A-A74A-4FE7-AF4E-BA690FD4904A}" destId="{91F735B7-65B4-4DBB-AADE-973DAA7B089C}" srcOrd="3" destOrd="0" parTransId="{EBF79CEB-AC0B-46CA-99BC-C059DF163821}" sibTransId="{5C237066-3C8F-4E98-A6D3-F978FFEE1310}"/>
    <dgm:cxn modelId="{6FB32E6E-1E89-4B40-9F82-07DE6489DA36}" type="presOf" srcId="{E64858CB-F98A-4CFC-BDE7-0B8F440F09C9}" destId="{0D7F5FE9-6358-457E-BA78-C1F288BFBF9B}" srcOrd="0" destOrd="0" presId="urn:microsoft.com/office/officeart/2005/8/layout/cycle2"/>
    <dgm:cxn modelId="{B71EBA77-D516-49C4-951F-763BDD82D604}" type="presOf" srcId="{BAEEFC23-3E4B-41D0-B6A6-6D1FEFEEB468}" destId="{6636E7FE-36E0-4D29-A7FA-510A826D0FC9}" srcOrd="0" destOrd="0" presId="urn:microsoft.com/office/officeart/2005/8/layout/cycle2"/>
    <dgm:cxn modelId="{09F4EE30-8000-481A-81EA-BD110102F31E}" type="presOf" srcId="{19B6BFEE-8A15-497A-BC5B-2285F7B600D2}" destId="{F5A22D63-0969-4246-9DD7-33DE1566AA75}" srcOrd="0" destOrd="0" presId="urn:microsoft.com/office/officeart/2005/8/layout/cycle2"/>
    <dgm:cxn modelId="{3E8F1FDB-ABAB-4A27-A81C-7DB3EA6B5977}" type="presOf" srcId="{E64858CB-F98A-4CFC-BDE7-0B8F440F09C9}" destId="{FC74831B-8BBD-439C-BBDA-CDA9122752DC}" srcOrd="1" destOrd="0" presId="urn:microsoft.com/office/officeart/2005/8/layout/cycle2"/>
    <dgm:cxn modelId="{18F5CAC2-23E3-4A98-BA62-24FD2F521BA0}" srcId="{A18F2A2A-A74A-4FE7-AF4E-BA690FD4904A}" destId="{C53E8020-5676-4CC6-833F-6A7B60FC8E88}" srcOrd="4" destOrd="0" parTransId="{8781AB1A-D138-44C1-A338-8EBB9901C304}" sibTransId="{1F8CD566-CD5C-4037-895F-D7FC20799260}"/>
    <dgm:cxn modelId="{D78B6844-5E2A-4677-8DF8-181A27650324}" type="presOf" srcId="{5C237066-3C8F-4E98-A6D3-F978FFEE1310}" destId="{F587B7C4-186D-488F-BB19-4A1626DA7EB3}" srcOrd="0" destOrd="0" presId="urn:microsoft.com/office/officeart/2005/8/layout/cycle2"/>
    <dgm:cxn modelId="{F01EE90D-B12F-4934-8FC4-585C9FD1F958}" type="presParOf" srcId="{16EE75AA-B109-4D84-B1C0-F726658E362B}" destId="{DC044599-D1E0-4F3F-9C2E-0E4291FB1CF5}" srcOrd="0" destOrd="0" presId="urn:microsoft.com/office/officeart/2005/8/layout/cycle2"/>
    <dgm:cxn modelId="{FD687141-6A4F-4DAC-89CC-739BA5BB3008}" type="presParOf" srcId="{16EE75AA-B109-4D84-B1C0-F726658E362B}" destId="{F5A22D63-0969-4246-9DD7-33DE1566AA75}" srcOrd="1" destOrd="0" presId="urn:microsoft.com/office/officeart/2005/8/layout/cycle2"/>
    <dgm:cxn modelId="{C30753ED-CA1D-444F-8E71-DB63D906BD48}" type="presParOf" srcId="{F5A22D63-0969-4246-9DD7-33DE1566AA75}" destId="{76D5C5D3-C2E5-4289-877F-AF96B1BD5CF2}" srcOrd="0" destOrd="0" presId="urn:microsoft.com/office/officeart/2005/8/layout/cycle2"/>
    <dgm:cxn modelId="{9A1786D9-E709-4FA4-866A-00EF99137046}" type="presParOf" srcId="{16EE75AA-B109-4D84-B1C0-F726658E362B}" destId="{7D847425-49B4-4012-BF7D-2AFE17E5D48F}" srcOrd="2" destOrd="0" presId="urn:microsoft.com/office/officeart/2005/8/layout/cycle2"/>
    <dgm:cxn modelId="{A27723E6-23AA-4474-8DBC-09170512F690}" type="presParOf" srcId="{16EE75AA-B109-4D84-B1C0-F726658E362B}" destId="{79C182E7-96C3-49CE-ACE4-9D3DD08C5CAE}" srcOrd="3" destOrd="0" presId="urn:microsoft.com/office/officeart/2005/8/layout/cycle2"/>
    <dgm:cxn modelId="{68416BEE-9471-406C-A9EC-EB8BD493DD4B}" type="presParOf" srcId="{79C182E7-96C3-49CE-ACE4-9D3DD08C5CAE}" destId="{E5B8AFA4-DA2C-4306-A32A-B23963C0A327}" srcOrd="0" destOrd="0" presId="urn:microsoft.com/office/officeart/2005/8/layout/cycle2"/>
    <dgm:cxn modelId="{CE6954B4-3C92-4BB4-A7A5-14127A239BDD}" type="presParOf" srcId="{16EE75AA-B109-4D84-B1C0-F726658E362B}" destId="{6636E7FE-36E0-4D29-A7FA-510A826D0FC9}" srcOrd="4" destOrd="0" presId="urn:microsoft.com/office/officeart/2005/8/layout/cycle2"/>
    <dgm:cxn modelId="{500CC822-0928-4FEA-A7E3-C61C40A10B90}" type="presParOf" srcId="{16EE75AA-B109-4D84-B1C0-F726658E362B}" destId="{0D7F5FE9-6358-457E-BA78-C1F288BFBF9B}" srcOrd="5" destOrd="0" presId="urn:microsoft.com/office/officeart/2005/8/layout/cycle2"/>
    <dgm:cxn modelId="{3FA6D47E-C2BD-4AF3-ACA1-D3528F3E6C15}" type="presParOf" srcId="{0D7F5FE9-6358-457E-BA78-C1F288BFBF9B}" destId="{FC74831B-8BBD-439C-BBDA-CDA9122752DC}" srcOrd="0" destOrd="0" presId="urn:microsoft.com/office/officeart/2005/8/layout/cycle2"/>
    <dgm:cxn modelId="{3EF47470-D76C-419A-B78B-340A2D02B7E1}" type="presParOf" srcId="{16EE75AA-B109-4D84-B1C0-F726658E362B}" destId="{19747678-F243-4BDB-AA19-B3BB7ACFEE63}" srcOrd="6" destOrd="0" presId="urn:microsoft.com/office/officeart/2005/8/layout/cycle2"/>
    <dgm:cxn modelId="{E83F3362-813C-46A3-881F-4AFC8FEB9FAD}" type="presParOf" srcId="{16EE75AA-B109-4D84-B1C0-F726658E362B}" destId="{F587B7C4-186D-488F-BB19-4A1626DA7EB3}" srcOrd="7" destOrd="0" presId="urn:microsoft.com/office/officeart/2005/8/layout/cycle2"/>
    <dgm:cxn modelId="{E7F0219A-24AF-454F-A4ED-432B762AFE47}" type="presParOf" srcId="{F587B7C4-186D-488F-BB19-4A1626DA7EB3}" destId="{D8B0A450-5566-45AC-9B13-90F70440826D}" srcOrd="0" destOrd="0" presId="urn:microsoft.com/office/officeart/2005/8/layout/cycle2"/>
    <dgm:cxn modelId="{756565F3-2B1D-48AE-A220-804C9B74CC6A}" type="presParOf" srcId="{16EE75AA-B109-4D84-B1C0-F726658E362B}" destId="{CA7FC9A6-C3DA-45F7-A3D5-D4EE5719939B}" srcOrd="8" destOrd="0" presId="urn:microsoft.com/office/officeart/2005/8/layout/cycle2"/>
    <dgm:cxn modelId="{DA4B088A-BEB6-483B-A644-C1A5C1E4F769}" type="presParOf" srcId="{16EE75AA-B109-4D84-B1C0-F726658E362B}" destId="{9F6E0B44-0CA7-4ACB-9BAC-C9C079DF5012}" srcOrd="9" destOrd="0" presId="urn:microsoft.com/office/officeart/2005/8/layout/cycle2"/>
    <dgm:cxn modelId="{24CCD0A6-B957-4FD8-84B5-96EDCB17114F}" type="presParOf" srcId="{9F6E0B44-0CA7-4ACB-9BAC-C9C079DF5012}" destId="{73C55F49-CEA9-4F60-8541-9893C91FF038}" srcOrd="0" destOrd="0" presId="urn:microsoft.com/office/officeart/2005/8/layout/cycle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D4084-0A2B-430F-9D56-B6D68F427A93}" type="datetimeFigureOut">
              <a:rPr lang="ru-RU" smtClean="0"/>
              <a:pPr/>
              <a:t>25.12.2011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67216-D864-475A-A665-725086EAF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2B56-A073-4372-A834-6FF22D60F39C}" type="datetimeFigureOut">
              <a:rPr lang="ru-RU" smtClean="0"/>
              <a:pPr/>
              <a:t>25.12.2011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148D-0A75-48BD-AD33-687E066AE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2B56-A073-4372-A834-6FF22D60F39C}" type="datetimeFigureOut">
              <a:rPr lang="ru-RU" smtClean="0"/>
              <a:pPr/>
              <a:t>25.12.2011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148D-0A75-48BD-AD33-687E066AE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2B56-A073-4372-A834-6FF22D60F39C}" type="datetimeFigureOut">
              <a:rPr lang="ru-RU" smtClean="0"/>
              <a:pPr/>
              <a:t>25.12.2011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148D-0A75-48BD-AD33-687E066AE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2B56-A073-4372-A834-6FF22D60F39C}" type="datetimeFigureOut">
              <a:rPr lang="ru-RU" smtClean="0"/>
              <a:pPr/>
              <a:t>25.12.2011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148D-0A75-48BD-AD33-687E066AE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2B56-A073-4372-A834-6FF22D60F39C}" type="datetimeFigureOut">
              <a:rPr lang="ru-RU" smtClean="0"/>
              <a:pPr/>
              <a:t>25.12.2011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148D-0A75-48BD-AD33-687E066AE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2B56-A073-4372-A834-6FF22D60F39C}" type="datetimeFigureOut">
              <a:rPr lang="ru-RU" smtClean="0"/>
              <a:pPr/>
              <a:t>25.12.2011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148D-0A75-48BD-AD33-687E066AE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2B56-A073-4372-A834-6FF22D60F39C}" type="datetimeFigureOut">
              <a:rPr lang="ru-RU" smtClean="0"/>
              <a:pPr/>
              <a:t>25.12.2011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148D-0A75-48BD-AD33-687E066AE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2B56-A073-4372-A834-6FF22D60F39C}" type="datetimeFigureOut">
              <a:rPr lang="ru-RU" smtClean="0"/>
              <a:pPr/>
              <a:t>25.12.2011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148D-0A75-48BD-AD33-687E066AE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2B56-A073-4372-A834-6FF22D60F39C}" type="datetimeFigureOut">
              <a:rPr lang="ru-RU" smtClean="0"/>
              <a:pPr/>
              <a:t>25.12.2011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148D-0A75-48BD-AD33-687E066AE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2B56-A073-4372-A834-6FF22D60F39C}" type="datetimeFigureOut">
              <a:rPr lang="ru-RU" smtClean="0"/>
              <a:pPr/>
              <a:t>25.12.2011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148D-0A75-48BD-AD33-687E066AE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2B56-A073-4372-A834-6FF22D60F39C}" type="datetimeFigureOut">
              <a:rPr lang="ru-RU" smtClean="0"/>
              <a:pPr/>
              <a:t>25.12.2011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148D-0A75-48BD-AD33-687E066AE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C2B56-A073-4372-A834-6FF22D60F39C}" type="datetimeFigureOut">
              <a:rPr lang="ru-RU" smtClean="0"/>
              <a:pPr/>
              <a:t>25.12.2011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F148D-0A75-48BD-AD33-687E066AE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12"/>
          <p:cNvSpPr txBox="1">
            <a:spLocks noChangeArrowheads="1"/>
          </p:cNvSpPr>
          <p:nvPr/>
        </p:nvSpPr>
        <p:spPr bwMode="auto">
          <a:xfrm>
            <a:off x="1547813" y="2636838"/>
            <a:ext cx="2376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3143248"/>
            <a:ext cx="745319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Принцип построения севооборотов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 Создание и вставка таблицы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2214554"/>
            <a:ext cx="6710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База данных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MS Excel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1736" y="5572140"/>
            <a:ext cx="5432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Преподаватель  Г.М. </a:t>
            </a:r>
            <a:r>
              <a:rPr lang="ru-RU" sz="2800" b="1" i="1" dirty="0" err="1" smtClean="0"/>
              <a:t>Гайнуллина</a:t>
            </a:r>
            <a:endParaRPr lang="ru-RU" sz="2800" b="1" i="1" dirty="0"/>
          </a:p>
        </p:txBody>
      </p:sp>
      <p:pic>
        <p:nvPicPr>
          <p:cNvPr id="8" name="Picture 2" descr="C:\Users\ПЛ № 82\Documents\IMG_17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880320" cy="217839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Схема севооборота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5716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9048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Пуск-Все программы-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Microsoft Office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Microsoft Excel</a:t>
            </a:r>
            <a:r>
              <a:rPr lang="ru-RU" sz="4000" dirty="0" smtClean="0"/>
              <a:t>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89743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Создание таблиц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</a:rPr>
              <a:t>выделяем 6 ячеек в строке и в столбце- Главная – формат – формат ячеек – появляется вкладка формат ячеек-выбираем вкладку границы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Обрамления таблиц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</a:rPr>
              <a:t>Выбираем тип линий- цвет линий- внешние границы- тип линий-цвет линий- внутренние границы- ОК.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Заливка таблицы</a:t>
            </a:r>
            <a:r>
              <a:rPr lang="ru-RU" dirty="0" smtClean="0">
                <a:latin typeface="Times New Roman" pitchFamily="18" charset="0"/>
              </a:rPr>
              <a:t> - Выделить объект –формат таблицы – заливка – выбор цвета заливки– контур заливки- применить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000" dirty="0" smtClean="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t="3419" r="44682" b="20228"/>
          <a:stretch>
            <a:fillRect/>
          </a:stretch>
        </p:blipFill>
        <p:spPr bwMode="auto">
          <a:xfrm>
            <a:off x="428596" y="1928802"/>
            <a:ext cx="628654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85786" y="500042"/>
            <a:ext cx="8215370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создания ротационной  таблицы, необходимо создать таблицу 6 строками и 6 столбцами, каждую культуру заливаем своим цветом.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Скругленная соединительная линия 4"/>
          <p:cNvCxnSpPr/>
          <p:nvPr/>
        </p:nvCxnSpPr>
        <p:spPr>
          <a:xfrm>
            <a:off x="2500298" y="2643182"/>
            <a:ext cx="1428760" cy="1285884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6864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</a:rPr>
              <a:t>Заполнение таблицы текстом по предмету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“Основы агрономии”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</a:rPr>
              <a:t>Удобно в этой программе выполнить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подсчет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</a:rPr>
              <a:t>.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записать формулу.</a:t>
            </a:r>
            <a:endParaRPr lang="ru-RU" dirty="0" smtClean="0">
              <a:solidFill>
                <a:schemeClr val="bg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Главная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</a:rPr>
              <a:t>авто сумма- сумма.(программа сама указывает количество строк и столбцов которых она просуммировала, если вы согласны с результатом, нажимаем </a:t>
            </a:r>
            <a:r>
              <a:rPr lang="en-US" dirty="0" smtClean="0">
                <a:latin typeface="Times New Roman" pitchFamily="18" charset="0"/>
              </a:rPr>
              <a:t>Enter</a:t>
            </a:r>
            <a:r>
              <a:rPr lang="ru-RU" dirty="0" smtClean="0">
                <a:latin typeface="Times New Roman" pitchFamily="18" charset="0"/>
              </a:rPr>
              <a:t>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Для нахождения </a:t>
            </a:r>
            <a:r>
              <a:rPr lang="ru-RU" dirty="0" smtClean="0">
                <a:latin typeface="Times New Roman" pitchFamily="18" charset="0"/>
              </a:rPr>
              <a:t>процента нам потребуется в строке формул записать следующее:     «=</a:t>
            </a:r>
            <a:r>
              <a:rPr lang="en-US" dirty="0" smtClean="0">
                <a:latin typeface="Times New Roman" pitchFamily="18" charset="0"/>
              </a:rPr>
              <a:t>d</a:t>
            </a:r>
            <a:r>
              <a:rPr lang="ru-RU" dirty="0" smtClean="0">
                <a:latin typeface="Times New Roman" pitchFamily="18" charset="0"/>
              </a:rPr>
              <a:t>5/</a:t>
            </a:r>
            <a:r>
              <a:rPr lang="en-US" dirty="0" smtClean="0">
                <a:latin typeface="Times New Roman" pitchFamily="18" charset="0"/>
              </a:rPr>
              <a:t>d</a:t>
            </a:r>
            <a:r>
              <a:rPr lang="ru-RU" dirty="0" smtClean="0">
                <a:latin typeface="Times New Roman" pitchFamily="18" charset="0"/>
              </a:rPr>
              <a:t>10*100» и так каждую строчку. С изменением значений в столбце изменится и значение в этой ячейке.</a:t>
            </a:r>
          </a:p>
          <a:p>
            <a:pPr>
              <a:buFontTx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500166" y="214290"/>
            <a:ext cx="7329510" cy="1285884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Для создания таблицы, чтобы определить тип и вид, необходимо создать исходные таблицы со связанными какой-либо формулой данными.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80772" y="2643182"/>
            <a:ext cx="28683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представленной таблице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необходимо  вычислить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процентное соотношение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парозанимающие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итоговую сумму.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472" y="6000768"/>
            <a:ext cx="6209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Цель работы – изменяя значения по полю площадь культуры,</a:t>
            </a:r>
          </a:p>
          <a:p>
            <a:r>
              <a:rPr lang="ru-RU" dirty="0" smtClean="0"/>
              <a:t> определить  процентное соотношение.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643702" y="2000240"/>
            <a:ext cx="2233497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=</a:t>
            </a:r>
            <a:r>
              <a:rPr lang="en-US" dirty="0" smtClean="0"/>
              <a:t>D</a:t>
            </a:r>
            <a:r>
              <a:rPr lang="ru-RU" dirty="0" smtClean="0"/>
              <a:t>5</a:t>
            </a:r>
            <a:r>
              <a:rPr lang="en-US" dirty="0" smtClean="0"/>
              <a:t>/D10</a:t>
            </a:r>
            <a:r>
              <a:rPr lang="ru-RU" dirty="0" smtClean="0"/>
              <a:t>*</a:t>
            </a:r>
            <a:r>
              <a:rPr lang="en-US" dirty="0" smtClean="0"/>
              <a:t>100</a:t>
            </a:r>
            <a:r>
              <a:rPr lang="ru-RU" dirty="0" smtClean="0">
                <a:sym typeface="Wingdings"/>
              </a:rPr>
              <a:t> </a:t>
            </a:r>
            <a:r>
              <a:rPr lang="en-US" dirty="0" smtClean="0">
                <a:sym typeface="Wingdings"/>
              </a:rPr>
              <a:t>enter</a:t>
            </a:r>
            <a:endParaRPr lang="ru-RU" dirty="0"/>
          </a:p>
        </p:txBody>
      </p:sp>
      <p:pic>
        <p:nvPicPr>
          <p:cNvPr id="18" name="Рисунок 17"/>
          <p:cNvPicPr/>
          <p:nvPr/>
        </p:nvPicPr>
        <p:blipFill>
          <a:blip r:embed="rId2"/>
          <a:srcRect t="16809" r="44361" b="23647"/>
          <a:stretch>
            <a:fillRect/>
          </a:stretch>
        </p:blipFill>
        <p:spPr bwMode="auto">
          <a:xfrm>
            <a:off x="857224" y="1857364"/>
            <a:ext cx="492922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hape 19"/>
          <p:cNvCxnSpPr/>
          <p:nvPr/>
        </p:nvCxnSpPr>
        <p:spPr>
          <a:xfrm rot="5400000" flipH="1" flipV="1">
            <a:off x="5057242" y="2300816"/>
            <a:ext cx="1744160" cy="157163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5357818" y="3929066"/>
            <a:ext cx="2357454" cy="14287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отдельном листе создать диаграммы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18920" t="19088" r="18546" b="9687"/>
          <a:stretch>
            <a:fillRect/>
          </a:stretch>
        </p:blipFill>
        <p:spPr bwMode="auto">
          <a:xfrm>
            <a:off x="571472" y="1500174"/>
            <a:ext cx="706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этой диаграмме удобно определить тип и вид севооборота.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18920" r="18707" b="8832"/>
          <a:stretch>
            <a:fillRect/>
          </a:stretch>
        </p:blipFill>
        <p:spPr bwMode="auto">
          <a:xfrm>
            <a:off x="428596" y="1600200"/>
            <a:ext cx="6897155" cy="461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Вопросы для проверки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создать таблицу в электронной таблице MS.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609600" indent="-609600"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создать новую недостающую строку в таблице?</a:t>
            </a:r>
          </a:p>
          <a:p>
            <a:pPr marL="609600" indent="-609600"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создать обрамление таблицы?</a:t>
            </a:r>
          </a:p>
          <a:p>
            <a:pPr marL="609600" indent="-609600"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украсить таблицу?</a:t>
            </a:r>
          </a:p>
          <a:p>
            <a:pPr marL="609600" indent="-609600" eaLnBrk="1" hangingPunct="1">
              <a:buFontTx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Домашнее задание: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dirty="0" smtClean="0"/>
              <a:t>1. Литература :</a:t>
            </a:r>
          </a:p>
          <a:p>
            <a:pPr>
              <a:defRPr/>
            </a:pPr>
            <a:r>
              <a:rPr lang="ru-RU" dirty="0" smtClean="0"/>
              <a:t> Третьяков Н.Н. «Основы  агрономии», стр. </a:t>
            </a:r>
            <a:r>
              <a:rPr lang="ru-RU" smtClean="0"/>
              <a:t>90-93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Н.В. Макаровой «Информатика и ИКТ» стр. 193-200</a:t>
            </a:r>
          </a:p>
          <a:p>
            <a:pPr>
              <a:defRPr/>
            </a:pPr>
            <a:endParaRPr lang="ru-RU" dirty="0" smtClean="0"/>
          </a:p>
          <a:p>
            <a:pPr>
              <a:buFontTx/>
              <a:buNone/>
              <a:defRPr/>
            </a:pPr>
            <a:r>
              <a:rPr lang="ru-RU" dirty="0" smtClean="0"/>
              <a:t>   2. Проработать конспект</a:t>
            </a:r>
          </a:p>
          <a:p>
            <a:pPr>
              <a:buFontTx/>
              <a:buNone/>
              <a:defRPr/>
            </a:pPr>
            <a:endParaRPr lang="ru-RU" dirty="0" smtClean="0"/>
          </a:p>
          <a:p>
            <a:pPr>
              <a:buFontTx/>
              <a:buNone/>
              <a:defRPr/>
            </a:pPr>
            <a:r>
              <a:rPr lang="ru-RU" dirty="0" smtClean="0"/>
              <a:t> 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0" y="285728"/>
            <a:ext cx="9001156" cy="5929354"/>
          </a:xfrm>
          <a:prstGeom prst="cloud">
            <a:avLst/>
          </a:prstGeom>
          <a:solidFill>
            <a:srgbClr val="00B0F0"/>
          </a:solidFill>
          <a:ln w="5715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i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cs typeface="Times New Roman" pitchFamily="18" charset="0"/>
              </a:rPr>
              <a:t>Спасибо за внимание 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399087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Должны узнать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принципы составления ротационной таблицы севооборота.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Должны уметь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09600" indent="-609600" eaLnBrk="1" hangingPunct="1">
              <a:buFontTx/>
              <a:buAutoNum type="arabicParenR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Составлять ротационную таблицу севооборота; </a:t>
            </a:r>
          </a:p>
          <a:p>
            <a:pPr marL="609600" indent="-609600" eaLnBrk="1" hangingPunct="1">
              <a:buFontTx/>
              <a:buAutoNum type="arabicParenR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Составлять схему севооборота.</a:t>
            </a:r>
          </a:p>
          <a:p>
            <a:pPr marL="609600" indent="-609600" eaLnBrk="1" hangingPunct="1">
              <a:buFontTx/>
              <a:buAutoNum type="arabicParenR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Создавать таблицу по программе электронные таблицы MS.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8424936" cy="6691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Вариант 1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 smtClean="0">
                <a:solidFill>
                  <a:srgbClr val="FF0000"/>
                </a:solidFill>
              </a:rPr>
              <a:t>1.</a:t>
            </a:r>
            <a:r>
              <a:rPr lang="ru-RU" b="1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Дайте определение Данные.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Данные – это..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принято называть рабочие документы в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документ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Excel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книги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Excel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рабочие книги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рабочие документы.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.Какая последовательность действий при выделение несвязанного диапазона?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Выделить один диапазон и нажать клавишу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Ctrl.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Выделить один диапазон и нажать клавишу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Shift.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Выделить один диапазон и нажать клавишу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Alt.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Выделить один диапазон и нажать клавишу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Enter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какого знака начинается набор формул?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1) :         2)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$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3)+       4)=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Найди ошибку в схеме севооборота: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1) ячмень; 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2) чистый пар;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3) кормовой севооборот;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4) озимая рожь;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5) картофель;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6) горох.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4705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Укрупненные группы  культур</a:t>
            </a:r>
            <a:r>
              <a:rPr lang="ru-RU" sz="2800" dirty="0" smtClean="0">
                <a:latin typeface="Times New Roman" pitchFamily="18" charset="0"/>
              </a:rPr>
              <a:t> – это</a:t>
            </a:r>
          </a:p>
          <a:p>
            <a:pPr algn="just" eaLnBrk="1" hangingPunct="1">
              <a:buFontTx/>
              <a:buNone/>
              <a:defRPr/>
            </a:pPr>
            <a:r>
              <a:rPr lang="ru-RU" sz="2800" dirty="0" smtClean="0">
                <a:latin typeface="Times New Roman" pitchFamily="18" charset="0"/>
              </a:rPr>
              <a:t> 1. пары и </a:t>
            </a:r>
            <a:r>
              <a:rPr lang="ru-RU" sz="2800" dirty="0" err="1" smtClean="0">
                <a:latin typeface="Times New Roman" pitchFamily="18" charset="0"/>
              </a:rPr>
              <a:t>парозанимающие</a:t>
            </a:r>
            <a:r>
              <a:rPr lang="ru-RU" sz="2800" dirty="0" smtClean="0">
                <a:latin typeface="Times New Roman" pitchFamily="18" charset="0"/>
              </a:rPr>
              <a:t> (чистый пар, однолетние травы, ранний картофель, горох).</a:t>
            </a:r>
          </a:p>
          <a:p>
            <a:pPr algn="just" eaLnBrk="1" hangingPunct="1">
              <a:buFontTx/>
              <a:buNone/>
              <a:defRPr/>
            </a:pPr>
            <a:r>
              <a:rPr lang="ru-RU" sz="2800" dirty="0" smtClean="0">
                <a:latin typeface="Times New Roman" pitchFamily="18" charset="0"/>
              </a:rPr>
              <a:t>2. озимые (озимая рожь и пшеница)</a:t>
            </a:r>
          </a:p>
          <a:p>
            <a:pPr algn="just" eaLnBrk="1" hangingPunct="1">
              <a:buFontTx/>
              <a:buNone/>
              <a:defRPr/>
            </a:pPr>
            <a:r>
              <a:rPr lang="ru-RU" sz="2800" dirty="0" smtClean="0">
                <a:latin typeface="Times New Roman" pitchFamily="18" charset="0"/>
              </a:rPr>
              <a:t>3. пропашные культуры (кукуруза, подсолнечник, картофель, сахарная свекла, корнеплоды).</a:t>
            </a:r>
          </a:p>
          <a:p>
            <a:pPr algn="just" eaLnBrk="1" hangingPunct="1">
              <a:buFontTx/>
              <a:buNone/>
              <a:defRPr/>
            </a:pPr>
            <a:r>
              <a:rPr lang="ru-RU" sz="2800" dirty="0" smtClean="0">
                <a:latin typeface="Times New Roman" pitchFamily="18" charset="0"/>
              </a:rPr>
              <a:t>4. яровые культуры сплошного посева (пшеница, ячмень, овес, просо, гречиха, лен).</a:t>
            </a:r>
          </a:p>
          <a:p>
            <a:pPr algn="just" eaLnBrk="1" hangingPunct="1">
              <a:buFontTx/>
              <a:buNone/>
              <a:defRPr/>
            </a:pPr>
            <a:r>
              <a:rPr lang="ru-RU" sz="2800" dirty="0" smtClean="0">
                <a:latin typeface="Times New Roman" pitchFamily="18" charset="0"/>
              </a:rPr>
              <a:t>5. многолетние травы (клевер, люцерна, травосмеси).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399087"/>
          </a:xfrm>
        </p:spPr>
        <p:txBody>
          <a:bodyPr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09600" indent="-609600" algn="just" eaLnBrk="1" hangingPunct="1">
              <a:buFontTx/>
              <a:buNone/>
              <a:defRPr/>
            </a:pPr>
            <a:r>
              <a:rPr lang="ru-RU" sz="4000" b="1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По хозяйственному значению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, определяемому прежде всего видом основной продукции (зерно, техническое сырье, корма).</a:t>
            </a:r>
          </a:p>
          <a:p>
            <a:pPr marL="609600" indent="-609600" algn="just" eaLnBrk="1" hangingPunct="1">
              <a:buFontTx/>
              <a:buNone/>
              <a:defRPr/>
            </a:pPr>
            <a:r>
              <a:rPr lang="ru-RU" sz="4000" b="1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По соотношению отдельных групп культур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, различающихся по биологии, технологии возделывания , и </a:t>
            </a:r>
            <a:r>
              <a:rPr lang="ru-RU" sz="4000" b="1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паровых полей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60483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dirty="0" smtClean="0">
                <a:latin typeface="Times New Roman" pitchFamily="18" charset="0"/>
              </a:rPr>
              <a:t>По  второму признаку севообороты подразделяют на </a:t>
            </a: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</a:rPr>
              <a:t>виды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dirty="0" smtClean="0">
                <a:latin typeface="Times New Roman" pitchFamily="18" charset="0"/>
              </a:rPr>
              <a:t>В </a:t>
            </a: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</a:rPr>
              <a:t>зернопаровых севооборотах</a:t>
            </a:r>
            <a:r>
              <a:rPr lang="ru-RU" dirty="0" smtClean="0">
                <a:latin typeface="Times New Roman" pitchFamily="18" charset="0"/>
              </a:rPr>
              <a:t>  большую часть площади занимают посевы зерновых культур, меньшую – чистые пары.</a:t>
            </a:r>
            <a:endParaRPr lang="ru-RU" b="1" i="1" u="sng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</a:rPr>
              <a:t>Зернопропашные севообороты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отличаются от предыдущего вида тем, что часть посевной площади отводится  под пропашную культуру .</a:t>
            </a:r>
            <a:endParaRPr lang="ru-RU" b="1" i="1" u="sng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</a:rPr>
              <a:t>Зернотравяные севообороты</a:t>
            </a:r>
            <a:r>
              <a:rPr lang="ru-RU" dirty="0" smtClean="0">
                <a:latin typeface="Times New Roman" pitchFamily="18" charset="0"/>
              </a:rPr>
              <a:t>  характеризуются тем, что в них большую часть площади занимают зерновые и непропашные культуры, отсутствуют чистые пары и не более двух полей занимают многолетние травы.</a:t>
            </a:r>
            <a:endParaRPr lang="ru-RU" b="1" i="1" u="sng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6149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</a:rPr>
              <a:t>В травопольном севообороте  </a:t>
            </a:r>
            <a:r>
              <a:rPr lang="ru-RU" dirty="0" smtClean="0">
                <a:latin typeface="Times New Roman" pitchFamily="18" charset="0"/>
              </a:rPr>
              <a:t>- свыше 50 % площади занимают многолетние и однолетние травы, а остальную площадь отводят под посев зерновых и пропашных культур.</a:t>
            </a:r>
            <a:endParaRPr lang="ru-RU" b="1" i="1" u="sng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Зернотравянопропашные</a:t>
            </a: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</a:rPr>
              <a:t>  севообороты</a:t>
            </a:r>
            <a:r>
              <a:rPr lang="ru-RU" b="1" i="1" u="sng" dirty="0" smtClean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– включают посевы зерновых на площади не более 50% , а пропашные и бобовые травы поровну занимают оставшуюся площадь.</a:t>
            </a:r>
            <a:endParaRPr lang="ru-RU" b="1" i="1" u="sng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</a:rPr>
              <a:t>В пропашных севооборотах </a:t>
            </a:r>
            <a:r>
              <a:rPr lang="ru-RU" b="1" i="1" u="sng" dirty="0" smtClean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большую часть посевной площади отводят под пропашные культуры и меньшую часть – под зерновые , а иногда и под пары.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dirty="0" smtClean="0">
              <a:latin typeface="Times New Roman" pitchFamily="18" charset="0"/>
            </a:endParaRPr>
          </a:p>
          <a:p>
            <a:pPr>
              <a:buFontTx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313" y="3068638"/>
          <a:ext cx="8429685" cy="3186116"/>
        </p:xfrm>
        <a:graphic>
          <a:graphicData uri="http://schemas.openxmlformats.org/drawingml/2006/table">
            <a:tbl>
              <a:tblPr/>
              <a:tblGrid>
                <a:gridCol w="689505"/>
                <a:gridCol w="3524352"/>
                <a:gridCol w="2107914"/>
                <a:gridCol w="2107914"/>
              </a:tblGrid>
              <a:tr h="795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4947" marR="649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64947" marR="649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Площадь, га</a:t>
                      </a:r>
                    </a:p>
                  </a:txBody>
                  <a:tcPr marL="64947" marR="649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Процентное соотношение</a:t>
                      </a:r>
                    </a:p>
                  </a:txBody>
                  <a:tcPr marL="64947" marR="649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4947" marR="649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Парозанимающие </a:t>
                      </a:r>
                    </a:p>
                  </a:txBody>
                  <a:tcPr marL="64947" marR="649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64947" marR="649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947" marR="649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64947" marR="649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Озимые </a:t>
                      </a:r>
                    </a:p>
                  </a:txBody>
                  <a:tcPr marL="64947" marR="649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64947" marR="649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947" marR="649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64947" marR="649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Пропашные </a:t>
                      </a:r>
                    </a:p>
                  </a:txBody>
                  <a:tcPr marL="64947" marR="649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64947" marR="649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947" marR="649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64947" marR="649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Яровые  сплошного посева</a:t>
                      </a:r>
                    </a:p>
                  </a:txBody>
                  <a:tcPr marL="64947" marR="649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360</a:t>
                      </a:r>
                    </a:p>
                  </a:txBody>
                  <a:tcPr marL="64947" marR="649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947" marR="649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64947" marR="649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Многолетние травы</a:t>
                      </a:r>
                    </a:p>
                  </a:txBody>
                  <a:tcPr marL="64947" marR="649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4947" marR="649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947" marR="649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947" marR="649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</a:p>
                  </a:txBody>
                  <a:tcPr marL="64947" marR="649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947" marR="649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947" marR="649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56" name="Rectangle 1"/>
          <p:cNvSpPr>
            <a:spLocks noChangeArrowheads="1"/>
          </p:cNvSpPr>
          <p:nvPr/>
        </p:nvSpPr>
        <p:spPr bwMode="auto">
          <a:xfrm>
            <a:off x="142875" y="-20638"/>
            <a:ext cx="9001125" cy="280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457200" algn="l"/>
              </a:tabLst>
            </a:pPr>
            <a:r>
              <a:rPr lang="ru-RU" sz="3200" dirty="0">
                <a:solidFill>
                  <a:srgbClr val="000073"/>
                </a:solidFill>
                <a:cs typeface="Times New Roman" pitchFamily="18" charset="0"/>
              </a:rPr>
              <a:t>Задание</a:t>
            </a:r>
            <a:endParaRPr lang="ru-RU" sz="3200" dirty="0">
              <a:solidFill>
                <a:srgbClr val="000073"/>
              </a:solidFill>
            </a:endParaRPr>
          </a:p>
          <a:p>
            <a:pPr eaLnBrk="0" hangingPunct="0">
              <a:buFont typeface="Tahoma" pitchFamily="34" charset="0"/>
              <a:buAutoNum type="arabicPeriod"/>
              <a:tabLst>
                <a:tab pos="457200" algn="l"/>
              </a:tabLst>
            </a:pPr>
            <a:r>
              <a:rPr lang="ru-RU" sz="2400" dirty="0">
                <a:solidFill>
                  <a:srgbClr val="000073"/>
                </a:solidFill>
                <a:latin typeface="Times New Roman" pitchFamily="18" charset="0"/>
                <a:cs typeface="Times New Roman" pitchFamily="18" charset="0"/>
              </a:rPr>
              <a:t> Даны сельскохозяйственные культуры: ячмень, горох, озимая рожь, картофель, чистый пар.</a:t>
            </a:r>
          </a:p>
          <a:p>
            <a:pPr eaLnBrk="0" hangingPunct="0">
              <a:buFont typeface="Tahoma" pitchFamily="34" charset="0"/>
              <a:buAutoNum type="arabicPeriod"/>
              <a:tabLst>
                <a:tab pos="457200" algn="l"/>
              </a:tabLst>
            </a:pPr>
            <a:r>
              <a:rPr lang="ru-RU" sz="2400" dirty="0">
                <a:solidFill>
                  <a:srgbClr val="000073"/>
                </a:solidFill>
                <a:latin typeface="Times New Roman" pitchFamily="18" charset="0"/>
                <a:cs typeface="Times New Roman" pitchFamily="18" charset="0"/>
              </a:rPr>
              <a:t> Составьте схему севооборота и ротационную таблицу севооборота</a:t>
            </a:r>
          </a:p>
          <a:p>
            <a:pPr eaLnBrk="0" hangingPunct="0">
              <a:buFont typeface="Tahoma" pitchFamily="34" charset="0"/>
              <a:buAutoNum type="arabicPeriod"/>
              <a:tabLst>
                <a:tab pos="457200" algn="l"/>
              </a:tabLst>
            </a:pPr>
            <a:r>
              <a:rPr lang="ru-RU" sz="2400" dirty="0">
                <a:solidFill>
                  <a:srgbClr val="000073"/>
                </a:solidFill>
                <a:latin typeface="Times New Roman" pitchFamily="18" charset="0"/>
                <a:cs typeface="Times New Roman" pitchFamily="18" charset="0"/>
              </a:rPr>
              <a:t> Проведите классификацию своего севооборота. 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2400" dirty="0">
                <a:solidFill>
                  <a:srgbClr val="000073"/>
                </a:solidFill>
                <a:latin typeface="Times New Roman" pitchFamily="18" charset="0"/>
                <a:cs typeface="Times New Roman" pitchFamily="18" charset="0"/>
              </a:rPr>
              <a:t>Определите тип и вид.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Памятка: “Размещение культур в севообороте”: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16113"/>
            <a:ext cx="8229600" cy="4619625"/>
          </a:xfrm>
        </p:spPr>
        <p:txBody>
          <a:bodyPr>
            <a:normAutofit/>
          </a:bodyPr>
          <a:lstStyle/>
          <a:p>
            <a:pPr marL="609600" indent="-60960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    Озимые лучше размещать после пара или культур освобождающих поле за 2-3 недели до посева.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   Для яровых злаков лучшие предшественники – пропашные культуры, зернобобовые, многолетние травы. Озимые.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   Гречиху и просо лучше размещать после пропашных и озимых.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   Зернобобовые культуры в севообороте размещают после пропашных и зерновых культур. Нельзя сеять повторно.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   Лен и коноплю размещают после пласта многолетних трав, после картофеля и зернобобовых 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    Для пропашных культур (кукуруза, свекла, картофель) – лучшие предшественники – озимые, зернобобовые, многолетние травы.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904</Words>
  <Application>Microsoft Office PowerPoint</Application>
  <PresentationFormat>Экран (4:3)</PresentationFormat>
  <Paragraphs>115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Памятка: “Размещение культур в севообороте”: </vt:lpstr>
      <vt:lpstr>Схема севооборота</vt:lpstr>
      <vt:lpstr>Пуск-Все программы-Microsoft Office-Microsoft Excel.</vt:lpstr>
      <vt:lpstr>Слайд 12</vt:lpstr>
      <vt:lpstr>Слайд 13</vt:lpstr>
      <vt:lpstr>Слайд 14</vt:lpstr>
      <vt:lpstr>На отдельном листе создать диаграммы</vt:lpstr>
      <vt:lpstr>По этой диаграмме удобно определить тип и вид севооборота.</vt:lpstr>
      <vt:lpstr>Вопросы для проверки</vt:lpstr>
      <vt:lpstr>Домашнее задание:</vt:lpstr>
      <vt:lpstr>Слайд 19</vt:lpstr>
    </vt:vector>
  </TitlesOfParts>
  <Company>My 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55</cp:revision>
  <dcterms:created xsi:type="dcterms:W3CDTF">2009-09-22T14:38:24Z</dcterms:created>
  <dcterms:modified xsi:type="dcterms:W3CDTF">2011-12-25T16:56:03Z</dcterms:modified>
</cp:coreProperties>
</file>