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286" r:id="rId2"/>
    <p:sldId id="28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58" r:id="rId13"/>
    <p:sldId id="266" r:id="rId14"/>
    <p:sldId id="267" r:id="rId15"/>
    <p:sldId id="268" r:id="rId16"/>
    <p:sldId id="269" r:id="rId17"/>
    <p:sldId id="280" r:id="rId18"/>
    <p:sldId id="281" r:id="rId19"/>
    <p:sldId id="282" r:id="rId20"/>
    <p:sldId id="284" r:id="rId21"/>
    <p:sldId id="283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E5D6B7"/>
    <a:srgbClr val="F8E9CE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C6E00-377B-4CD7-9AB7-BB15F004ECC7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BA982-52E9-4AFD-B89D-6CBBC2554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79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03D3-2A1B-4221-BBCD-B888D9B29273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200E-59E1-408E-95B7-80F620624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722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03D3-2A1B-4221-BBCD-B888D9B29273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200E-59E1-408E-95B7-80F620624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673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03D3-2A1B-4221-BBCD-B888D9B29273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200E-59E1-408E-95B7-80F620624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91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03D3-2A1B-4221-BBCD-B888D9B29273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200E-59E1-408E-95B7-80F620624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697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03D3-2A1B-4221-BBCD-B888D9B29273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200E-59E1-408E-95B7-80F620624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94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03D3-2A1B-4221-BBCD-B888D9B29273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200E-59E1-408E-95B7-80F620624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0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03D3-2A1B-4221-BBCD-B888D9B29273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200E-59E1-408E-95B7-80F620624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62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03D3-2A1B-4221-BBCD-B888D9B29273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200E-59E1-408E-95B7-80F620624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13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03D3-2A1B-4221-BBCD-B888D9B29273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200E-59E1-408E-95B7-80F620624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22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03D3-2A1B-4221-BBCD-B888D9B29273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200E-59E1-408E-95B7-80F620624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00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03D3-2A1B-4221-BBCD-B888D9B29273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200E-59E1-408E-95B7-80F620624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7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E03D3-2A1B-4221-BBCD-B888D9B29273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D200E-59E1-408E-95B7-80F620624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87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3888431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 Black" pitchFamily="34" charset="0"/>
              </a:rPr>
              <a:t>ОТКРЫТИЕ</a:t>
            </a:r>
            <a:br>
              <a:rPr lang="ru-RU" sz="54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Arial Black" pitchFamily="34" charset="0"/>
              </a:rPr>
              <a:t>АКЦИОНЕРНОГО ОБЩЕСТВА</a:t>
            </a:r>
            <a:endParaRPr lang="ru-RU" sz="5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01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2859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Стоимость ремонтных работ составила 18 тыс. рублей, а стоимость строительных материалов 60% от стоимости ремонтных работ. Во сколько обошелся весь ремонт?</a:t>
            </a:r>
            <a:endParaRPr lang="ru-RU" sz="4000" dirty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51519" y="3402866"/>
                <a:ext cx="8948283" cy="1754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z="5400" b="0" i="1" smtClean="0">
                        <a:solidFill>
                          <a:srgbClr val="800000"/>
                        </a:solidFill>
                        <a:latin typeface="Cambria Math"/>
                      </a:rPr>
                      <m:t>18</m:t>
                    </m:r>
                    <m:r>
                      <a:rPr lang="ru-RU" sz="5400" b="0" i="1" smtClean="0">
                        <a:solidFill>
                          <a:srgbClr val="800000"/>
                        </a:solidFill>
                        <a:latin typeface="Cambria Math"/>
                        <a:ea typeface="Cambria Math"/>
                      </a:rPr>
                      <m:t>∙0,6=10,8</m:t>
                    </m:r>
                  </m:oMath>
                </a14:m>
                <a:r>
                  <a:rPr lang="ru-RU" sz="5400" dirty="0" smtClean="0">
                    <a:solidFill>
                      <a:srgbClr val="800000"/>
                    </a:solidFill>
                  </a:rPr>
                  <a:t> </a:t>
                </a:r>
                <a:r>
                  <a:rPr lang="ru-RU" sz="5400" dirty="0" smtClean="0">
                    <a:solidFill>
                      <a:srgbClr val="800000"/>
                    </a:solidFill>
                    <a:latin typeface="Cambria Math" pitchFamily="18" charset="0"/>
                    <a:ea typeface="Cambria Math" pitchFamily="18" charset="0"/>
                  </a:rPr>
                  <a:t>(тыс. руб.)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0" i="1" smtClean="0">
                          <a:solidFill>
                            <a:srgbClr val="800000"/>
                          </a:solidFill>
                          <a:latin typeface="Cambria Math"/>
                        </a:rPr>
                        <m:t>18+10,8</m:t>
                      </m:r>
                      <m:r>
                        <a:rPr lang="ru-RU" sz="5400" b="0" i="1" smtClean="0">
                          <a:solidFill>
                            <a:srgbClr val="800000"/>
                          </a:solidFill>
                          <a:latin typeface="Cambria Math"/>
                          <a:ea typeface="Cambria Math"/>
                        </a:rPr>
                        <m:t>=28,8 (тыс. руб.)</m:t>
                      </m:r>
                    </m:oMath>
                  </m:oMathPara>
                </a14:m>
                <a:endParaRPr lang="ru-RU" sz="5400" dirty="0">
                  <a:solidFill>
                    <a:srgbClr val="800000"/>
                  </a:solidFill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3402866"/>
                <a:ext cx="8948283" cy="1754326"/>
              </a:xfrm>
              <a:prstGeom prst="rect">
                <a:avLst/>
              </a:prstGeom>
              <a:blipFill rotWithShape="1">
                <a:blip r:embed="rId2"/>
                <a:stretch>
                  <a:fillRect t="-107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8"/>
          <a:stretch/>
        </p:blipFill>
        <p:spPr bwMode="auto">
          <a:xfrm rot="19696552">
            <a:off x="6404796" y="4209371"/>
            <a:ext cx="2583341" cy="250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76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747" y="0"/>
            <a:ext cx="10299967" cy="740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4"/>
          <a:stretch/>
        </p:blipFill>
        <p:spPr bwMode="auto">
          <a:xfrm rot="1707738">
            <a:off x="6734332" y="2708223"/>
            <a:ext cx="2215133" cy="2240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4"/>
          <a:stretch/>
        </p:blipFill>
        <p:spPr bwMode="auto">
          <a:xfrm rot="20104618">
            <a:off x="221811" y="1669995"/>
            <a:ext cx="2109454" cy="213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7144">
            <a:off x="1062529" y="4665036"/>
            <a:ext cx="1637109" cy="170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8"/>
          <a:stretch/>
        </p:blipFill>
        <p:spPr bwMode="auto">
          <a:xfrm rot="1248268">
            <a:off x="6990369" y="506952"/>
            <a:ext cx="1875333" cy="181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8"/>
          <a:stretch/>
        </p:blipFill>
        <p:spPr bwMode="auto">
          <a:xfrm rot="1248268">
            <a:off x="5420652" y="4604026"/>
            <a:ext cx="2022824" cy="195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8"/>
          <a:stretch/>
        </p:blipFill>
        <p:spPr bwMode="auto">
          <a:xfrm>
            <a:off x="2907298" y="3606151"/>
            <a:ext cx="1952734" cy="195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Группа 10"/>
          <p:cNvGrpSpPr/>
          <p:nvPr/>
        </p:nvGrpSpPr>
        <p:grpSpPr>
          <a:xfrm rot="21009500">
            <a:off x="2476671" y="377096"/>
            <a:ext cx="1836338" cy="1760182"/>
            <a:chOff x="496440" y="4909906"/>
            <a:chExt cx="1428750" cy="1491626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440"/>
            <a:stretch/>
          </p:blipFill>
          <p:spPr bwMode="auto">
            <a:xfrm rot="19487377">
              <a:off x="496440" y="5009716"/>
              <a:ext cx="1428750" cy="1391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" name="Группа 12"/>
            <p:cNvGrpSpPr/>
            <p:nvPr/>
          </p:nvGrpSpPr>
          <p:grpSpPr>
            <a:xfrm>
              <a:off x="502161" y="4909906"/>
              <a:ext cx="576064" cy="481239"/>
              <a:chOff x="502161" y="4909906"/>
              <a:chExt cx="576064" cy="481239"/>
            </a:xfrm>
          </p:grpSpPr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667"/>
              <a:stretch/>
            </p:blipFill>
            <p:spPr bwMode="auto">
              <a:xfrm>
                <a:off x="502161" y="5114443"/>
                <a:ext cx="288032" cy="2767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8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667"/>
              <a:stretch/>
            </p:blipFill>
            <p:spPr bwMode="auto">
              <a:xfrm>
                <a:off x="790193" y="4909906"/>
                <a:ext cx="288032" cy="2767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90"/>
          <a:stretch/>
        </p:blipFill>
        <p:spPr bwMode="auto">
          <a:xfrm>
            <a:off x="4644008" y="1782714"/>
            <a:ext cx="1788057" cy="174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Группа 18"/>
          <p:cNvGrpSpPr/>
          <p:nvPr/>
        </p:nvGrpSpPr>
        <p:grpSpPr>
          <a:xfrm rot="272626">
            <a:off x="2674513" y="467129"/>
            <a:ext cx="6489238" cy="1393407"/>
            <a:chOff x="0" y="0"/>
            <a:chExt cx="7001050" cy="1733434"/>
          </a:xfrm>
        </p:grpSpPr>
        <p:pic>
          <p:nvPicPr>
            <p:cNvPr id="20" name="Picture 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34"/>
            <a:stretch/>
          </p:blipFill>
          <p:spPr bwMode="auto">
            <a:xfrm>
              <a:off x="2608564" y="33659"/>
              <a:ext cx="1138793" cy="115001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21" name="Picture 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34"/>
            <a:stretch/>
          </p:blipFill>
          <p:spPr bwMode="auto">
            <a:xfrm rot="20612126">
              <a:off x="0" y="566592"/>
              <a:ext cx="1150012" cy="116684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22" name="Picture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71040">
              <a:off x="942449" y="381468"/>
              <a:ext cx="1015377" cy="106025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23" name="Picture 2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78"/>
            <a:stretch/>
          </p:blipFill>
          <p:spPr bwMode="auto">
            <a:xfrm rot="20917703">
              <a:off x="1767092" y="123416"/>
              <a:ext cx="1161232" cy="11275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24" name="Picture 2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78"/>
            <a:stretch/>
          </p:blipFill>
          <p:spPr bwMode="auto">
            <a:xfrm rot="1248268">
              <a:off x="5778110" y="347809"/>
              <a:ext cx="1222940" cy="118928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25" name="Picture 5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78"/>
            <a:stretch/>
          </p:blipFill>
          <p:spPr bwMode="auto">
            <a:xfrm rot="182869">
              <a:off x="3326621" y="0"/>
              <a:ext cx="1189281" cy="118928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grpSp>
          <p:nvGrpSpPr>
            <p:cNvPr id="26" name="Группа 25"/>
            <p:cNvGrpSpPr/>
            <p:nvPr/>
          </p:nvGrpSpPr>
          <p:grpSpPr>
            <a:xfrm rot="2311593">
              <a:off x="4039067" y="61708"/>
              <a:ext cx="1229360" cy="1057909"/>
              <a:chOff x="2254860" y="0"/>
              <a:chExt cx="1428750" cy="1491626"/>
            </a:xfrm>
          </p:grpSpPr>
          <p:pic>
            <p:nvPicPr>
              <p:cNvPr id="28" name="Picture 4"/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1440"/>
              <a:stretch/>
            </p:blipFill>
            <p:spPr bwMode="auto">
              <a:xfrm rot="19487377">
                <a:off x="2254860" y="99810"/>
                <a:ext cx="1428750" cy="1391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9" name="Группа 28"/>
              <p:cNvGrpSpPr/>
              <p:nvPr/>
            </p:nvGrpSpPr>
            <p:grpSpPr>
              <a:xfrm>
                <a:off x="2260581" y="0"/>
                <a:ext cx="576064" cy="481239"/>
                <a:chOff x="2260581" y="0"/>
                <a:chExt cx="576064" cy="481239"/>
              </a:xfrm>
            </p:grpSpPr>
            <p:pic>
              <p:nvPicPr>
                <p:cNvPr id="30" name="Picture 8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2667"/>
                <a:stretch/>
              </p:blipFill>
              <p:spPr bwMode="auto">
                <a:xfrm>
                  <a:off x="2260581" y="204537"/>
                  <a:ext cx="288032" cy="2767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" name="Picture 8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2667"/>
                <a:stretch/>
              </p:blipFill>
              <p:spPr bwMode="auto">
                <a:xfrm>
                  <a:off x="2548613" y="0"/>
                  <a:ext cx="288032" cy="2767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pic>
          <p:nvPicPr>
            <p:cNvPr id="27" name="Picture 6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390"/>
            <a:stretch/>
          </p:blipFill>
          <p:spPr bwMode="auto">
            <a:xfrm rot="977428">
              <a:off x="4902979" y="168295"/>
              <a:ext cx="1105134" cy="108269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</p:grpSp>
    </p:spTree>
    <p:extLst>
      <p:ext uri="{BB962C8B-B14F-4D97-AF65-F5344CB8AC3E}">
        <p14:creationId xmlns:p14="http://schemas.microsoft.com/office/powerpoint/2010/main" val="342961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5226 0.34676 L 0.16025 0.2801 C 0.18177 0.26551 0.21389 0.23889 0.24236 0.20602 C 0.27657 0.17014 0.30105 0.1375 0.31563 0.10903 L 0.38837 -0.02129 " pathEditMode="relative" rAng="-2353931" ptsTypes="FffFF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56" y="-163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4236 -0.47454 L 0.10937 -0.43449 C 0.12344 -0.42546 0.14444 -0.4206 0.16632 -0.4206 C 0.19132 -0.4206 0.21128 -0.42546 0.22535 -0.43449 L 0.29236 -0.47454 " pathEditMode="relative" rAng="0" ptsTypes="FffFF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3142 -0.06736 L -0.06927 0.07986 C -0.07656 0.11227 -0.09583 0.14236 -0.12083 0.16319 C -0.14948 0.18681 -0.17708 0.1956 -0.20191 0.18958 L -0.3177 0.16921 " pathEditMode="relative" rAng="-1907935" ptsTypes="FffFF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4" y="1747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7605 -0.01458 L -0.15191 -0.01157 C -0.16754 -0.00949 -0.18941 -0.01597 -0.21042 -0.02685 C -0.23525 -0.03958 -0.25278 -0.05416 -0.26389 -0.06967 L -0.31754 -0.14074 " pathEditMode="relative" rAng="1287513" ptsTypes="FffFF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-379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3212 -0.0037 L 0.04063 -0.0537 C 0.05608 -0.06481 0.07396 -0.08541 0.08941 -0.11065 C 0.10729 -0.14004 0.11841 -0.1669 0.12309 -0.18889 L 0.14584 -0.29467 " pathEditMode="relative" rAng="-3052947" ptsTypes="FffFF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-127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2882 -0.03564 L 0.03333 0.00486 C 0.0474 0.01181 0.06424 0.02917 0.08021 0.04746 C 0.09757 0.07153 0.11059 0.0926 0.11754 0.10903 L 0.15243 0.18982 " pathEditMode="relative" rAng="2581956" ptsTypes="FffFF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986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7135 -0.00255 L 0.03628 -0.0338 C 0.02899 -0.04074 0.01822 -0.04445 0.00694 -0.04445 C -0.00643 -0.04445 -0.0165 -0.04074 -0.02379 -0.0338 L -0.05834 -0.00255 " pathEditMode="relative" rAng="0" ptsTypes="FffFF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-210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7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-3.7037E-7 L -0.01233 -0.12268 C -0.01354 -0.14838 -0.02327 -0.18218 -0.03577 -0.21667 C -0.05 -0.25532 -0.06337 -0.28518 -0.07847 -0.30162 L -0.14271 -0.38819 " pathEditMode="relative" rAng="3830594" ptsTypes="FffFF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2" y="-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КРОССВОРД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125317"/>
              </p:ext>
            </p:extLst>
          </p:nvPr>
        </p:nvGraphicFramePr>
        <p:xfrm>
          <a:off x="899592" y="1628800"/>
          <a:ext cx="6624734" cy="4951621"/>
        </p:xfrm>
        <a:graphic>
          <a:graphicData uri="http://schemas.openxmlformats.org/drawingml/2006/table">
            <a:tbl>
              <a:tblPr firstRow="1" firstCol="1" bandRow="1"/>
              <a:tblGrid>
                <a:gridCol w="592084"/>
                <a:gridCol w="592084"/>
                <a:gridCol w="592084"/>
                <a:gridCol w="592084"/>
                <a:gridCol w="592084"/>
                <a:gridCol w="592084"/>
                <a:gridCol w="703894"/>
                <a:gridCol w="592084"/>
                <a:gridCol w="592084"/>
                <a:gridCol w="592084"/>
                <a:gridCol w="592084"/>
              </a:tblGrid>
              <a:tr h="69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  <a:hlinkClick r:id="rId2" action="ppaction://hlinksldjump"/>
                        </a:rPr>
                        <a:t>1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  <a:hlinkClick r:id="rId2" action="ppaction://hlinksldjump"/>
                        </a:rPr>
                        <a:t> </a:t>
                      </a: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9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5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1340768"/>
            <a:ext cx="3664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800000"/>
                </a:solidFill>
              </a:rPr>
              <a:t>Натуральный обмен одной </a:t>
            </a:r>
          </a:p>
          <a:p>
            <a:r>
              <a:rPr lang="ru-RU" sz="2000" dirty="0" smtClean="0">
                <a:solidFill>
                  <a:srgbClr val="800000"/>
                </a:solidFill>
              </a:rPr>
              <a:t>вещи на другую без денег.</a:t>
            </a:r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940658"/>
            <a:ext cx="200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</a:rPr>
              <a:t>По горизонтали:</a:t>
            </a:r>
            <a:endParaRPr lang="ru-RU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2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КРОССВОРД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419320"/>
              </p:ext>
            </p:extLst>
          </p:nvPr>
        </p:nvGraphicFramePr>
        <p:xfrm>
          <a:off x="899592" y="1628800"/>
          <a:ext cx="6624734" cy="4942442"/>
        </p:xfrm>
        <a:graphic>
          <a:graphicData uri="http://schemas.openxmlformats.org/drawingml/2006/table">
            <a:tbl>
              <a:tblPr firstRow="1" firstCol="1" bandRow="1"/>
              <a:tblGrid>
                <a:gridCol w="592084"/>
                <a:gridCol w="592084"/>
                <a:gridCol w="592084"/>
                <a:gridCol w="592084"/>
                <a:gridCol w="592084"/>
                <a:gridCol w="592084"/>
                <a:gridCol w="703894"/>
                <a:gridCol w="592084"/>
                <a:gridCol w="592084"/>
                <a:gridCol w="592084"/>
                <a:gridCol w="592084"/>
              </a:tblGrid>
              <a:tr h="69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baseline="60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" action="ppaction://hlinksldjump"/>
                        </a:rPr>
                        <a:t>1</a:t>
                      </a:r>
                      <a:r>
                        <a:rPr lang="ru-RU" sz="4000" b="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А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Р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Т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Е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Р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9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  <a:hlinkClick r:id="rId3" action="ppaction://hlinksldjump"/>
                        </a:rPr>
                        <a:t>2</a:t>
                      </a: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5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1340768"/>
            <a:ext cx="3664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800000"/>
                </a:solidFill>
              </a:rPr>
              <a:t>Натуральный обмен одной </a:t>
            </a:r>
          </a:p>
          <a:p>
            <a:r>
              <a:rPr lang="ru-RU" sz="2000" dirty="0" smtClean="0">
                <a:solidFill>
                  <a:srgbClr val="800000"/>
                </a:solidFill>
              </a:rPr>
              <a:t>вещи на другую без денег.</a:t>
            </a:r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073042"/>
            <a:ext cx="3708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800000"/>
                </a:solidFill>
              </a:rPr>
              <a:t>2. Международная европейская</a:t>
            </a:r>
          </a:p>
          <a:p>
            <a:r>
              <a:rPr lang="ru-RU" sz="2000" dirty="0">
                <a:solidFill>
                  <a:srgbClr val="800000"/>
                </a:solidFill>
              </a:rPr>
              <a:t>в</a:t>
            </a:r>
            <a:r>
              <a:rPr lang="ru-RU" sz="2000" dirty="0" smtClean="0">
                <a:solidFill>
                  <a:srgbClr val="800000"/>
                </a:solidFill>
              </a:rPr>
              <a:t>алюта.</a:t>
            </a:r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940658"/>
            <a:ext cx="200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</a:rPr>
              <a:t>По горизонтали:</a:t>
            </a:r>
            <a:endParaRPr lang="ru-RU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КРОССВОРД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393611"/>
              </p:ext>
            </p:extLst>
          </p:nvPr>
        </p:nvGraphicFramePr>
        <p:xfrm>
          <a:off x="899592" y="1628800"/>
          <a:ext cx="6624734" cy="4933263"/>
        </p:xfrm>
        <a:graphic>
          <a:graphicData uri="http://schemas.openxmlformats.org/drawingml/2006/table">
            <a:tbl>
              <a:tblPr firstRow="1" firstCol="1" bandRow="1"/>
              <a:tblGrid>
                <a:gridCol w="592084"/>
                <a:gridCol w="592084"/>
                <a:gridCol w="592084"/>
                <a:gridCol w="592084"/>
                <a:gridCol w="592084"/>
                <a:gridCol w="592084"/>
                <a:gridCol w="703894"/>
                <a:gridCol w="592084"/>
                <a:gridCol w="592084"/>
                <a:gridCol w="592084"/>
                <a:gridCol w="592084"/>
              </a:tblGrid>
              <a:tr h="69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baseline="60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" action="ppaction://hlinksldjump"/>
                        </a:rPr>
                        <a:t>1</a:t>
                      </a:r>
                      <a:r>
                        <a:rPr lang="ru-RU" sz="4000" b="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А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Р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Т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Е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Р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9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u="sng" baseline="60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4000" b="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4000" b="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В</a:t>
                      </a:r>
                      <a:endParaRPr lang="ru-RU" sz="4000" b="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Р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О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5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  <a:hlinkClick r:id="rId3" action="ppaction://hlinksldjump"/>
                        </a:rPr>
                        <a:t>3</a:t>
                      </a: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1340768"/>
            <a:ext cx="3664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800000"/>
                </a:solidFill>
              </a:rPr>
              <a:t>Натуральный обмен одной </a:t>
            </a:r>
          </a:p>
          <a:p>
            <a:r>
              <a:rPr lang="ru-RU" sz="2000" dirty="0" smtClean="0">
                <a:solidFill>
                  <a:srgbClr val="800000"/>
                </a:solidFill>
              </a:rPr>
              <a:t>вещи на другую без денег.</a:t>
            </a:r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073042"/>
            <a:ext cx="3708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800000"/>
                </a:solidFill>
              </a:rPr>
              <a:t>2. Международная европейская</a:t>
            </a:r>
          </a:p>
          <a:p>
            <a:r>
              <a:rPr lang="ru-RU" sz="2000" dirty="0">
                <a:solidFill>
                  <a:srgbClr val="800000"/>
                </a:solidFill>
              </a:rPr>
              <a:t>в</a:t>
            </a:r>
            <a:r>
              <a:rPr lang="ru-RU" sz="2000" dirty="0" smtClean="0">
                <a:solidFill>
                  <a:srgbClr val="800000"/>
                </a:solidFill>
              </a:rPr>
              <a:t>алюта.</a:t>
            </a:r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780928"/>
            <a:ext cx="337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800000"/>
                </a:solidFill>
              </a:rPr>
              <a:t>3. Тот, кто дает деньги в долг.</a:t>
            </a:r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940658"/>
            <a:ext cx="200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</a:rPr>
              <a:t>По горизонтали:</a:t>
            </a:r>
            <a:endParaRPr lang="ru-RU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04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87006" y="296348"/>
            <a:ext cx="8229600" cy="77787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КРОССВОРД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576814"/>
              </p:ext>
            </p:extLst>
          </p:nvPr>
        </p:nvGraphicFramePr>
        <p:xfrm>
          <a:off x="929398" y="1650510"/>
          <a:ext cx="6624734" cy="4933263"/>
        </p:xfrm>
        <a:graphic>
          <a:graphicData uri="http://schemas.openxmlformats.org/drawingml/2006/table">
            <a:tbl>
              <a:tblPr firstRow="1" firstCol="1" bandRow="1"/>
              <a:tblGrid>
                <a:gridCol w="592084"/>
                <a:gridCol w="592084"/>
                <a:gridCol w="592084"/>
                <a:gridCol w="592084"/>
                <a:gridCol w="592084"/>
                <a:gridCol w="592084"/>
                <a:gridCol w="703894"/>
                <a:gridCol w="592084"/>
                <a:gridCol w="592084"/>
                <a:gridCol w="592084"/>
                <a:gridCol w="592084"/>
              </a:tblGrid>
              <a:tr h="69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baseline="60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" action="ppaction://hlinksldjump"/>
                        </a:rPr>
                        <a:t>1</a:t>
                      </a:r>
                      <a:r>
                        <a:rPr lang="ru-RU" sz="4000" b="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А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Р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Т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Е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Р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9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u="sng" baseline="60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4000" b="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4000" b="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В</a:t>
                      </a:r>
                      <a:endParaRPr lang="ru-RU" sz="4000" b="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Р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О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5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u="sng" baseline="60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4000" b="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4000" b="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Р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Е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Д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И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Т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О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Р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1340768"/>
            <a:ext cx="3664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800000"/>
                </a:solidFill>
              </a:rPr>
              <a:t>Натуральный обмен одной </a:t>
            </a:r>
          </a:p>
          <a:p>
            <a:r>
              <a:rPr lang="ru-RU" sz="2000" dirty="0" smtClean="0">
                <a:solidFill>
                  <a:srgbClr val="800000"/>
                </a:solidFill>
              </a:rPr>
              <a:t>вещи на другую без денег.</a:t>
            </a:r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073042"/>
            <a:ext cx="3708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800000"/>
                </a:solidFill>
              </a:rPr>
              <a:t>2. Международная европейская</a:t>
            </a:r>
          </a:p>
          <a:p>
            <a:r>
              <a:rPr lang="ru-RU" sz="2000" dirty="0">
                <a:solidFill>
                  <a:srgbClr val="800000"/>
                </a:solidFill>
              </a:rPr>
              <a:t>в</a:t>
            </a:r>
            <a:r>
              <a:rPr lang="ru-RU" sz="2000" dirty="0" smtClean="0">
                <a:solidFill>
                  <a:srgbClr val="800000"/>
                </a:solidFill>
              </a:rPr>
              <a:t>алюта.</a:t>
            </a:r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780928"/>
            <a:ext cx="337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800000"/>
                </a:solidFill>
              </a:rPr>
              <a:t>3. Тот, кто дает деньги в долг.</a:t>
            </a:r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3717032"/>
            <a:ext cx="413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800000"/>
                </a:solidFill>
              </a:rPr>
              <a:t>1</a:t>
            </a:r>
            <a:r>
              <a:rPr lang="ru-RU" sz="2000" dirty="0" smtClean="0">
                <a:solidFill>
                  <a:srgbClr val="800000"/>
                </a:solidFill>
              </a:rPr>
              <a:t>. Разорившийся предприниматель.</a:t>
            </a:r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940658"/>
            <a:ext cx="200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</a:rPr>
              <a:t>По горизонтали:</a:t>
            </a:r>
            <a:endParaRPr lang="ru-RU" sz="2000" b="1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7748" y="3316922"/>
            <a:ext cx="1776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</a:rPr>
              <a:t>По вертикали:</a:t>
            </a:r>
            <a:endParaRPr lang="ru-RU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9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КРОССВОРД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836914"/>
              </p:ext>
            </p:extLst>
          </p:nvPr>
        </p:nvGraphicFramePr>
        <p:xfrm>
          <a:off x="899592" y="1628800"/>
          <a:ext cx="6624734" cy="4896547"/>
        </p:xfrm>
        <a:graphic>
          <a:graphicData uri="http://schemas.openxmlformats.org/drawingml/2006/table">
            <a:tbl>
              <a:tblPr firstRow="1" firstCol="1" bandRow="1"/>
              <a:tblGrid>
                <a:gridCol w="592084"/>
                <a:gridCol w="592084"/>
                <a:gridCol w="592084"/>
                <a:gridCol w="592084"/>
                <a:gridCol w="592084"/>
                <a:gridCol w="592084"/>
                <a:gridCol w="703894"/>
                <a:gridCol w="592084"/>
                <a:gridCol w="592084"/>
                <a:gridCol w="592084"/>
                <a:gridCol w="592084"/>
              </a:tblGrid>
              <a:tr h="69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baseline="60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" action="ppaction://hlinksldjump"/>
                        </a:rPr>
                        <a:t>1</a:t>
                      </a:r>
                      <a:r>
                        <a:rPr lang="ru-RU" sz="4000" b="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А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Р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Т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Е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Р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А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9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Н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К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u="sng" baseline="60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4000" b="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4000" b="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В</a:t>
                      </a:r>
                      <a:endParaRPr lang="ru-RU" sz="4000" b="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Р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О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О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5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u="sng" baseline="60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4000" b="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4000" b="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Р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Е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Д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И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Т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О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Р</a:t>
                      </a:r>
                      <a:endParaRPr lang="ru-RU" sz="4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1340768"/>
            <a:ext cx="3664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800000"/>
                </a:solidFill>
              </a:rPr>
              <a:t>Натуральный обмен одной </a:t>
            </a:r>
          </a:p>
          <a:p>
            <a:r>
              <a:rPr lang="ru-RU" sz="2000" dirty="0" smtClean="0">
                <a:solidFill>
                  <a:srgbClr val="800000"/>
                </a:solidFill>
              </a:rPr>
              <a:t>вещи на другую без денег.</a:t>
            </a:r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073042"/>
            <a:ext cx="3708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800000"/>
                </a:solidFill>
              </a:rPr>
              <a:t>2. Международная европейская</a:t>
            </a:r>
          </a:p>
          <a:p>
            <a:r>
              <a:rPr lang="ru-RU" sz="2000" dirty="0">
                <a:solidFill>
                  <a:srgbClr val="800000"/>
                </a:solidFill>
              </a:rPr>
              <a:t>в</a:t>
            </a:r>
            <a:r>
              <a:rPr lang="ru-RU" sz="2000" dirty="0" smtClean="0">
                <a:solidFill>
                  <a:srgbClr val="800000"/>
                </a:solidFill>
              </a:rPr>
              <a:t>алюта.</a:t>
            </a:r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780928"/>
            <a:ext cx="337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800000"/>
                </a:solidFill>
              </a:rPr>
              <a:t>3. Тот, кто дает деньги в долг.</a:t>
            </a:r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3717032"/>
            <a:ext cx="413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800000"/>
                </a:solidFill>
              </a:rPr>
              <a:t>1</a:t>
            </a:r>
            <a:r>
              <a:rPr lang="ru-RU" sz="2000" dirty="0" smtClean="0">
                <a:solidFill>
                  <a:srgbClr val="800000"/>
                </a:solidFill>
              </a:rPr>
              <a:t>. Разорившийся предприниматель.</a:t>
            </a:r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940658"/>
            <a:ext cx="200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</a:rPr>
              <a:t>По горизонтали:</a:t>
            </a:r>
            <a:endParaRPr lang="ru-RU" sz="2000" b="1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7748" y="3316922"/>
            <a:ext cx="1776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</a:rPr>
              <a:t>По вертикали:</a:t>
            </a:r>
            <a:endParaRPr lang="ru-RU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-273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800000"/>
                </a:solidFill>
              </a:rPr>
              <a:t>Для того, чтобы открыть кафе, необходимо приобрести помещение общей площадью не менее 90 м</a:t>
            </a:r>
            <a:r>
              <a:rPr lang="ru-RU" sz="2800" baseline="30000" dirty="0" smtClean="0">
                <a:solidFill>
                  <a:srgbClr val="800000"/>
                </a:solidFill>
              </a:rPr>
              <a:t>2</a:t>
            </a:r>
            <a:r>
              <a:rPr lang="ru-RU" sz="2800" dirty="0" smtClean="0">
                <a:solidFill>
                  <a:srgbClr val="800000"/>
                </a:solidFill>
              </a:rPr>
              <a:t>. </a:t>
            </a:r>
            <a:r>
              <a:rPr lang="ru-RU" sz="2800" dirty="0" err="1" smtClean="0">
                <a:solidFill>
                  <a:srgbClr val="800000"/>
                </a:solidFill>
              </a:rPr>
              <a:t>Риэлторские</a:t>
            </a:r>
            <a:r>
              <a:rPr lang="ru-RU" sz="2800" dirty="0" smtClean="0">
                <a:solidFill>
                  <a:srgbClr val="800000"/>
                </a:solidFill>
              </a:rPr>
              <a:t> фирмы А и Б предлагают свои услуги на рынке недвижимости. Сотрудничество с какой фирмой будет наиболее выгодным? Сколько придется заплатить за покупку?</a:t>
            </a:r>
            <a:endParaRPr lang="ru-RU" sz="2800" baseline="30000" dirty="0">
              <a:solidFill>
                <a:srgbClr val="8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496575"/>
              </p:ext>
            </p:extLst>
          </p:nvPr>
        </p:nvGraphicFramePr>
        <p:xfrm>
          <a:off x="323528" y="2564904"/>
          <a:ext cx="8568953" cy="2223135"/>
        </p:xfrm>
        <a:graphic>
          <a:graphicData uri="http://schemas.openxmlformats.org/drawingml/2006/table">
            <a:tbl>
              <a:tblPr/>
              <a:tblGrid>
                <a:gridCol w="1138532"/>
                <a:gridCol w="2576678"/>
                <a:gridCol w="1977451"/>
                <a:gridCol w="2876292"/>
              </a:tblGrid>
              <a:tr h="11521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Фирма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Стоимость 1 м</a:t>
                      </a:r>
                      <a:r>
                        <a:rPr lang="ru-RU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(тыс. руб.)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Стоимость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риэлторских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 услуг   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(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тыс. руб.)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Дополнительные условия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4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При покупки более 80м</a:t>
                      </a:r>
                      <a:r>
                        <a:rPr lang="ru-RU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скидка 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нет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4869160"/>
            <a:ext cx="89644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Решение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____________________________________________________________________________________________________________________________________________________________________________________________________________________________________</a:t>
            </a:r>
            <a:r>
              <a:rPr lang="ru-RU" sz="2800" dirty="0" smtClean="0"/>
              <a:t>Ответ:</a:t>
            </a:r>
            <a:r>
              <a:rPr lang="ru-RU" dirty="0" smtClean="0"/>
              <a:t>__________________________________________________________________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8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201"/>
            <a:ext cx="8640960" cy="2344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800000"/>
                </a:solidFill>
              </a:rPr>
              <a:t>В строительной фирме нужно приобрести стройматериалы на ремонт помещения общей площадью 100м</a:t>
            </a:r>
            <a:r>
              <a:rPr lang="ru-RU" sz="2400" baseline="30000" dirty="0" smtClean="0">
                <a:solidFill>
                  <a:srgbClr val="800000"/>
                </a:solidFill>
              </a:rPr>
              <a:t>2</a:t>
            </a:r>
            <a:r>
              <a:rPr lang="ru-RU" sz="2400" dirty="0" smtClean="0">
                <a:solidFill>
                  <a:srgbClr val="800000"/>
                </a:solidFill>
              </a:rPr>
              <a:t>. Есть два поставщика. Сколько рублей придется заплатить за самую дешевую покупку стройматериалов с доставкой?</a:t>
            </a:r>
            <a:endParaRPr lang="ru-RU" sz="2400" dirty="0">
              <a:solidFill>
                <a:srgbClr val="8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05133"/>
              </p:ext>
            </p:extLst>
          </p:nvPr>
        </p:nvGraphicFramePr>
        <p:xfrm>
          <a:off x="251520" y="1628800"/>
          <a:ext cx="8640960" cy="3483069"/>
        </p:xfrm>
        <a:graphic>
          <a:graphicData uri="http://schemas.openxmlformats.org/drawingml/2006/table">
            <a:tbl>
              <a:tblPr/>
              <a:tblGrid>
                <a:gridCol w="1080120"/>
                <a:gridCol w="2664296"/>
                <a:gridCol w="2088232"/>
                <a:gridCol w="2808312"/>
              </a:tblGrid>
              <a:tr h="12241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Постав-</a:t>
                      </a:r>
                      <a:r>
                        <a:rPr lang="ru-RU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щик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Стоимость 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строй-материалов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 1м</a:t>
                      </a:r>
                      <a:r>
                        <a:rPr lang="ru-RU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площади (руб.)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Стоимость доставки (руб.)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Дополнительные условия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 заказе на сумму более 55 тыс. рублей скидка 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 заказе 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тыс. рублей доставка бесплатно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5157192"/>
            <a:ext cx="84249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Решение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________________________________________________________________________________________________________________________________________________________________________________________________________________________</a:t>
            </a:r>
            <a:r>
              <a:rPr lang="ru-RU" sz="2800" dirty="0" smtClean="0"/>
              <a:t>Ответ:</a:t>
            </a:r>
            <a:r>
              <a:rPr lang="ru-RU" dirty="0" smtClean="0"/>
              <a:t>_______________________________________________________________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7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46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800000"/>
                </a:solidFill>
              </a:rPr>
              <a:t>В кондитерском цехе необходимо закупить 7 тортов и пирожные на сумму 3100 рублей. Стоимость торта 300 рублей, а стоимость пирожного составляет 0,2 стоимости торта. Какое максимальное количество пирожных можно купить на эту сумму?</a:t>
            </a:r>
            <a:endParaRPr lang="ru-RU" sz="2800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348880"/>
            <a:ext cx="86409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Решение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_________________________________________________________________________</a:t>
            </a:r>
            <a:r>
              <a:rPr lang="ru-RU" sz="2800" dirty="0" smtClean="0"/>
              <a:t> ____________________________________________________________________________________________________________________________________________________________________________________________ Ответ:</a:t>
            </a:r>
            <a:r>
              <a:rPr lang="ru-RU" dirty="0" smtClean="0"/>
              <a:t>_________________________________________________________________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0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2" t="35700" r="37400" b="25359"/>
          <a:stretch/>
        </p:blipFill>
        <p:spPr>
          <a:xfrm>
            <a:off x="5724127" y="260648"/>
            <a:ext cx="3080717" cy="3026537"/>
          </a:xfrm>
          <a:prstGeom prst="rect">
            <a:avLst/>
          </a:prstGeom>
        </p:spPr>
      </p:pic>
      <p:pic>
        <p:nvPicPr>
          <p:cNvPr id="4100" name="Picture 4" descr="D:\Users\Desktop\GoldGuys stock collection\BigStockPhoto - GoldGuys 5 LuMaxArt-Scott Maxwell\bigstockphoto_Handshake___23072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84" y="137041"/>
            <a:ext cx="2564397" cy="256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Users\Desktop\GoldGuys stock collection\GoldGuys - Golden&amp;Silver - Scott Maxwell LuMaxArt GFXTRA.COM!\2298394906_a7f0577bc2_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49080"/>
            <a:ext cx="2306473" cy="230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960246" y="1115210"/>
            <a:ext cx="3123922" cy="4330014"/>
            <a:chOff x="2960246" y="1115210"/>
            <a:chExt cx="2763882" cy="3750021"/>
          </a:xfrm>
        </p:grpSpPr>
        <p:pic>
          <p:nvPicPr>
            <p:cNvPr id="4102" name="Picture 6" descr="D:\Users\Desktop\GoldGuys stock collection\GoldGuys - Golden&amp;Silver - Scott Maxwell LuMaxArt GFXTRA.COM!\2294096854_ba98e2984a_o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488967"/>
              <a:ext cx="2376264" cy="2376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Группа 5"/>
            <p:cNvGrpSpPr/>
            <p:nvPr/>
          </p:nvGrpSpPr>
          <p:grpSpPr>
            <a:xfrm>
              <a:off x="2960246" y="1115210"/>
              <a:ext cx="2619866" cy="1105743"/>
              <a:chOff x="2960246" y="1115210"/>
              <a:chExt cx="2619866" cy="1105743"/>
            </a:xfrm>
          </p:grpSpPr>
          <p:sp>
            <p:nvSpPr>
              <p:cNvPr id="5" name="Выноска-облако 4"/>
              <p:cNvSpPr/>
              <p:nvPr/>
            </p:nvSpPr>
            <p:spPr>
              <a:xfrm flipH="1">
                <a:off x="2960246" y="1115210"/>
                <a:ext cx="1850467" cy="1105743"/>
              </a:xfrm>
              <a:prstGeom prst="cloudCallout">
                <a:avLst>
                  <a:gd name="adj1" fmla="val -17425"/>
                  <a:gd name="adj2" fmla="val 938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3203848" y="1314138"/>
                <a:ext cx="23762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FF0000"/>
                    </a:solidFill>
                  </a:rPr>
                  <a:t>ОАО ?</a:t>
                </a:r>
                <a:endParaRPr lang="ru-RU" sz="4000" b="1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4101" name="Picture 5" descr="D:\Users\Desktop\GoldGuys stock collection\BigStockPhoto - GoldGuys 5 LuMaxArt-Scott Maxwell\bigstockphoto_Teamwork_Connection_52964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14" y="3658760"/>
            <a:ext cx="3351890" cy="308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266798" y="2004617"/>
            <a:ext cx="1186325" cy="2669744"/>
            <a:chOff x="266799" y="2199416"/>
            <a:chExt cx="1186325" cy="2669744"/>
          </a:xfrm>
        </p:grpSpPr>
        <p:pic>
          <p:nvPicPr>
            <p:cNvPr id="4108" name="Picture 1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6046">
              <a:off x="266799" y="2199416"/>
              <a:ext cx="1186325" cy="2669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 rot="17490953">
              <a:off x="78642" y="3238816"/>
              <a:ext cx="1561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</a:rPr>
                <a:t>СРЕДСТВА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912087" y="2227785"/>
            <a:ext cx="1334025" cy="2372899"/>
            <a:chOff x="1912087" y="2227785"/>
            <a:chExt cx="1334025" cy="2372899"/>
          </a:xfrm>
        </p:grpSpPr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01242" flipV="1">
              <a:off x="1912087" y="2227785"/>
              <a:ext cx="1334025" cy="2372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 rot="3868552">
              <a:off x="1922056" y="3303454"/>
              <a:ext cx="1394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</a:rPr>
                <a:t>АКЦИИ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615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591" y="1340768"/>
            <a:ext cx="8568952" cy="583264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800000"/>
                </a:solidFill>
              </a:rPr>
              <a:t>Чтобы умножить дробь на натуральное число, надо её числитель и знаменатель умножить на это число.</a:t>
            </a:r>
          </a:p>
          <a:p>
            <a:endParaRPr lang="ru-RU" sz="2800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040" y="548680"/>
            <a:ext cx="7920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Определите, верно ли высказывание: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6172" y="1628800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800000"/>
                </a:solidFill>
              </a:rPr>
              <a:t>Чтобы умножить дробь на дробь надо найти произведение их числителей и произведение знаменателей.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7012" y="1915670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800000"/>
                </a:solidFill>
              </a:rPr>
              <a:t>Чтобы найти дробь от числа, нужно разделить число на эту дробь.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9499" y="1484784"/>
            <a:ext cx="74694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800000"/>
                </a:solidFill>
              </a:rPr>
              <a:t>Умножение дробей обладает переместительным и сочетательным свойствами.</a:t>
            </a:r>
          </a:p>
          <a:p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986610" y="1744960"/>
            <a:ext cx="5280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800000"/>
                </a:solidFill>
              </a:rPr>
              <a:t>При умножении числа на нуль получается само это же число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6040" y="1484784"/>
            <a:ext cx="7656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800000"/>
                </a:solidFill>
              </a:rPr>
              <a:t>Для того, чтобы умножить смешанные числа, надо перемножить их целые части, а затем дробные и полученные результаты сложить.</a:t>
            </a:r>
          </a:p>
        </p:txBody>
      </p:sp>
    </p:spTree>
    <p:extLst>
      <p:ext uri="{BB962C8B-B14F-4D97-AF65-F5344CB8AC3E}">
        <p14:creationId xmlns:p14="http://schemas.microsoft.com/office/powerpoint/2010/main" val="28263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5" grpId="1"/>
      <p:bldP spid="6" grpId="0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628800"/>
            <a:ext cx="8352928" cy="25202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>
                  <a:solidFill>
                    <a:srgbClr val="800000"/>
                  </a:solidFill>
                </a:ln>
                <a:solidFill>
                  <a:srgbClr val="FFC000"/>
                </a:solidFill>
                <a:effectLst>
                  <a:outerShdw blurRad="88900" dist="25400" dir="5400000" algn="tl" rotWithShape="0">
                    <a:schemeClr val="accent2">
                      <a:lumMod val="75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РЕКЛАМНАЯ ПАУЗА</a:t>
            </a:r>
            <a:endParaRPr lang="ru-RU" sz="5400" b="1" cap="all" dirty="0">
              <a:ln>
                <a:solidFill>
                  <a:srgbClr val="800000"/>
                </a:solidFill>
              </a:ln>
              <a:solidFill>
                <a:srgbClr val="FFC000"/>
              </a:solidFill>
              <a:effectLst>
                <a:outerShdw blurRad="88900" dist="25400" dir="5400000" algn="tl" rotWithShape="0">
                  <a:schemeClr val="accent2">
                    <a:lumMod val="75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009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на самоподготовку:</a:t>
            </a: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800000"/>
                </a:solidFill>
              </a:rPr>
              <a:t>Составить и решить свою задачу о снижении затрат на ремонт или покупки помещения.</a:t>
            </a:r>
            <a:endParaRPr lang="ru-RU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620688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ru-RU" sz="6000" dirty="0" smtClean="0">
                    <a:solidFill>
                      <a:srgbClr val="800000"/>
                    </a:solidFill>
                  </a:rPr>
                  <a:t>Выполнить умножение: </a:t>
                </a:r>
                <a:endParaRPr lang="ru-RU" sz="6000" i="1" dirty="0" smtClean="0">
                  <a:solidFill>
                    <a:srgbClr val="800000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:endParaRPr lang="ru-RU" sz="6000" i="1" dirty="0" smtClean="0">
                  <a:solidFill>
                    <a:srgbClr val="800000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600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60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ru-RU" sz="60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ru-RU" sz="6000" i="1" smtClean="0">
                          <a:solidFill>
                            <a:srgbClr val="8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6000" b="0" i="1" smtClean="0">
                          <a:solidFill>
                            <a:srgbClr val="800000"/>
                          </a:solidFill>
                          <a:latin typeface="Cambria Math"/>
                          <a:ea typeface="Cambria Math"/>
                        </a:rPr>
                        <m:t>2=</m:t>
                      </m:r>
                    </m:oMath>
                  </m:oMathPara>
                </a14:m>
                <a:endParaRPr lang="ru-RU" sz="6000" dirty="0">
                  <a:solidFill>
                    <a:srgbClr val="800000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620688"/>
                <a:ext cx="8229600" cy="4525963"/>
              </a:xfrm>
              <a:blipFill rotWithShape="1">
                <a:blip r:embed="rId2"/>
                <a:stretch>
                  <a:fillRect l="-2444" t="-3908" r="-43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5664149" y="2636912"/>
                <a:ext cx="785792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6000" i="1" dirty="0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6000" i="1" dirty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ru-RU" sz="6000" i="1" dirty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4000" dirty="0">
                  <a:solidFill>
                    <a:srgbClr val="800000"/>
                  </a:solidFill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149" y="2636912"/>
                <a:ext cx="785792" cy="18209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4"/>
          <a:stretch/>
        </p:blipFill>
        <p:spPr bwMode="auto">
          <a:xfrm rot="1707738">
            <a:off x="6732240" y="4221088"/>
            <a:ext cx="2215133" cy="2240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61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620688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ru-RU" sz="6000" dirty="0" smtClean="0">
                    <a:solidFill>
                      <a:srgbClr val="800000"/>
                    </a:solidFill>
                  </a:rPr>
                  <a:t>Выполнить умножение: </a:t>
                </a:r>
                <a:endParaRPr lang="ru-RU" sz="6000" i="1" dirty="0" smtClean="0">
                  <a:solidFill>
                    <a:srgbClr val="800000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:endParaRPr lang="ru-RU" sz="6000" i="1" dirty="0" smtClean="0">
                  <a:solidFill>
                    <a:srgbClr val="800000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600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60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ru-RU" sz="60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ru-RU" sz="6000" i="1" smtClean="0">
                          <a:solidFill>
                            <a:srgbClr val="8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ru-RU" sz="6000" i="1" smtClean="0">
                              <a:solidFill>
                                <a:srgbClr val="8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6000" b="0" i="1" smtClean="0">
                              <a:solidFill>
                                <a:srgbClr val="8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sz="6000" b="0" i="1" smtClean="0">
                              <a:solidFill>
                                <a:srgbClr val="800000"/>
                              </a:solidFill>
                              <a:latin typeface="Cambria Math"/>
                              <a:ea typeface="Cambria Math"/>
                            </a:rPr>
                            <m:t>9</m:t>
                          </m:r>
                        </m:den>
                      </m:f>
                      <m:r>
                        <a:rPr lang="ru-RU" sz="6000" b="0" i="1" smtClean="0">
                          <a:solidFill>
                            <a:srgbClr val="8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ru-RU" sz="6000" dirty="0">
                  <a:solidFill>
                    <a:srgbClr val="800000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620688"/>
                <a:ext cx="8229600" cy="4525963"/>
              </a:xfrm>
              <a:blipFill rotWithShape="1">
                <a:blip r:embed="rId2"/>
                <a:stretch>
                  <a:fillRect l="-2444" t="-3908" r="-43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5664149" y="2636912"/>
                <a:ext cx="1212191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6000" i="1" dirty="0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6000" b="0" i="1" dirty="0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sz="6000" b="0" i="1" dirty="0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ru-RU" sz="4000" dirty="0">
                  <a:solidFill>
                    <a:srgbClr val="800000"/>
                  </a:solidFill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149" y="2636912"/>
                <a:ext cx="1212191" cy="18209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22098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00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620688"/>
                <a:ext cx="8229600" cy="452596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ru-RU" sz="6200" dirty="0" smtClean="0">
                    <a:solidFill>
                      <a:srgbClr val="800000"/>
                    </a:solidFill>
                  </a:rPr>
                  <a:t>Выполнить умножение: </a:t>
                </a:r>
                <a:endParaRPr lang="ru-RU" sz="6200" i="1" dirty="0" smtClean="0">
                  <a:solidFill>
                    <a:srgbClr val="800000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:endParaRPr lang="ru-RU" sz="6200" i="1" dirty="0" smtClean="0">
                  <a:solidFill>
                    <a:srgbClr val="800000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6000" b="0" i="1" smtClean="0">
                          <a:solidFill>
                            <a:srgbClr val="800000"/>
                          </a:solidFill>
                          <a:latin typeface="Cambria Math"/>
                          <a:ea typeface="Cambria Math"/>
                        </a:rPr>
                        <m:t>            5∙1</m:t>
                      </m:r>
                      <m:f>
                        <m:fPr>
                          <m:ctrlPr>
                            <a:rPr lang="ru-RU" sz="6000" i="1">
                              <a:solidFill>
                                <a:srgbClr val="8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60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ru-RU" sz="60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ru-RU" sz="6000" b="0" i="1" smtClean="0">
                          <a:solidFill>
                            <a:srgbClr val="8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ru-RU" sz="6000" dirty="0">
                  <a:solidFill>
                    <a:srgbClr val="800000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620688"/>
                <a:ext cx="8229600" cy="4525963"/>
              </a:xfrm>
              <a:blipFill rotWithShape="1">
                <a:blip r:embed="rId2"/>
                <a:stretch>
                  <a:fillRect l="-4074" t="-4043" r="-62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5436096" y="2708920"/>
                <a:ext cx="1340432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b="0" i="1" dirty="0" smtClean="0">
                          <a:solidFill>
                            <a:srgbClr val="800000"/>
                          </a:solidFill>
                          <a:latin typeface="Cambria Math"/>
                        </a:rPr>
                        <m:t>7</m:t>
                      </m:r>
                      <m:f>
                        <m:fPr>
                          <m:ctrlPr>
                            <a:rPr lang="ru-RU" sz="6000" i="1" dirty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6000" b="0" i="1" dirty="0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6000" b="0" i="1" dirty="0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4000" dirty="0">
                  <a:solidFill>
                    <a:srgbClr val="800000"/>
                  </a:solidFill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708920"/>
                <a:ext cx="1340432" cy="18269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8"/>
          <a:stretch/>
        </p:blipFill>
        <p:spPr bwMode="auto">
          <a:xfrm rot="1248268">
            <a:off x="553848" y="3951268"/>
            <a:ext cx="2229871" cy="215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03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620688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6000" dirty="0" smtClean="0">
                    <a:solidFill>
                      <a:srgbClr val="800000"/>
                    </a:solidFill>
                  </a:rPr>
                  <a:t>Вычислить площадь квадрата со стороной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000" i="1">
                        <a:solidFill>
                          <a:srgbClr val="800000"/>
                        </a:solidFill>
                        <a:latin typeface="Cambria Math"/>
                      </a:rPr>
                      <m:t>a</m:t>
                    </m:r>
                    <m:r>
                      <a:rPr lang="en-US" sz="6000" b="0" i="1" smtClean="0">
                        <a:solidFill>
                          <a:srgbClr val="8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600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sz="6000" b="0" i="1" smtClean="0">
                        <a:solidFill>
                          <a:srgbClr val="800000"/>
                        </a:solidFill>
                        <a:latin typeface="Cambria Math"/>
                      </a:rPr>
                      <m:t> .</m:t>
                    </m:r>
                  </m:oMath>
                </a14:m>
                <a:endParaRPr lang="ru-RU" sz="6000" dirty="0">
                  <a:solidFill>
                    <a:srgbClr val="800000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620688"/>
                <a:ext cx="8229600" cy="4525963"/>
              </a:xfrm>
              <a:blipFill rotWithShape="1">
                <a:blip r:embed="rId2"/>
                <a:stretch>
                  <a:fillRect l="-4519" t="-4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843808" y="4221088"/>
                <a:ext cx="2637260" cy="1823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dirty="0" smtClean="0">
                          <a:solidFill>
                            <a:srgbClr val="80000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6000" b="0" i="1" dirty="0" smtClean="0">
                          <a:solidFill>
                            <a:srgbClr val="8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6000" i="1" dirty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0" i="1" dirty="0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6000" b="0" i="1" dirty="0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81</m:t>
                          </m:r>
                        </m:den>
                      </m:f>
                    </m:oMath>
                  </m:oMathPara>
                </a14:m>
                <a:endParaRPr lang="ru-RU" sz="4000" dirty="0">
                  <a:solidFill>
                    <a:srgbClr val="800000"/>
                  </a:solidFill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221088"/>
                <a:ext cx="2637260" cy="18235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4"/>
          <a:stretch/>
        </p:blipFill>
        <p:spPr bwMode="auto">
          <a:xfrm rot="20282384">
            <a:off x="6089656" y="2566231"/>
            <a:ext cx="2782029" cy="281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74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620688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6000" dirty="0" smtClean="0">
                    <a:solidFill>
                      <a:srgbClr val="800000"/>
                    </a:solidFill>
                    <a:latin typeface="Cambria Math" pitchFamily="18" charset="0"/>
                    <a:ea typeface="Cambria Math" pitchFamily="18" charset="0"/>
                  </a:rPr>
                  <a:t>Найдите</a:t>
                </a:r>
                <a:r>
                  <a:rPr lang="ru-RU" sz="6000" dirty="0" smtClean="0">
                    <a:solidFill>
                      <a:srgbClr val="8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00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6000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6000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6000" b="0" i="1" smtClean="0">
                        <a:solidFill>
                          <a:srgbClr val="800000"/>
                        </a:solidFill>
                        <a:latin typeface="Cambria Math"/>
                      </a:rPr>
                      <m:t> </m:t>
                    </m:r>
                    <m:r>
                      <a:rPr lang="ru-RU" sz="6000" b="0" i="1" smtClean="0">
                        <a:solidFill>
                          <a:srgbClr val="800000"/>
                        </a:solidFill>
                        <a:latin typeface="Cambria Math"/>
                      </a:rPr>
                      <m:t>от числа 30.</m:t>
                    </m:r>
                  </m:oMath>
                </a14:m>
                <a:endParaRPr lang="ru-RU" sz="6000" dirty="0">
                  <a:solidFill>
                    <a:srgbClr val="800000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620688"/>
                <a:ext cx="8229600" cy="4525963"/>
              </a:xfrm>
              <a:blipFill rotWithShape="1">
                <a:blip r:embed="rId2"/>
                <a:stretch>
                  <a:fillRect l="-4519" t="-2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183043" y="2902191"/>
                <a:ext cx="4027064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600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60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ru-RU" sz="6000" i="1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ru-RU" sz="6000" i="1" smtClean="0">
                          <a:solidFill>
                            <a:srgbClr val="8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6000" b="0" i="1" smtClean="0">
                          <a:solidFill>
                            <a:srgbClr val="800000"/>
                          </a:solidFill>
                          <a:latin typeface="Cambria Math"/>
                          <a:ea typeface="Cambria Math"/>
                        </a:rPr>
                        <m:t>30=18</m:t>
                      </m:r>
                    </m:oMath>
                  </m:oMathPara>
                </a14:m>
                <a:endParaRPr lang="ru-RU" sz="6000" dirty="0">
                  <a:solidFill>
                    <a:srgbClr val="800000"/>
                  </a:solidFill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043" y="2902191"/>
                <a:ext cx="4027064" cy="18269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8"/>
          <a:stretch/>
        </p:blipFill>
        <p:spPr bwMode="auto">
          <a:xfrm>
            <a:off x="6441172" y="3164291"/>
            <a:ext cx="2568231" cy="257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3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620688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6000" dirty="0" smtClean="0">
                    <a:solidFill>
                      <a:srgbClr val="800000"/>
                    </a:solidFill>
                    <a:latin typeface="Cambria Math" pitchFamily="18" charset="0"/>
                    <a:ea typeface="Cambria Math" pitchFamily="18" charset="0"/>
                  </a:rPr>
                  <a:t>Найдите 12% от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00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6000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sz="6000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ru-RU" sz="6000" b="0" i="1" smtClean="0">
                        <a:solidFill>
                          <a:srgbClr val="80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sz="6000" dirty="0">
                  <a:solidFill>
                    <a:srgbClr val="800000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620688"/>
                <a:ext cx="8229600" cy="4525963"/>
              </a:xfrm>
              <a:blipFill rotWithShape="1">
                <a:blip r:embed="rId2"/>
                <a:stretch>
                  <a:fillRect l="-45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183043" y="2902191"/>
                <a:ext cx="4767651" cy="1845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600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60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ru-RU" sz="60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ru-RU" sz="6000" i="1" smtClean="0">
                          <a:solidFill>
                            <a:srgbClr val="8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6000" b="0" i="1" smtClean="0">
                          <a:solidFill>
                            <a:srgbClr val="800000"/>
                          </a:solidFill>
                          <a:latin typeface="Cambria Math"/>
                          <a:ea typeface="Cambria Math"/>
                        </a:rPr>
                        <m:t>0,12=0,1</m:t>
                      </m:r>
                    </m:oMath>
                  </m:oMathPara>
                </a14:m>
                <a:endParaRPr lang="ru-RU" sz="6000" dirty="0">
                  <a:solidFill>
                    <a:srgbClr val="800000"/>
                  </a:solidFill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043" y="2902191"/>
                <a:ext cx="4767651" cy="18457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179512" y="3825072"/>
            <a:ext cx="2376264" cy="2844288"/>
            <a:chOff x="496440" y="4909906"/>
            <a:chExt cx="1428750" cy="149162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440"/>
            <a:stretch/>
          </p:blipFill>
          <p:spPr bwMode="auto">
            <a:xfrm rot="19487377">
              <a:off x="496440" y="5009716"/>
              <a:ext cx="1428750" cy="1391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Группа 1"/>
            <p:cNvGrpSpPr/>
            <p:nvPr/>
          </p:nvGrpSpPr>
          <p:grpSpPr>
            <a:xfrm>
              <a:off x="502161" y="4909906"/>
              <a:ext cx="576064" cy="481239"/>
              <a:chOff x="502161" y="4909906"/>
              <a:chExt cx="576064" cy="481239"/>
            </a:xfrm>
          </p:grpSpPr>
          <p:pic>
            <p:nvPicPr>
              <p:cNvPr id="7" name="Picture 8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667"/>
              <a:stretch/>
            </p:blipFill>
            <p:spPr bwMode="auto">
              <a:xfrm>
                <a:off x="502161" y="5114443"/>
                <a:ext cx="288032" cy="2767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8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667"/>
              <a:stretch/>
            </p:blipFill>
            <p:spPr bwMode="auto">
              <a:xfrm>
                <a:off x="790193" y="4909906"/>
                <a:ext cx="288032" cy="2767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3658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32859"/>
                <a:ext cx="8964488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ru-RU" sz="5400" dirty="0" smtClean="0">
                    <a:solidFill>
                      <a:srgbClr val="800000"/>
                    </a:solidFill>
                    <a:latin typeface="Cambria Math" pitchFamily="18" charset="0"/>
                    <a:ea typeface="Cambria Math" pitchFamily="18" charset="0"/>
                  </a:rPr>
                  <a:t>Длина комнаты составляет 8м, а ширина </a:t>
                </a:r>
                <a14:m>
                  <m:oMath xmlns:m="http://schemas.openxmlformats.org/officeDocument/2006/math">
                    <m:r>
                      <a:rPr lang="ru-RU" sz="5400" b="0" i="0" smtClean="0">
                        <a:solidFill>
                          <a:srgbClr val="80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540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5400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5400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ru-RU" sz="5400" b="0" i="1" smtClean="0">
                        <a:solidFill>
                          <a:srgbClr val="8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5400" dirty="0" smtClean="0">
                    <a:solidFill>
                      <a:srgbClr val="800000"/>
                    </a:solidFill>
                    <a:latin typeface="Cambria Math" pitchFamily="18" charset="0"/>
                    <a:ea typeface="Cambria Math" pitchFamily="18" charset="0"/>
                  </a:rPr>
                  <a:t> длины. Найдите площадь комнаты.</a:t>
                </a:r>
                <a:endParaRPr lang="ru-RU" sz="5400" dirty="0">
                  <a:solidFill>
                    <a:srgbClr val="80000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32859"/>
                <a:ext cx="8964488" cy="4525963"/>
              </a:xfrm>
              <a:blipFill rotWithShape="1">
                <a:blip r:embed="rId2"/>
                <a:stretch>
                  <a:fillRect l="-3127" t="-3769" r="-36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843808" y="3212975"/>
                <a:ext cx="5491311" cy="2321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z="6000" b="0" i="1" smtClean="0">
                        <a:solidFill>
                          <a:srgbClr val="800000"/>
                        </a:solidFill>
                        <a:latin typeface="Cambria Math"/>
                      </a:rPr>
                      <m:t>8</m:t>
                    </m:r>
                    <m:r>
                      <a:rPr lang="ru-RU" sz="6000" b="0" i="1" smtClean="0">
                        <a:solidFill>
                          <a:srgbClr val="80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ru-RU" sz="600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6000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6000" b="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ru-RU" sz="6000" b="0" i="1" smtClean="0">
                        <a:solidFill>
                          <a:srgbClr val="800000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ru-RU" sz="6000" dirty="0" smtClean="0">
                    <a:solidFill>
                      <a:srgbClr val="800000"/>
                    </a:solidFill>
                  </a:rPr>
                  <a:t>6 </a:t>
                </a:r>
                <a:r>
                  <a:rPr lang="ru-RU" sz="6000" dirty="0" smtClean="0">
                    <a:solidFill>
                      <a:srgbClr val="800000"/>
                    </a:solidFill>
                    <a:latin typeface="Cambria Math" pitchFamily="18" charset="0"/>
                    <a:ea typeface="Cambria Math" pitchFamily="18" charset="0"/>
                  </a:rPr>
                  <a:t>(м)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b="0" i="1" smtClean="0">
                          <a:solidFill>
                            <a:srgbClr val="800000"/>
                          </a:solidFill>
                          <a:latin typeface="Cambria Math"/>
                        </a:rPr>
                        <m:t>6</m:t>
                      </m:r>
                      <m:r>
                        <a:rPr lang="ru-RU" sz="6000" b="0" i="1" smtClean="0">
                          <a:solidFill>
                            <a:srgbClr val="800000"/>
                          </a:solidFill>
                          <a:latin typeface="Cambria Math"/>
                          <a:ea typeface="Cambria Math"/>
                        </a:rPr>
                        <m:t>∙8=48 (</m:t>
                      </m:r>
                      <m:sSup>
                        <m:sSupPr>
                          <m:ctrlPr>
                            <a:rPr lang="ru-RU" sz="6000" b="0" i="1" smtClean="0">
                              <a:solidFill>
                                <a:srgbClr val="8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6000" b="0" i="1" smtClean="0">
                              <a:solidFill>
                                <a:srgbClr val="800000"/>
                              </a:solidFill>
                              <a:latin typeface="Cambria Math"/>
                              <a:ea typeface="Cambria Math"/>
                            </a:rPr>
                            <m:t>м</m:t>
                          </m:r>
                        </m:e>
                        <m:sup>
                          <m:r>
                            <a:rPr lang="ru-RU" sz="6000" b="0" i="1" smtClean="0">
                              <a:solidFill>
                                <a:srgbClr val="8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ru-RU" sz="6000" b="0" i="1" smtClean="0">
                          <a:solidFill>
                            <a:srgbClr val="80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6000" dirty="0">
                  <a:solidFill>
                    <a:srgbClr val="800000"/>
                  </a:solidFill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212975"/>
                <a:ext cx="5491311" cy="2321341"/>
              </a:xfrm>
              <a:prstGeom prst="rect">
                <a:avLst/>
              </a:prstGeom>
              <a:blipFill rotWithShape="1">
                <a:blip r:embed="rId3"/>
                <a:stretch>
                  <a:fillRect t="-5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90"/>
          <a:stretch/>
        </p:blipFill>
        <p:spPr bwMode="auto">
          <a:xfrm rot="1178282">
            <a:off x="359257" y="3407851"/>
            <a:ext cx="2426016" cy="236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99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</TotalTime>
  <Words>752</Words>
  <Application>Microsoft Office PowerPoint</Application>
  <PresentationFormat>Экран (4:3)</PresentationFormat>
  <Paragraphs>451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ОТКРЫТИЕ АКЦИОНЕРНОГО ОБЩЕСТВА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КРОССВОРД</vt:lpstr>
      <vt:lpstr>КРОССВОРД</vt:lpstr>
      <vt:lpstr>КРОССВОРД</vt:lpstr>
      <vt:lpstr>КРОССВОРД</vt:lpstr>
      <vt:lpstr>КРОССВОРД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на самоподготовку: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ЛУБЧУК Т.В.</dc:creator>
  <cp:lastModifiedBy>СОРОКИНА Н.Н.</cp:lastModifiedBy>
  <cp:revision>51</cp:revision>
  <dcterms:created xsi:type="dcterms:W3CDTF">2011-11-10T07:20:07Z</dcterms:created>
  <dcterms:modified xsi:type="dcterms:W3CDTF">2011-11-12T11:29:23Z</dcterms:modified>
</cp:coreProperties>
</file>