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92" r:id="rId2"/>
    <p:sldId id="285" r:id="rId3"/>
    <p:sldId id="286" r:id="rId4"/>
    <p:sldId id="289" r:id="rId5"/>
    <p:sldId id="283" r:id="rId6"/>
    <p:sldId id="281" r:id="rId7"/>
    <p:sldId id="284" r:id="rId8"/>
    <p:sldId id="287" r:id="rId9"/>
    <p:sldId id="291" r:id="rId10"/>
    <p:sldId id="290" r:id="rId11"/>
    <p:sldId id="258" r:id="rId12"/>
    <p:sldId id="288" r:id="rId13"/>
    <p:sldId id="279" r:id="rId14"/>
    <p:sldId id="294" r:id="rId15"/>
    <p:sldId id="293" r:id="rId16"/>
    <p:sldId id="296" r:id="rId17"/>
    <p:sldId id="295" r:id="rId18"/>
    <p:sldId id="267" r:id="rId19"/>
    <p:sldId id="298" r:id="rId20"/>
    <p:sldId id="297" r:id="rId21"/>
    <p:sldId id="27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ECFF"/>
    <a:srgbClr val="CCFF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62C96E7-DAD8-4053-9E33-8C7A297C1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27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F905F2-8B4B-4380-BD86-2C621E705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E59E9-3189-4A86-996E-181FCE02E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A04CD-BEB2-47E0-A10F-0F0161554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1636A-4A0C-4550-83F1-3F7F6324C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0DFF4-1ABA-4E65-AFD2-74F6450CD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F2F28-494A-41D3-9475-9869273DD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AD0B2-87E0-488A-87CB-AF57E81DA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630EB-6FCD-4A35-99B7-E844456D3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1B0E4-2564-46D8-A7D1-93A35A9FB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46A68-30B3-4E18-A69D-58C9A9571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45CD3-5A8B-4E37-B6DE-A47DD9B0A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FFC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1749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98DD26CB-7A9D-4087-869D-33F80D272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D-graphics__003539_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Напиши мне письмецо…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4000504"/>
            <a:ext cx="6629400" cy="928694"/>
          </a:xfrm>
        </p:spPr>
        <p:txBody>
          <a:bodyPr anchor="ctr" anchorCtr="0"/>
          <a:lstStyle/>
          <a:p>
            <a:pPr algn="ctr"/>
            <a:r>
              <a:rPr lang="ru-RU" dirty="0" smtClean="0"/>
              <a:t>Занятие 1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1407622"/>
            <a:ext cx="6586558" cy="5450378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28600"/>
            <a:ext cx="8210550" cy="914400"/>
          </a:xfrm>
        </p:spPr>
        <p:txBody>
          <a:bodyPr/>
          <a:lstStyle/>
          <a:p>
            <a:pPr algn="ctr"/>
            <a:r>
              <a:rPr lang="ru-RU" sz="4000" b="1" dirty="0" smtClean="0"/>
              <a:t>Виды писем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8286808" cy="4929222"/>
          </a:xfrm>
        </p:spPr>
        <p:txBody>
          <a:bodyPr anchor="ctr" anchorCtr="0"/>
          <a:lstStyle/>
          <a:p>
            <a:r>
              <a:rPr lang="ru-RU" sz="3600" i="1" dirty="0" smtClean="0"/>
              <a:t>личное, </a:t>
            </a:r>
          </a:p>
          <a:p>
            <a:r>
              <a:rPr lang="ru-RU" sz="3600" i="1" dirty="0" smtClean="0"/>
              <a:t>поздравление, </a:t>
            </a:r>
          </a:p>
          <a:p>
            <a:r>
              <a:rPr lang="ru-RU" sz="3600" i="1" dirty="0" smtClean="0"/>
              <a:t>просьба, </a:t>
            </a:r>
          </a:p>
          <a:p>
            <a:r>
              <a:rPr lang="ru-RU" sz="3600" i="1" dirty="0" smtClean="0"/>
              <a:t>благодарность</a:t>
            </a:r>
            <a:endParaRPr lang="ru-RU" sz="36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28600"/>
            <a:ext cx="8210550" cy="914400"/>
          </a:xfrm>
        </p:spPr>
        <p:txBody>
          <a:bodyPr/>
          <a:lstStyle/>
          <a:p>
            <a:pPr algn="ctr" eaLnBrk="1" hangingPunct="1"/>
            <a:r>
              <a:rPr lang="ru-RU" sz="3200" b="1" i="1" dirty="0" smtClean="0"/>
              <a:t>Правила переписки</a:t>
            </a:r>
            <a:endParaRPr lang="ru-RU" sz="3800" b="1" i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285860"/>
            <a:ext cx="8034366" cy="5000660"/>
          </a:xfrm>
        </p:spPr>
        <p:txBody>
          <a:bodyPr anchor="ctr" anchorCtr="0"/>
          <a:lstStyle/>
          <a:p>
            <a:pPr eaLnBrk="1" hangingPunct="1"/>
            <a:r>
              <a:rPr lang="ru-RU" sz="2200" b="1" dirty="0" smtClean="0"/>
              <a:t>Полученное письмо может распечатать и прочитать только его адресат. Чужие письма читать НЕЛЬЗЯ.</a:t>
            </a:r>
          </a:p>
          <a:p>
            <a:pPr eaLnBrk="1" hangingPunct="1"/>
            <a:r>
              <a:rPr lang="ru-RU" sz="2200" b="1" dirty="0" smtClean="0"/>
              <a:t>Невежливо не ответить на полученное письмо. Сделать это необходимо не позднее 5-7 дней после получения и в вежливой форме.</a:t>
            </a:r>
          </a:p>
          <a:p>
            <a:pPr eaLnBrk="1" hangingPunct="1"/>
            <a:r>
              <a:rPr lang="ru-RU" sz="2200" b="1" dirty="0" smtClean="0"/>
              <a:t>Бумага и конверт должны быть безупречно чистыми. </a:t>
            </a:r>
          </a:p>
          <a:p>
            <a:pPr eaLnBrk="1" hangingPunct="1"/>
            <a:r>
              <a:rPr lang="ru-RU" sz="2200" b="1" dirty="0" smtClean="0"/>
              <a:t>Аккуратность, грамотность. Если письмо личное, нужно писать от руки; деловое – можно напечатать. Если вы пишете письмо от руки, постарайтесь, чтобы оно было написано аккуратным почерком, без исправлений.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28600"/>
            <a:ext cx="8210550" cy="914400"/>
          </a:xfrm>
        </p:spPr>
        <p:txBody>
          <a:bodyPr/>
          <a:lstStyle/>
          <a:p>
            <a:pPr algn="ctr" eaLnBrk="1" hangingPunct="1"/>
            <a:r>
              <a:rPr lang="ru-RU" sz="3200" b="1" i="1" dirty="0" smtClean="0"/>
              <a:t>Правила переписки</a:t>
            </a:r>
            <a:endParaRPr lang="ru-RU" sz="3800" b="1" i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8286808" cy="4929222"/>
          </a:xfrm>
        </p:spPr>
        <p:txBody>
          <a:bodyPr anchor="ctr" anchorCtr="0"/>
          <a:lstStyle/>
          <a:p>
            <a:r>
              <a:rPr lang="ru-RU" sz="2200" b="1" dirty="0" smtClean="0"/>
              <a:t>Если страниц несколько, их следует пронумеровать. Складывают послание текстом внутрь.</a:t>
            </a:r>
          </a:p>
          <a:p>
            <a:r>
              <a:rPr lang="ru-RU" sz="2200" b="1" dirty="0" smtClean="0"/>
              <a:t>Приветствие с обращением к тому, кому адресовано письмо (ты или Вы).</a:t>
            </a:r>
          </a:p>
          <a:p>
            <a:r>
              <a:rPr lang="ru-RU" sz="2200" b="1" dirty="0" smtClean="0"/>
              <a:t>Сообщить новости, поделиться мыслями, чувствами, переживаниями, посоветоваться, утешить, поспорить, убедить.</a:t>
            </a:r>
          </a:p>
          <a:p>
            <a:r>
              <a:rPr lang="ru-RU" sz="2200" b="1" dirty="0" smtClean="0"/>
              <a:t>Прощание, пожелание удачи, надежда на скорую встречу. Подпись.</a:t>
            </a:r>
          </a:p>
          <a:p>
            <a:r>
              <a:rPr lang="ru-RU" sz="2200" b="1" dirty="0" smtClean="0"/>
              <a:t>Главное требование: получатель письма должен чувствовать, что с ним как будто разговаривают, его уважают и ждут ответа.</a:t>
            </a:r>
            <a:endParaRPr lang="ru-RU" sz="2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516938" cy="936625"/>
          </a:xfrm>
        </p:spPr>
        <p:txBody>
          <a:bodyPr/>
          <a:lstStyle/>
          <a:p>
            <a:pPr lvl="0" algn="ctr" eaLnBrk="1" hangingPunct="1"/>
            <a:r>
              <a:rPr lang="ru-RU" altLang="zh-CN" sz="3600" b="1" dirty="0" smtClean="0">
                <a:solidFill>
                  <a:schemeClr val="bg1"/>
                </a:solidFill>
                <a:cs typeface="Times New Roman" pitchFamily="18" charset="0"/>
              </a:rPr>
              <a:t>Структура письма</a:t>
            </a:r>
            <a:endParaRPr lang="ru-RU" altLang="zh-CN" sz="4400" b="1" dirty="0" smtClean="0">
              <a:solidFill>
                <a:schemeClr val="bg1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28596" y="1643050"/>
            <a:ext cx="8215370" cy="430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/>
                <a:cs typeface="Times New Roman" pitchFamily="18" charset="0"/>
              </a:rPr>
              <a:t>Приветствие и (или) обращение</a:t>
            </a:r>
            <a:r>
              <a:rPr kumimoji="0" lang="ru-RU" altLang="zh-CN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– называние того, кому предназначено письмо.</a:t>
            </a:r>
            <a:endParaRPr kumimoji="0" lang="ru-RU" altLang="zh-CN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Вступление </a:t>
            </a:r>
            <a:r>
              <a:rPr kumimoji="0" lang="ru-RU" altLang="zh-CN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– извинение, вопросы, отражающие интерес к жизни адресата, любезности в его адрес, пожелания.</a:t>
            </a:r>
            <a:endParaRPr kumimoji="0" lang="ru-RU" altLang="zh-CN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Основная часть – </a:t>
            </a:r>
            <a:r>
              <a:rPr kumimoji="0" lang="ru-RU" altLang="zh-CN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изложение информации, интересующей адресата.</a:t>
            </a:r>
            <a:endParaRPr kumimoji="0" lang="ru-RU" altLang="zh-CN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Заключение – </a:t>
            </a:r>
            <a:r>
              <a:rPr kumimoji="0" lang="ru-RU" altLang="zh-CN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выражение уважения, любви, преданности, почтения, прощания и т.д.</a:t>
            </a:r>
            <a:endParaRPr kumimoji="0" lang="ru-RU" altLang="zh-CN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Подпись. Дата.</a:t>
            </a:r>
            <a:endParaRPr kumimoji="0" lang="ru-RU" altLang="zh-CN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126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516938" cy="936625"/>
          </a:xfrm>
        </p:spPr>
        <p:txBody>
          <a:bodyPr/>
          <a:lstStyle/>
          <a:p>
            <a:pPr algn="ctr" eaLnBrk="1" hangingPunct="1"/>
            <a:r>
              <a:rPr lang="ru-RU" sz="2800" b="1" i="1" dirty="0" smtClean="0"/>
              <a:t>Схема написания письма личного характера</a:t>
            </a:r>
          </a:p>
        </p:txBody>
      </p:sp>
      <p:pic>
        <p:nvPicPr>
          <p:cNvPr id="5123" name="Рисунок 16" descr="Схема письма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428750"/>
            <a:ext cx="607536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22101cc1de29772974ce31b4eeb5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"/>
            <a:ext cx="6909203" cy="685799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err="1" smtClean="0">
                <a:solidFill>
                  <a:schemeClr val="tx1"/>
                </a:solidFill>
              </a:rPr>
              <a:t>Конве́рт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</a:rPr>
              <a:t>(нем. </a:t>
            </a:r>
            <a:r>
              <a:rPr lang="de-DE" sz="1600" i="1" dirty="0" smtClean="0">
                <a:solidFill>
                  <a:schemeClr val="tx1"/>
                </a:solidFill>
              </a:rPr>
              <a:t>Kuvert</a:t>
            </a:r>
            <a:r>
              <a:rPr lang="ru-RU" sz="1600" i="1" dirty="0" smtClean="0">
                <a:solidFill>
                  <a:schemeClr val="tx1"/>
                </a:solidFill>
              </a:rPr>
              <a:t>, фр. </a:t>
            </a:r>
            <a:r>
              <a:rPr lang="fr-FR" sz="1600" i="1" dirty="0" smtClean="0">
                <a:solidFill>
                  <a:schemeClr val="tx1"/>
                </a:solidFill>
              </a:rPr>
              <a:t>couvert, couvrir</a:t>
            </a:r>
            <a:r>
              <a:rPr lang="ru-RU" sz="1600" i="1" dirty="0" smtClean="0">
                <a:solidFill>
                  <a:schemeClr val="tx1"/>
                </a:solidFill>
              </a:rPr>
              <a:t> — покрывать) </a:t>
            </a:r>
            <a:r>
              <a:rPr lang="ru-RU" sz="1600" dirty="0" smtClean="0">
                <a:solidFill>
                  <a:schemeClr val="tx1"/>
                </a:solidFill>
              </a:rPr>
              <a:t>— оболочка для вкладывания, хранения и пересылки бумаг или плоских предметов. Наиболее распространены </a:t>
            </a:r>
            <a:r>
              <a:rPr lang="ru-RU" sz="1600" i="1" dirty="0" smtClean="0">
                <a:solidFill>
                  <a:schemeClr val="tx1"/>
                </a:solidFill>
              </a:rPr>
              <a:t>почтовые конверты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 smtClean="0"/>
              <a:t>Образец заполнения конверта</a:t>
            </a:r>
            <a:endParaRPr lang="ru-RU" sz="3200" b="1" i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875" y="1214422"/>
            <a:ext cx="9142125" cy="5643578"/>
            <a:chOff x="1875" y="1214422"/>
            <a:chExt cx="9142125" cy="5643578"/>
          </a:xfrm>
        </p:grpSpPr>
        <p:pic>
          <p:nvPicPr>
            <p:cNvPr id="4" name="Рисунок 3" descr="Конверт_1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875" y="3465929"/>
              <a:ext cx="5141630" cy="3392071"/>
            </a:xfrm>
            <a:prstGeom prst="rect">
              <a:avLst/>
            </a:prstGeom>
          </p:spPr>
        </p:pic>
        <p:pic>
          <p:nvPicPr>
            <p:cNvPr id="6" name="Рисунок 5" descr="Конверт_2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3214678" y="1214422"/>
              <a:ext cx="5929322" cy="2928958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5" y="228600"/>
            <a:ext cx="8429684" cy="914400"/>
          </a:xfrm>
        </p:spPr>
        <p:txBody>
          <a:bodyPr/>
          <a:lstStyle/>
          <a:p>
            <a:r>
              <a:rPr lang="ru-RU" sz="1200" b="1" dirty="0" err="1" smtClean="0"/>
              <a:t>Почто́вая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ма́рка</a:t>
            </a:r>
            <a:r>
              <a:rPr lang="ru-RU" sz="1200" dirty="0" smtClean="0"/>
              <a:t> — специальный знак, выпускаемый и продаваемый национальными (и иными) почтовыми ведомствами и обладающий определённой номинальной стоимостью (номиналом). Служит для облегчения сборов за пересылку предметов (отправлений), осуществляемых почтой. Наклейка марки на любое почтовое отправление свидетельствует о факте оплаты услуг почтового ведомства (прежде всего — пересылки и доставки корреспонденции: писем, открыток и т. п.).</a:t>
            </a:r>
            <a:endParaRPr lang="ru-RU" sz="12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14282" y="1428736"/>
            <a:ext cx="8743992" cy="5237179"/>
            <a:chOff x="214282" y="1428736"/>
            <a:chExt cx="8743992" cy="5237179"/>
          </a:xfrm>
        </p:grpSpPr>
        <p:pic>
          <p:nvPicPr>
            <p:cNvPr id="32770" name="Picture 2" descr="Марка_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282" y="1428736"/>
              <a:ext cx="1649412" cy="228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32771" name="Picture 3" descr="Марка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28794" y="2571744"/>
              <a:ext cx="2333625" cy="165893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32772" name="Picture 4" descr="Марка_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57686" y="1428736"/>
              <a:ext cx="1649412" cy="20097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32773" name="Picture 5" descr="Марка_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57158" y="4286256"/>
              <a:ext cx="1649412" cy="200183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32774" name="Picture 6" descr="Марка_6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215074" y="1785926"/>
              <a:ext cx="2743200" cy="197802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32775" name="Picture 7" descr="Марка_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929454" y="4500570"/>
              <a:ext cx="1649412" cy="137001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32776" name="Picture 8" descr="Марка_7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572000" y="3857628"/>
              <a:ext cx="2098675" cy="280828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32777" name="Picture 9" descr="Марка_5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500298" y="4500570"/>
              <a:ext cx="1649412" cy="206375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377" y="3200400"/>
            <a:ext cx="4512623" cy="36576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501089" cy="914400"/>
          </a:xfrm>
        </p:spPr>
        <p:txBody>
          <a:bodyPr/>
          <a:lstStyle/>
          <a:p>
            <a:pPr algn="ctr"/>
            <a:r>
              <a:rPr lang="ru-RU" sz="3200" b="1" dirty="0" smtClean="0"/>
              <a:t>Закончите предложение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8286808" cy="4857784"/>
          </a:xfrm>
        </p:spPr>
        <p:txBody>
          <a:bodyPr anchor="ctr" anchorCtr="1"/>
          <a:lstStyle/>
          <a:p>
            <a:pPr marL="180975" lvl="0" indent="-180975">
              <a:buFont typeface="+mj-lt"/>
              <a:buAutoNum type="arabicPeriod"/>
            </a:pPr>
            <a:r>
              <a:rPr lang="ru-RU" sz="2800" b="1" dirty="0" smtClean="0"/>
              <a:t>В правом верхнем углу письма должна быть поставлена…</a:t>
            </a:r>
            <a:endParaRPr lang="ru-RU" sz="2800" dirty="0" smtClean="0"/>
          </a:p>
          <a:p>
            <a:pPr marL="180975" lvl="0" indent="-180975">
              <a:buFont typeface="+mj-lt"/>
              <a:buAutoNum type="arabicPeriod"/>
            </a:pPr>
            <a:r>
              <a:rPr lang="ru-RU" sz="2800" b="1" dirty="0" smtClean="0"/>
              <a:t>Обращение обычно пишут…</a:t>
            </a:r>
            <a:endParaRPr lang="ru-RU" sz="2800" dirty="0" smtClean="0"/>
          </a:p>
          <a:p>
            <a:pPr marL="180975" lvl="0" indent="-180975">
              <a:buFont typeface="+mj-lt"/>
              <a:buAutoNum type="arabicPeriod"/>
            </a:pPr>
            <a:r>
              <a:rPr lang="ru-RU" sz="2800" b="1" dirty="0" smtClean="0"/>
              <a:t>В конце письма следует…</a:t>
            </a:r>
            <a:endParaRPr lang="ru-RU" sz="2800" dirty="0" smtClean="0"/>
          </a:p>
          <a:p>
            <a:pPr marL="180975" lvl="0" indent="-180975">
              <a:buFont typeface="+mj-lt"/>
              <a:buAutoNum type="arabicPeriod"/>
            </a:pPr>
            <a:r>
              <a:rPr lang="ru-RU" sz="2800" b="1" dirty="0" smtClean="0"/>
              <a:t>Поля оставлять…</a:t>
            </a:r>
            <a:endParaRPr lang="ru-RU" sz="2800" dirty="0" smtClean="0"/>
          </a:p>
          <a:p>
            <a:pPr marL="180975" lvl="0" indent="-180975">
              <a:buFont typeface="+mj-lt"/>
              <a:buAutoNum type="arabicPeriod"/>
            </a:pPr>
            <a:r>
              <a:rPr lang="ru-RU" sz="2800" b="1" dirty="0" smtClean="0"/>
              <a:t>Почерк должен быть…</a:t>
            </a:r>
            <a:endParaRPr lang="ru-RU" sz="2800" dirty="0" smtClean="0"/>
          </a:p>
          <a:p>
            <a:pPr marL="180975" lvl="0" indent="-180975">
              <a:buFont typeface="+mj-lt"/>
              <a:buAutoNum type="arabicPeriod"/>
            </a:pPr>
            <a:r>
              <a:rPr lang="ru-RU" sz="2800" b="1" dirty="0" smtClean="0"/>
              <a:t>Карандашом писать…</a:t>
            </a:r>
            <a:endParaRPr lang="ru-RU" sz="2800" dirty="0" smtClean="0"/>
          </a:p>
          <a:p>
            <a:pPr marL="180975" lvl="0" indent="-180975">
              <a:buFont typeface="+mj-lt"/>
              <a:buAutoNum type="arabicPeriod"/>
            </a:pPr>
            <a:r>
              <a:rPr lang="ru-RU" sz="2800" b="1" dirty="0" smtClean="0"/>
              <a:t>Лист должен быть…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116" y="3063922"/>
            <a:ext cx="3452884" cy="379407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501089" cy="914400"/>
          </a:xfrm>
        </p:spPr>
        <p:txBody>
          <a:bodyPr/>
          <a:lstStyle/>
          <a:p>
            <a:pPr algn="ctr"/>
            <a:r>
              <a:rPr lang="ru-RU" sz="3200" b="1" dirty="0" smtClean="0"/>
              <a:t>Самопроверка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8286808" cy="4857784"/>
          </a:xfrm>
        </p:spPr>
        <p:txBody>
          <a:bodyPr anchor="ctr" anchorCtr="1"/>
          <a:lstStyle/>
          <a:p>
            <a:pPr marL="180975" lvl="0" indent="-180975">
              <a:buFont typeface="+mj-lt"/>
              <a:buAutoNum type="arabicPeriod"/>
            </a:pPr>
            <a:r>
              <a:rPr lang="ru-RU" sz="2400" b="1" dirty="0" smtClean="0"/>
              <a:t>В правом верхнем углу письма должна быть поставлена… </a:t>
            </a:r>
            <a:r>
              <a:rPr lang="ru-RU" sz="2400" i="1" dirty="0" smtClean="0"/>
              <a:t>(дата).</a:t>
            </a:r>
            <a:endParaRPr lang="ru-RU" sz="2400" dirty="0" smtClean="0"/>
          </a:p>
          <a:p>
            <a:pPr marL="180975" lvl="0" indent="-180975">
              <a:buFont typeface="+mj-lt"/>
              <a:buAutoNum type="arabicPeriod"/>
            </a:pPr>
            <a:r>
              <a:rPr lang="ru-RU" sz="2400" b="1" dirty="0" smtClean="0"/>
              <a:t>Обращение обычно пишут… </a:t>
            </a:r>
            <a:r>
              <a:rPr lang="ru-RU" sz="2400" i="1" dirty="0" smtClean="0"/>
              <a:t>(в начале письма, обычно в середине первой строки)</a:t>
            </a:r>
            <a:r>
              <a:rPr lang="ru-RU" sz="2400" dirty="0" smtClean="0"/>
              <a:t>.</a:t>
            </a:r>
          </a:p>
          <a:p>
            <a:pPr marL="180975" lvl="0" indent="-180975">
              <a:buFont typeface="+mj-lt"/>
              <a:buAutoNum type="arabicPeriod"/>
            </a:pPr>
            <a:r>
              <a:rPr lang="ru-RU" sz="2400" b="1" dirty="0" smtClean="0"/>
              <a:t>В конце письма следует… </a:t>
            </a:r>
            <a:r>
              <a:rPr lang="ru-RU" sz="2400" i="1" dirty="0" smtClean="0"/>
              <a:t>(подписываться).</a:t>
            </a:r>
            <a:endParaRPr lang="ru-RU" sz="2400" dirty="0" smtClean="0"/>
          </a:p>
          <a:p>
            <a:pPr marL="180975" lvl="0" indent="-180975">
              <a:buFont typeface="+mj-lt"/>
              <a:buAutoNum type="arabicPeriod"/>
            </a:pPr>
            <a:r>
              <a:rPr lang="ru-RU" sz="2400" b="1" dirty="0" smtClean="0"/>
              <a:t>Поля оставлять… </a:t>
            </a:r>
            <a:r>
              <a:rPr lang="ru-RU" sz="2400" i="1" dirty="0" smtClean="0"/>
              <a:t>(обязательно)</a:t>
            </a:r>
            <a:r>
              <a:rPr lang="ru-RU" sz="2400" dirty="0" smtClean="0"/>
              <a:t>.</a:t>
            </a:r>
          </a:p>
          <a:p>
            <a:pPr marL="180975" lvl="0" indent="-180975">
              <a:buFont typeface="+mj-lt"/>
              <a:buAutoNum type="arabicPeriod"/>
            </a:pPr>
            <a:r>
              <a:rPr lang="ru-RU" sz="2400" b="1" dirty="0" smtClean="0"/>
              <a:t>Почерк должен быть… </a:t>
            </a:r>
            <a:r>
              <a:rPr lang="ru-RU" sz="2400" i="1" dirty="0" smtClean="0"/>
              <a:t>(таким, чтобы письмо не превращалось в ребус)</a:t>
            </a:r>
            <a:r>
              <a:rPr lang="ru-RU" sz="2400" dirty="0" smtClean="0"/>
              <a:t>.</a:t>
            </a:r>
          </a:p>
          <a:p>
            <a:pPr marL="180975" lvl="0" indent="-180975">
              <a:buFont typeface="+mj-lt"/>
              <a:buAutoNum type="arabicPeriod"/>
            </a:pPr>
            <a:r>
              <a:rPr lang="ru-RU" sz="2400" b="1" dirty="0" smtClean="0"/>
              <a:t>Карандашом писать… </a:t>
            </a:r>
            <a:r>
              <a:rPr lang="ru-RU" sz="2400" i="1" dirty="0" smtClean="0"/>
              <a:t>(можно только в крайнем случае).</a:t>
            </a:r>
            <a:endParaRPr lang="ru-RU" sz="2400" dirty="0" smtClean="0"/>
          </a:p>
          <a:p>
            <a:pPr marL="180975" lvl="0" indent="-180975">
              <a:buFont typeface="+mj-lt"/>
              <a:buAutoNum type="arabicPeriod"/>
            </a:pPr>
            <a:r>
              <a:rPr lang="ru-RU" sz="2400" b="1" dirty="0" smtClean="0"/>
              <a:t>Лист должен быть… </a:t>
            </a:r>
            <a:r>
              <a:rPr lang="ru-RU" sz="2400" i="1" dirty="0" smtClean="0"/>
              <a:t>(чистым, аккуратным, обрезанным, а не оторванным со всех сторон).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2301"/>
            <a:ext cx="9144001" cy="6845699"/>
            <a:chOff x="0" y="12301"/>
            <a:chExt cx="9144001" cy="6845699"/>
          </a:xfrm>
        </p:grpSpPr>
        <p:pic>
          <p:nvPicPr>
            <p:cNvPr id="4" name="Рисунок 3" descr="Image001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000108"/>
              <a:ext cx="3542556" cy="5072098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5" name="Рисунок 4" descr="Image001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3174" y="12301"/>
              <a:ext cx="6500827" cy="6845699"/>
            </a:xfrm>
            <a:prstGeom prst="rect">
              <a:avLst/>
            </a:prstGeom>
            <a:effectLst>
              <a:softEdge rad="635000"/>
            </a:effectLst>
          </p:spPr>
        </p:pic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228600"/>
            <a:ext cx="8501089" cy="9144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Легенда о Минотавре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_1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5429256" y="2785888"/>
            <a:ext cx="3714744" cy="407211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501089" cy="914400"/>
          </a:xfrm>
        </p:spPr>
        <p:txBody>
          <a:bodyPr/>
          <a:lstStyle/>
          <a:p>
            <a:pPr algn="ctr"/>
            <a:r>
              <a:rPr lang="ru-RU" sz="3200" b="1" dirty="0" smtClean="0"/>
              <a:t>Советы  пишущему письмо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600200"/>
            <a:ext cx="8286808" cy="4757758"/>
          </a:xfrm>
        </p:spPr>
        <p:txBody>
          <a:bodyPr anchor="ctr" anchorCtr="1"/>
          <a:lstStyle/>
          <a:p>
            <a:r>
              <a:rPr lang="ru-RU" sz="2400" b="1" dirty="0" smtClean="0"/>
              <a:t>Старайся писать ясно и просто.</a:t>
            </a:r>
          </a:p>
          <a:p>
            <a:r>
              <a:rPr lang="ru-RU" sz="2400" b="1" dirty="0" smtClean="0"/>
              <a:t>Учитывай, кому ты пишешь, выбери для своего письма верный тон.</a:t>
            </a:r>
          </a:p>
          <a:p>
            <a:r>
              <a:rPr lang="ru-RU" sz="2400" b="1" dirty="0" smtClean="0"/>
              <a:t>Будь искренним, дружелюбным. Не пиши писем в минуты гнева, раздражения.</a:t>
            </a:r>
          </a:p>
          <a:p>
            <a:r>
              <a:rPr lang="ru-RU" sz="2400" b="1" dirty="0" smtClean="0"/>
              <a:t>Поздравляй родственников и близких в дни рождения, в Новый год и в другие большие семейные праздники.</a:t>
            </a:r>
          </a:p>
          <a:p>
            <a:r>
              <a:rPr lang="ru-RU" sz="2400" b="1" dirty="0" smtClean="0"/>
              <a:t>Не стесняйся выразить чувства любви, нежности, уважения, доверия, если ты ими наполнен.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f3033fda2b8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52" y="0"/>
            <a:ext cx="6858048" cy="6858048"/>
          </a:xfrm>
          <a:noFill/>
        </p:spPr>
      </p:pic>
      <p:sp>
        <p:nvSpPr>
          <p:cNvPr id="2560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76671" cy="6858000"/>
          </a:xfrm>
        </p:spPr>
        <p:txBody>
          <a:bodyPr/>
          <a:lstStyle/>
          <a:p>
            <a:pPr algn="ctr" eaLnBrk="1" hangingPunct="1"/>
            <a:r>
              <a:rPr lang="ru-RU" sz="2800" b="1" i="1" dirty="0" smtClean="0">
                <a:solidFill>
                  <a:srgbClr val="FF0000"/>
                </a:solidFill>
              </a:rPr>
              <a:t>Применив данные правила и советы, вы обязательно напишите отличное письмо!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1000108"/>
            <a:ext cx="9144000" cy="5857892"/>
            <a:chOff x="0" y="1000108"/>
            <a:chExt cx="9144000" cy="5857892"/>
          </a:xfrm>
        </p:grpSpPr>
        <p:pic>
          <p:nvPicPr>
            <p:cNvPr id="4" name="Рисунок 3" descr="Image0011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1000108"/>
              <a:ext cx="6715141" cy="3467486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5" name="Рисунок 4" descr="Image001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202397" y="4000504"/>
              <a:ext cx="6941603" cy="2857496"/>
            </a:xfrm>
            <a:prstGeom prst="rect">
              <a:avLst/>
            </a:prstGeom>
            <a:effectLst>
              <a:softEdge rad="635000"/>
            </a:effectLst>
          </p:spPr>
        </p:pic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228600"/>
            <a:ext cx="8501089" cy="914400"/>
          </a:xfrm>
          <a:prstGeom prst="rect">
            <a:avLst/>
          </a:prstGeom>
        </p:spPr>
        <p:txBody>
          <a:bodyPr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Способы передачи информации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071546"/>
            <a:ext cx="9144000" cy="5786454"/>
            <a:chOff x="0" y="1071546"/>
            <a:chExt cx="9144000" cy="5786454"/>
          </a:xfrm>
        </p:grpSpPr>
        <p:pic>
          <p:nvPicPr>
            <p:cNvPr id="5" name="Рисунок 4" descr="Image0011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3857628"/>
              <a:ext cx="8633724" cy="3000372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4" name="Рисунок 3" descr="Image001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088379" y="1071546"/>
              <a:ext cx="5055621" cy="3467486"/>
            </a:xfrm>
            <a:prstGeom prst="rect">
              <a:avLst/>
            </a:prstGeom>
            <a:effectLst>
              <a:softEdge rad="317500"/>
            </a:effectLst>
          </p:spPr>
        </p:pic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228600"/>
            <a:ext cx="8501089" cy="914400"/>
          </a:xfrm>
          <a:prstGeom prst="rect">
            <a:avLst/>
          </a:prstGeom>
        </p:spPr>
        <p:txBody>
          <a:bodyPr anchor="ctr" anchorCtr="1"/>
          <a:lstStyle/>
          <a:p>
            <a:pPr lvl="0" algn="ctr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Генри Лонгфелло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«Легенда о </a:t>
            </a:r>
            <a:r>
              <a:rPr lang="ru-RU" sz="3200" b="1" dirty="0" err="1" smtClean="0">
                <a:solidFill>
                  <a:schemeClr val="bg1"/>
                </a:solidFill>
              </a:rPr>
              <a:t>Гайавате</a:t>
            </a:r>
            <a:r>
              <a:rPr lang="ru-RU" sz="3200" b="1" dirty="0" smtClean="0">
                <a:solidFill>
                  <a:schemeClr val="bg1"/>
                </a:solidFill>
              </a:rPr>
              <a:t>»</a:t>
            </a:r>
            <a:endParaRPr kumimoji="0" lang="ru-RU" sz="32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28600"/>
            <a:ext cx="8210550" cy="914400"/>
          </a:xfrm>
        </p:spPr>
        <p:txBody>
          <a:bodyPr/>
          <a:lstStyle/>
          <a:p>
            <a:pPr algn="ctr"/>
            <a:r>
              <a:rPr lang="ru-RU" sz="3200" b="1" dirty="0" err="1" smtClean="0"/>
              <a:t>Редьярд</a:t>
            </a:r>
            <a:r>
              <a:rPr lang="ru-RU" sz="3200" b="1" dirty="0" smtClean="0"/>
              <a:t> Джозеф Киплинг </a:t>
            </a:r>
            <a:br>
              <a:rPr lang="ru-RU" sz="3200" b="1" dirty="0" smtClean="0"/>
            </a:br>
            <a:r>
              <a:rPr lang="ru-RU" sz="3200" b="1" dirty="0" smtClean="0"/>
              <a:t>«Как было написано первое письмо»</a:t>
            </a:r>
            <a:endParaRPr lang="ru-RU" sz="32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214282" y="1428736"/>
            <a:ext cx="8524907" cy="5072098"/>
            <a:chOff x="214282" y="1428736"/>
            <a:chExt cx="8524907" cy="5072098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214282" y="1428736"/>
              <a:ext cx="4071966" cy="5000660"/>
              <a:chOff x="214282" y="1428736"/>
              <a:chExt cx="3368805" cy="4281948"/>
            </a:xfrm>
          </p:grpSpPr>
          <p:pic>
            <p:nvPicPr>
              <p:cNvPr id="5" name="Рисунок 4"/>
              <p:cNvPicPr/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1428736"/>
                <a:ext cx="1027811" cy="1193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Рисунок 5"/>
              <p:cNvPicPr/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14414" y="1714488"/>
                <a:ext cx="908005" cy="114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Рисунок 7"/>
              <p:cNvPicPr/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14282" y="2643182"/>
                <a:ext cx="920616" cy="985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Рисунок 8"/>
              <p:cNvPicPr/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142976" y="2571744"/>
                <a:ext cx="2150206" cy="9087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Рисунок 9"/>
              <p:cNvPicPr/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85720" y="3500438"/>
                <a:ext cx="1961038" cy="8649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Рисунок 10"/>
              <p:cNvPicPr/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571604" y="3786190"/>
                <a:ext cx="2011483" cy="892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Рисунок 11"/>
              <p:cNvPicPr/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28596" y="4572008"/>
                <a:ext cx="2452874" cy="11386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" name="Рисунок 13"/>
            <p:cNvPicPr/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14744" y="1428736"/>
              <a:ext cx="5024445" cy="5072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28600"/>
            <a:ext cx="8210550" cy="914400"/>
          </a:xfrm>
        </p:spPr>
        <p:txBody>
          <a:bodyPr/>
          <a:lstStyle/>
          <a:p>
            <a:pPr algn="ctr" eaLnBrk="1" hangingPunct="1"/>
            <a:r>
              <a:rPr lang="ru-RU" sz="3200" b="1" i="1" dirty="0" smtClean="0"/>
              <a:t>Словарная работа</a:t>
            </a:r>
            <a:endParaRPr lang="ru-RU" sz="3800" b="1" i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357298"/>
            <a:ext cx="8001056" cy="5000660"/>
          </a:xfrm>
        </p:spPr>
        <p:txBody>
          <a:bodyPr anchor="ctr" anchorCtr="0"/>
          <a:lstStyle/>
          <a:p>
            <a:pPr marL="0" indent="0">
              <a:buNone/>
            </a:pPr>
            <a:r>
              <a:rPr lang="ru-RU" sz="1600" b="1" dirty="0" smtClean="0"/>
              <a:t>Письмо</a:t>
            </a:r>
            <a:r>
              <a:rPr lang="ru-RU" sz="1600" dirty="0" smtClean="0"/>
              <a:t> </a:t>
            </a:r>
            <a:r>
              <a:rPr lang="ru-RU" sz="1600" i="1" dirty="0" smtClean="0"/>
              <a:t>(англ.</a:t>
            </a:r>
            <a:r>
              <a:rPr lang="ru-RU" sz="1600" b="1" i="1" dirty="0" smtClean="0"/>
              <a:t> </a:t>
            </a:r>
            <a:r>
              <a:rPr lang="ru-RU" sz="1600" i="1" dirty="0" err="1" smtClean="0"/>
              <a:t>Writing</a:t>
            </a:r>
            <a:r>
              <a:rPr lang="ru-RU" sz="1600" i="1" dirty="0" smtClean="0"/>
              <a:t>) </a:t>
            </a:r>
            <a:r>
              <a:rPr lang="ru-RU" sz="1600" dirty="0" smtClean="0"/>
              <a:t>– знаковая система фиксации речи и мыслей, позволяющая с помощью начертательных элементов закреплять их во времени и передавать на расстояние.  В своем развитии письмо прошло ряд этапов: </a:t>
            </a:r>
          </a:p>
          <a:p>
            <a:pPr marL="361950" indent="0"/>
            <a:r>
              <a:rPr lang="ru-RU" sz="1600" dirty="0" smtClean="0"/>
              <a:t>пиктографическое письмо; </a:t>
            </a:r>
          </a:p>
          <a:p>
            <a:pPr marL="361950" indent="0"/>
            <a:r>
              <a:rPr lang="ru-RU" sz="1600" dirty="0" smtClean="0"/>
              <a:t>идеографическое письмо; </a:t>
            </a:r>
          </a:p>
          <a:p>
            <a:pPr marL="361950" indent="0"/>
            <a:r>
              <a:rPr lang="ru-RU" sz="1600" dirty="0" smtClean="0"/>
              <a:t>слоговое письмо; </a:t>
            </a:r>
          </a:p>
          <a:p>
            <a:pPr marL="361950" indent="0"/>
            <a:r>
              <a:rPr lang="ru-RU" sz="1600" dirty="0" smtClean="0"/>
              <a:t>буквенно-звуковое письмо.</a:t>
            </a:r>
          </a:p>
          <a:p>
            <a:pPr marL="0" indent="0">
              <a:buNone/>
            </a:pPr>
            <a:r>
              <a:rPr lang="ru-RU" sz="1600" b="1" dirty="0" smtClean="0"/>
              <a:t>Адресат</a:t>
            </a:r>
            <a:r>
              <a:rPr lang="ru-RU" sz="1600" dirty="0" smtClean="0"/>
              <a:t> </a:t>
            </a:r>
            <a:r>
              <a:rPr lang="ru-RU" sz="1600" i="1" dirty="0" smtClean="0"/>
              <a:t>(англ.</a:t>
            </a:r>
            <a:r>
              <a:rPr lang="ru-RU" sz="1600" b="1" i="1" dirty="0" smtClean="0"/>
              <a:t> </a:t>
            </a:r>
            <a:r>
              <a:rPr lang="ru-RU" sz="1600" i="1" dirty="0" err="1" smtClean="0"/>
              <a:t>Addressee</a:t>
            </a:r>
            <a:r>
              <a:rPr lang="ru-RU" sz="1600" i="1" dirty="0" smtClean="0"/>
              <a:t>) </a:t>
            </a:r>
            <a:r>
              <a:rPr lang="ru-RU" sz="1600" dirty="0" smtClean="0"/>
              <a:t>– тот, кто посылает почтовое или телеграфное отправление (лицо или учреждение). </a:t>
            </a:r>
          </a:p>
          <a:p>
            <a:pPr marL="0" indent="0">
              <a:buNone/>
            </a:pPr>
            <a:r>
              <a:rPr lang="ru-RU" sz="1600" b="1" dirty="0" smtClean="0"/>
              <a:t>Адресант </a:t>
            </a:r>
            <a:r>
              <a:rPr lang="en-US" sz="1600" i="1" dirty="0" smtClean="0"/>
              <a:t>(</a:t>
            </a:r>
            <a:r>
              <a:rPr lang="ru-RU" sz="1600" i="1" dirty="0" err="1" smtClean="0"/>
              <a:t>англ</a:t>
            </a:r>
            <a:r>
              <a:rPr lang="en-US" sz="1600" i="1" dirty="0" smtClean="0"/>
              <a:t>. </a:t>
            </a:r>
            <a:r>
              <a:rPr lang="en-US" sz="1600" i="1" dirty="0" err="1" smtClean="0"/>
              <a:t>Addressant</a:t>
            </a:r>
            <a:r>
              <a:rPr lang="en-US" sz="1600" i="1" dirty="0" smtClean="0"/>
              <a:t>, sender; </a:t>
            </a:r>
            <a:r>
              <a:rPr lang="ru-RU" sz="1600" i="1" dirty="0" smtClean="0"/>
              <a:t>нем</a:t>
            </a:r>
            <a:r>
              <a:rPr lang="en-US" sz="1600" i="1" dirty="0" smtClean="0"/>
              <a:t>. </a:t>
            </a:r>
            <a:r>
              <a:rPr lang="ru-RU" sz="1600" i="1" dirty="0" err="1" smtClean="0"/>
              <a:t>Adressant</a:t>
            </a:r>
            <a:r>
              <a:rPr lang="ru-RU" sz="1600" i="1" dirty="0" smtClean="0"/>
              <a:t>)</a:t>
            </a:r>
            <a:r>
              <a:rPr lang="ru-RU" sz="1600" b="1" i="1" dirty="0" smtClean="0"/>
              <a:t> </a:t>
            </a:r>
            <a:r>
              <a:rPr lang="ru-RU" sz="1600" dirty="0" smtClean="0"/>
              <a:t>– тот, кому адресовано почтовое отправление (лицо или учреждение). </a:t>
            </a:r>
          </a:p>
          <a:p>
            <a:pPr marL="0" indent="0">
              <a:buNone/>
            </a:pPr>
            <a:r>
              <a:rPr lang="ru-RU" sz="1600" b="1" dirty="0" smtClean="0"/>
              <a:t>Корреспонденция</a:t>
            </a:r>
            <a:r>
              <a:rPr lang="ru-RU" sz="1600" dirty="0" smtClean="0"/>
              <a:t>  – </a:t>
            </a:r>
          </a:p>
          <a:p>
            <a:pPr marL="361950" indent="0"/>
            <a:r>
              <a:rPr lang="ru-RU" sz="1600" dirty="0" smtClean="0"/>
              <a:t>обмен письмами, переписка – </a:t>
            </a:r>
            <a:r>
              <a:rPr lang="ru-RU" sz="1600" i="1" dirty="0" smtClean="0"/>
              <a:t>вести  корреспонденцию</a:t>
            </a:r>
            <a:r>
              <a:rPr lang="ru-RU" sz="1600" dirty="0" smtClean="0"/>
              <a:t>; </a:t>
            </a:r>
          </a:p>
          <a:p>
            <a:pPr marL="361950" indent="0"/>
            <a:r>
              <a:rPr lang="ru-RU" sz="1600" dirty="0" smtClean="0"/>
              <a:t>письма и другие почтовые отправления – </a:t>
            </a:r>
            <a:r>
              <a:rPr lang="ru-RU" sz="1600" i="1" dirty="0" smtClean="0"/>
              <a:t>доставка корреспонденции</a:t>
            </a:r>
            <a:r>
              <a:rPr lang="ru-RU" sz="1600" dirty="0" smtClean="0"/>
              <a:t>; </a:t>
            </a:r>
          </a:p>
          <a:p>
            <a:pPr marL="361950" indent="0"/>
            <a:r>
              <a:rPr lang="ru-RU" sz="1600" dirty="0" smtClean="0"/>
              <a:t>сообщения о текущих событиях, присланное откуда-нибудь в газету, журнал – </a:t>
            </a:r>
            <a:r>
              <a:rPr lang="ru-RU" sz="1600" i="1" dirty="0" smtClean="0"/>
              <a:t>корреспонденция из Благовещенска</a:t>
            </a:r>
            <a:r>
              <a:rPr lang="ru-RU" sz="1600" dirty="0" smtClean="0"/>
              <a:t>. 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D-graphics__003539_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836" y="0"/>
            <a:ext cx="5572164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142844" y="2143116"/>
            <a:ext cx="4786314" cy="2214578"/>
          </a:xfrm>
        </p:spPr>
        <p:txBody>
          <a:bodyPr/>
          <a:lstStyle/>
          <a:p>
            <a:pPr algn="ctr" eaLnBrk="1" hangingPunct="1"/>
            <a:r>
              <a:rPr lang="ru-RU" sz="3600" b="1" i="1" dirty="0" smtClean="0">
                <a:solidFill>
                  <a:srgbClr val="FF0000"/>
                </a:solidFill>
              </a:rPr>
              <a:t>«Я к Вам пишу – чего же боле?»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4481600"/>
            <a:ext cx="2871782" cy="23764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28600"/>
            <a:ext cx="8210550" cy="914400"/>
          </a:xfrm>
        </p:spPr>
        <p:txBody>
          <a:bodyPr/>
          <a:lstStyle/>
          <a:p>
            <a:pPr algn="ctr"/>
            <a:r>
              <a:rPr lang="ru-RU" sz="3200" b="1" dirty="0" smtClean="0"/>
              <a:t>Основные характеристики письма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8286808" cy="4929222"/>
          </a:xfrm>
        </p:spPr>
        <p:txBody>
          <a:bodyPr anchor="ctr" anchorCtr="0"/>
          <a:lstStyle/>
          <a:p>
            <a:r>
              <a:rPr lang="ru-RU" sz="2400" b="1" dirty="0" smtClean="0"/>
              <a:t>Адресант</a:t>
            </a:r>
            <a:r>
              <a:rPr lang="ru-RU" sz="2400" b="1" i="1" dirty="0" smtClean="0"/>
              <a:t>:  </a:t>
            </a:r>
            <a:r>
              <a:rPr lang="ru-RU" sz="2400" i="1" dirty="0" smtClean="0"/>
              <a:t>официальный -  неофициальный.</a:t>
            </a:r>
            <a:endParaRPr lang="ru-RU" sz="2400" b="1" i="1" dirty="0" smtClean="0"/>
          </a:p>
          <a:p>
            <a:r>
              <a:rPr lang="ru-RU" sz="2400" b="1" dirty="0" smtClean="0"/>
              <a:t>Адресат: </a:t>
            </a:r>
            <a:r>
              <a:rPr lang="ru-RU" sz="2400" i="1" dirty="0" smtClean="0"/>
              <a:t>официальное лицо -  неофициальное; знакомый = малознакомый – незнакомый; близкий – родной.</a:t>
            </a:r>
            <a:endParaRPr lang="ru-RU" sz="2400" b="1" i="1" dirty="0" smtClean="0"/>
          </a:p>
          <a:p>
            <a:r>
              <a:rPr lang="ru-RU" sz="2400" b="1" dirty="0" smtClean="0"/>
              <a:t>Информация: </a:t>
            </a:r>
            <a:r>
              <a:rPr lang="ru-RU" sz="2400" i="1" dirty="0" smtClean="0"/>
              <a:t>деловая – неделовая, личная, эмоциональная.</a:t>
            </a:r>
            <a:endParaRPr lang="ru-RU" sz="2400" b="1" i="1" dirty="0" smtClean="0"/>
          </a:p>
          <a:p>
            <a:r>
              <a:rPr lang="ru-RU" sz="2400" b="1" dirty="0" smtClean="0"/>
              <a:t>Коммуникативная задача: </a:t>
            </a:r>
            <a:r>
              <a:rPr lang="ru-RU" sz="2400" i="1" dirty="0" smtClean="0"/>
              <a:t>сообщить (оповестить), поздравить, извиниться, поделиться впечатлениями, чувствами; поблагодарить.</a:t>
            </a:r>
            <a:endParaRPr lang="ru-RU" sz="24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D-graphics__003539_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Напиши мне письмецо…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4000504"/>
            <a:ext cx="6629400" cy="928694"/>
          </a:xfrm>
        </p:spPr>
        <p:txBody>
          <a:bodyPr anchor="ctr" anchorCtr="0"/>
          <a:lstStyle/>
          <a:p>
            <a:pPr algn="ctr"/>
            <a:r>
              <a:rPr lang="ru-RU" dirty="0" smtClean="0"/>
              <a:t>Занятие 2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588</TotalTime>
  <Words>697</Words>
  <Application>Microsoft Office PowerPoint</Application>
  <PresentationFormat>Экран (4:3)</PresentationFormat>
  <Paragraphs>75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Скругленный</vt:lpstr>
      <vt:lpstr>Напиши мне письмецо…</vt:lpstr>
      <vt:lpstr>Слайд 2</vt:lpstr>
      <vt:lpstr>Слайд 3</vt:lpstr>
      <vt:lpstr>Слайд 4</vt:lpstr>
      <vt:lpstr>Редьярд Джозеф Киплинг  «Как было написано первое письмо»</vt:lpstr>
      <vt:lpstr>Словарная работа</vt:lpstr>
      <vt:lpstr>«Я к Вам пишу – чего же боле?»</vt:lpstr>
      <vt:lpstr>Основные характеристики письма</vt:lpstr>
      <vt:lpstr>Напиши мне письмецо…</vt:lpstr>
      <vt:lpstr>Виды писем</vt:lpstr>
      <vt:lpstr>Правила переписки</vt:lpstr>
      <vt:lpstr>Правила переписки</vt:lpstr>
      <vt:lpstr>Структура письма</vt:lpstr>
      <vt:lpstr>Схема написания письма личного характера</vt:lpstr>
      <vt:lpstr>Конве́рт (нем. Kuvert, фр. couvert, couvrir — покрывать) — оболочка для вкладывания, хранения и пересылки бумаг или плоских предметов. Наиболее распространены почтовые конверты.</vt:lpstr>
      <vt:lpstr>Образец заполнения конверта</vt:lpstr>
      <vt:lpstr>Почто́вая ма́рка — специальный знак, выпускаемый и продаваемый национальными (и иными) почтовыми ведомствами и обладающий определённой номинальной стоимостью (номиналом). Служит для облегчения сборов за пересылку предметов (отправлений), осуществляемых почтой. Наклейка марки на любое почтовое отправление свидетельствует о факте оплаты услуг почтового ведомства (прежде всего — пересылки и доставки корреспонденции: писем, открыток и т. п.).</vt:lpstr>
      <vt:lpstr>Закончите предложение</vt:lpstr>
      <vt:lpstr>Самопроверка </vt:lpstr>
      <vt:lpstr>Советы  пишущему письмо</vt:lpstr>
      <vt:lpstr>Применив данные правила и советы, вы обязательно напишите отличное письмо!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Письма</dc:title>
  <dc:creator>Admin</dc:creator>
  <cp:lastModifiedBy>Tata</cp:lastModifiedBy>
  <cp:revision>54</cp:revision>
  <dcterms:created xsi:type="dcterms:W3CDTF">2009-02-08T09:01:37Z</dcterms:created>
  <dcterms:modified xsi:type="dcterms:W3CDTF">2012-05-07T15:25:25Z</dcterms:modified>
</cp:coreProperties>
</file>