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8" r:id="rId5"/>
    <p:sldId id="260" r:id="rId6"/>
    <p:sldId id="262" r:id="rId7"/>
    <p:sldId id="263" r:id="rId8"/>
    <p:sldId id="264" r:id="rId9"/>
    <p:sldId id="265" r:id="rId10"/>
    <p:sldId id="266" r:id="rId11"/>
    <p:sldId id="269" r:id="rId12"/>
    <p:sldId id="270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EDF0"/>
    <a:srgbClr val="FF9900"/>
    <a:srgbClr val="FAFD83"/>
    <a:srgbClr val="B8FD91"/>
    <a:srgbClr val="FDD9F4"/>
    <a:srgbClr val="EBFD91"/>
    <a:srgbClr val="FCDAF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6E264-84E7-4F6D-B87B-E015AEFAC151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F977C-2134-4282-B7EA-0260DB6176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A5DCE-1A25-4F5C-AB86-5E7DE52A1D75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781F2-5CE4-4E51-8EFC-4CE62F117F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8B664-3CF4-457C-8F65-ED227C723D9B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E1AD9-8D85-45D1-B764-EABA66AD5A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519FE-5677-48DC-AFBD-84C136A1276A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AFEFD-4385-42E9-A0AD-0C6D923232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66BD1-EB9E-4CB2-BF74-2D02D5758ECA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F8F36-1F83-4D4A-BBBB-C85CA67FA3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F86A8-C86C-4342-ABF9-AFC7F7DE0908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56FA0-8BBB-4BB3-818D-BAA23C807E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9C70F-1139-4795-81EB-CF6B8BF4A7B9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C6943-A956-40C4-8B87-B8D9672FB3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DF94A-5B4C-41DD-AE5C-C9E77CF70742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4E4FC-085E-4E0C-836E-A1A7513F1A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25136-6228-4D65-A414-302AE224C426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1A4E3-66DA-4FCF-91F3-494EAD359D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B2D7A-B568-4E82-99F2-8B5DB82CCBF3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F1B45-A69C-4A9E-947D-D5C490E678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BDF56-AB6A-4BE8-B901-AB6E48E6BD95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07362-C36B-4A77-96F8-5E45CBC9E8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AFD83"/>
            </a:gs>
            <a:gs pos="100000">
              <a:srgbClr val="B8FD9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76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DD899B1-147C-4373-9A0B-38E77D6F5474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50DA95-8B19-4284-B116-366C7CC3F5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>
    <p:dissolve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&#1052;&#1072;&#1090;&#1077;&#1084;&#1072;&#1090;&#1080;&#1082;&#1072;%20&#1080;%20&#1087;&#1088;&#1080;&#1088;&#1086;&#1076;&#1072;.mp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&#1079;&#1074;&#1077;&#1088;&#1086;&#1073;&#1080;&#1082;&#1072;.wmv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Математика.</a:t>
            </a:r>
          </a:p>
        </p:txBody>
      </p:sp>
      <p:sp>
        <p:nvSpPr>
          <p:cNvPr id="14338" name="Подзаголовок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pitchFamily="34" charset="0"/>
              <a:buNone/>
            </a:pPr>
            <a:r>
              <a:rPr lang="ru-RU" smtClean="0"/>
              <a:t>14 декабря.</a:t>
            </a:r>
          </a:p>
          <a:p>
            <a:pPr algn="ctr">
              <a:buFont typeface="Arial" pitchFamily="34" charset="0"/>
              <a:buNone/>
            </a:pPr>
            <a:r>
              <a:rPr lang="ru-RU" smtClean="0"/>
              <a:t>Классная работа</a:t>
            </a:r>
            <a:r>
              <a:rPr lang="ru-RU" smtClean="0">
                <a:latin typeface="Arial" pitchFamily="34" charset="0"/>
              </a:rPr>
              <a:t>.</a:t>
            </a:r>
          </a:p>
        </p:txBody>
      </p:sp>
      <p:pic>
        <p:nvPicPr>
          <p:cNvPr id="4" name="Рисунок 3" descr="C:\Documents and Settings\учитель\Local Settings\Temporary Internet Files\Content.Word\bino1.gif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B4D4A4"/>
              </a:clrFrom>
              <a:clrTo>
                <a:srgbClr val="B4D4A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50" y="3786188"/>
            <a:ext cx="2500313" cy="2714625"/>
          </a:xfrm>
          <a:prstGeom prst="rect">
            <a:avLst/>
          </a:prstGeom>
          <a:noFill/>
          <a:ln w="9525">
            <a:solidFill>
              <a:srgbClr val="D99694"/>
            </a:solidFill>
            <a:miter lim="800000"/>
            <a:headEnd/>
            <a:tailEnd/>
          </a:ln>
        </p:spPr>
      </p:pic>
      <p:pic>
        <p:nvPicPr>
          <p:cNvPr id="5" name="Рисунок 4" descr="C:\Documents and Settings\учитель\Local Settings\Temporary Internet Files\Content.Word\bino2.gif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A7CE98"/>
              </a:clrFrom>
              <a:clrTo>
                <a:srgbClr val="A7CE9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75" y="3786188"/>
            <a:ext cx="2500313" cy="2643187"/>
          </a:xfrm>
          <a:prstGeom prst="rect">
            <a:avLst/>
          </a:prstGeom>
          <a:noFill/>
          <a:ln w="9525">
            <a:solidFill>
              <a:srgbClr val="D99694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8195" name="Object 4"/>
          <p:cNvGraphicFramePr>
            <a:graphicFrameLocks noChangeAspect="1"/>
          </p:cNvGraphicFramePr>
          <p:nvPr/>
        </p:nvGraphicFramePr>
        <p:xfrm>
          <a:off x="323850" y="1079500"/>
          <a:ext cx="7416800" cy="2133600"/>
        </p:xfrm>
        <a:graphic>
          <a:graphicData uri="http://schemas.openxmlformats.org/presentationml/2006/ole">
            <p:oleObj spid="_x0000_s3074" name="Формула" r:id="rId3" imgW="1562100" imgH="406400" progId="Equation.3">
              <p:embed/>
            </p:oleObj>
          </a:graphicData>
        </a:graphic>
      </p:graphicFrame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8197" name="Object 6"/>
          <p:cNvGraphicFramePr>
            <a:graphicFrameLocks noChangeAspect="1"/>
          </p:cNvGraphicFramePr>
          <p:nvPr/>
        </p:nvGraphicFramePr>
        <p:xfrm>
          <a:off x="179388" y="4502150"/>
          <a:ext cx="8640762" cy="1570038"/>
        </p:xfrm>
        <a:graphic>
          <a:graphicData uri="http://schemas.openxmlformats.org/presentationml/2006/ole">
            <p:oleObj spid="_x0000_s3075" name="Формула" r:id="rId4" imgW="2209800" imgH="406400" progId="Equation.3">
              <p:embed/>
            </p:oleObj>
          </a:graphicData>
        </a:graphic>
      </p:graphicFrame>
      <p:sp>
        <p:nvSpPr>
          <p:cNvPr id="3078" name="Rectangle 8"/>
          <p:cNvSpPr>
            <a:spLocks noChangeArrowheads="1"/>
          </p:cNvSpPr>
          <p:nvPr/>
        </p:nvSpPr>
        <p:spPr bwMode="auto">
          <a:xfrm>
            <a:off x="0" y="3629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6083" name="Rectang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mtClean="0"/>
              <a:t>Оценочный лист.</a:t>
            </a:r>
          </a:p>
        </p:txBody>
      </p:sp>
      <p:graphicFrame>
        <p:nvGraphicFramePr>
          <p:cNvPr id="46084" name="Group 4"/>
          <p:cNvGraphicFramePr>
            <a:graphicFrameLocks noGrp="1"/>
          </p:cNvGraphicFramePr>
          <p:nvPr>
            <p:ph idx="4294967295"/>
          </p:nvPr>
        </p:nvGraphicFramePr>
        <p:xfrm>
          <a:off x="457200" y="1600200"/>
          <a:ext cx="8229600" cy="4811078"/>
        </p:xfrm>
        <a:graphic>
          <a:graphicData uri="http://schemas.openxmlformats.org/drawingml/2006/table">
            <a:tbl>
              <a:tblPr/>
              <a:tblGrid>
                <a:gridCol w="4181475"/>
                <a:gridCol w="4048125"/>
              </a:tblGrid>
              <a:tr h="5683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Утверждения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9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Поставь знак </a:t>
                      </a:r>
                      <a:r>
                        <a:rPr kumimoji="0" lang="ru-RU" sz="19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9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kumimoji="0" lang="ru-RU" sz="19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Times New Roman" pitchFamily="18" charset="0"/>
                        </a:rPr>
                        <a:t>»</a:t>
                      </a:r>
                      <a:r>
                        <a:rPr kumimoji="0" lang="ru-RU" sz="19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или </a:t>
                      </a:r>
                      <a:r>
                        <a:rPr kumimoji="0" lang="ru-RU" sz="19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9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r>
                        <a:rPr kumimoji="0" lang="ru-RU" sz="19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Times New Roman" pitchFamily="18" charset="0"/>
                        </a:rPr>
                        <a:t>»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3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Тема урока мне понятна.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87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2) Я достиг цели урока.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3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3) Я умею находить сумму дробей.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4) Мне необходимо поработать над</a:t>
                      </a: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Times New Roman" pitchFamily="18" charset="0"/>
                        </a:rPr>
                        <a:t>…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перечисли темы для доработки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mtClean="0">
                <a:latin typeface="Arial" pitchFamily="34" charset="0"/>
              </a:rPr>
              <a:t>Задание на дом.</a:t>
            </a:r>
          </a:p>
        </p:txBody>
      </p:sp>
      <p:sp>
        <p:nvSpPr>
          <p:cNvPr id="5939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mtClean="0">
                <a:latin typeface="Arial" pitchFamily="34" charset="0"/>
              </a:rPr>
              <a:t>Стр. 8 № 10, № 14 (а)</a:t>
            </a:r>
          </a:p>
        </p:txBody>
      </p:sp>
      <p:pic>
        <p:nvPicPr>
          <p:cNvPr id="59396" name="Picture 4" descr="Рисунок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80063" y="2636838"/>
            <a:ext cx="2879725" cy="236061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643050"/>
            <a:ext cx="9144000" cy="258532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Лучший способ изучить что-либо - это открыть самому.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Дьёрдь</a:t>
            </a: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Пойа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0998" y="1223947"/>
            <a:ext cx="88678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30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93895" y="1296972"/>
            <a:ext cx="88678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31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90958" y="1008046"/>
            <a:ext cx="53572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8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72066" y="1285860"/>
            <a:ext cx="88678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32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72264" y="1357298"/>
            <a:ext cx="88678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34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001024" y="857232"/>
            <a:ext cx="53572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8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786188" y="1857375"/>
            <a:ext cx="714375" cy="1588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858125" y="1785938"/>
            <a:ext cx="714375" cy="1587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393" name="Picture 2" descr="D:\дракончик 2.jpeg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3" y="3857625"/>
            <a:ext cx="363855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6927850" y="2768600"/>
            <a:ext cx="8064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>
                <a:solidFill>
                  <a:schemeClr val="accent2"/>
                </a:solidFill>
              </a:rPr>
              <a:t>33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2411413" y="2997200"/>
            <a:ext cx="584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5400">
                <a:solidFill>
                  <a:schemeClr val="hlink"/>
                </a:solidFill>
              </a:rPr>
              <a:t>+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441 0.23075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441 0.23075 " pathEditMode="relative" ptsTypes="AA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0399 0.2622 " pathEditMode="relative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0399 0.2622 " pathEditMode="relative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83333E-6 3.81503E-6 L -0.12603 3.81503E-6 " pathEditMode="relative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9711E-6 L -0.16528 -4.9711E-6 " pathEditMode="relative" ptsTypes="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86000" y="285750"/>
            <a:ext cx="4752975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286000" y="0"/>
          <a:ext cx="4071938" cy="3265488"/>
        </p:xfrm>
        <a:graphic>
          <a:graphicData uri="http://schemas.openxmlformats.org/presentationml/2006/ole">
            <p:oleObj spid="_x0000_s23555" name="Формула" r:id="rId4" imgW="596880" imgH="393480" progId="Equation.3">
              <p:embed/>
            </p:oleObj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85720" y="3000372"/>
            <a:ext cx="186987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Цель: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57290" y="3143248"/>
            <a:ext cx="798558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научиться складывать дробные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числа с одинаковыми знаменателями.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4357694"/>
            <a:ext cx="1840312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Тема: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4572008"/>
            <a:ext cx="6545253" cy="1077218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«Сложение дробей с одинаковыми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знаменателями.»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План действий.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1. Отметить на графической модели дроби.</a:t>
            </a:r>
          </a:p>
          <a:p>
            <a:r>
              <a:rPr lang="ru-RU" smtClean="0"/>
              <a:t>2 Выполнить сложение.</a:t>
            </a:r>
          </a:p>
          <a:p>
            <a:r>
              <a:rPr lang="ru-RU" smtClean="0"/>
              <a:t>3. Проанализировать результат.</a:t>
            </a:r>
          </a:p>
          <a:p>
            <a:r>
              <a:rPr lang="ru-RU" smtClean="0"/>
              <a:t>4. Сформулировать вывод. Записать опорный конспект.</a:t>
            </a:r>
          </a:p>
          <a:p>
            <a:r>
              <a:rPr lang="ru-RU" smtClean="0"/>
              <a:t>5. Оформить алгоритм.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57188" y="285750"/>
            <a:ext cx="8497887" cy="58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Правила работы в группе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atin typeface="Verdana" pitchFamily="34" charset="0"/>
            </a:endParaRPr>
          </a:p>
          <a:p>
            <a:pPr marL="179388" lvl="1" indent="-179388" algn="just" fontAlgn="auto">
              <a:spcBef>
                <a:spcPts val="0"/>
              </a:spcBef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ru-RU" sz="3200" dirty="0">
                <a:latin typeface="Times New Roman" pitchFamily="18" charset="0"/>
              </a:rPr>
              <a:t>В группе должен быть организатор обсуждения.</a:t>
            </a:r>
          </a:p>
          <a:p>
            <a:pPr marL="179388" lvl="1" indent="-179388" algn="just" fontAlgn="auto">
              <a:spcBef>
                <a:spcPts val="0"/>
              </a:spcBef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ru-RU" sz="3200" dirty="0">
                <a:latin typeface="Times New Roman" pitchFamily="18" charset="0"/>
              </a:rPr>
              <a:t>Каждый может высказать свою версию решения.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ru-RU" sz="3200" dirty="0">
                <a:latin typeface="Times New Roman" pitchFamily="18" charset="0"/>
              </a:rPr>
              <a:t>Один говорит, остальные слушают и пытаются понять.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ru-RU" sz="3200" dirty="0">
                <a:latin typeface="Times New Roman" pitchFamily="18" charset="0"/>
              </a:rPr>
              <a:t>Каждая версия обсуждается в группе.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ru-RU" sz="3200" dirty="0">
                <a:latin typeface="Times New Roman" pitchFamily="18" charset="0"/>
              </a:rPr>
              <a:t>В группе согласуется общее решение.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ru-RU" sz="3200" dirty="0">
                <a:latin typeface="Times New Roman" pitchFamily="18" charset="0"/>
              </a:rPr>
              <a:t>Представитель группы защищает согласованное решение перед классом.</a:t>
            </a:r>
            <a:endParaRPr lang="ru-RU" sz="3200" dirty="0">
              <a:latin typeface="Verdan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8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23850" y="1285875"/>
          <a:ext cx="2605088" cy="2089150"/>
        </p:xfrm>
        <a:graphic>
          <a:graphicData uri="http://schemas.openxmlformats.org/presentationml/2006/ole">
            <p:oleObj spid="_x0000_s1026" name="Формула" r:id="rId3" imgW="596641" imgH="393529" progId="Equation.3">
              <p:embed/>
            </p:oleObj>
          </a:graphicData>
        </a:graphic>
      </p:graphicFrame>
      <p:sp>
        <p:nvSpPr>
          <p:cNvPr id="1030" name="Rectangle 9"/>
          <p:cNvSpPr>
            <a:spLocks noChangeArrowheads="1"/>
          </p:cNvSpPr>
          <p:nvPr/>
        </p:nvSpPr>
        <p:spPr bwMode="auto">
          <a:xfrm>
            <a:off x="0" y="3662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31" name="Rectangle 11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3000375" y="1357313"/>
          <a:ext cx="1584325" cy="2071687"/>
        </p:xfrm>
        <a:graphic>
          <a:graphicData uri="http://schemas.openxmlformats.org/presentationml/2006/ole">
            <p:oleObj spid="_x0000_s1027" name="Формула" r:id="rId4" imgW="368140" imgH="393529" progId="Equation.3">
              <p:embed/>
            </p:oleObj>
          </a:graphicData>
        </a:graphic>
      </p:graphicFrame>
      <p:sp>
        <p:nvSpPr>
          <p:cNvPr id="1032" name="Rectangle 12"/>
          <p:cNvSpPr>
            <a:spLocks noChangeArrowheads="1"/>
          </p:cNvSpPr>
          <p:nvPr/>
        </p:nvSpPr>
        <p:spPr bwMode="auto">
          <a:xfrm>
            <a:off x="0" y="3657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3190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5214938" y="1214438"/>
          <a:ext cx="3494087" cy="2128837"/>
        </p:xfrm>
        <a:graphic>
          <a:graphicData uri="http://schemas.openxmlformats.org/presentationml/2006/ole">
            <p:oleObj spid="_x0000_s1028" name="Формула" r:id="rId5" imgW="926698" imgH="406224" progId="Equation.3">
              <p:embed/>
            </p:oleObj>
          </a:graphicData>
        </a:graphic>
      </p:graphicFrame>
      <p:sp>
        <p:nvSpPr>
          <p:cNvPr id="1034" name="Rectangle 15"/>
          <p:cNvSpPr>
            <a:spLocks noChangeArrowheads="1"/>
          </p:cNvSpPr>
          <p:nvPr/>
        </p:nvSpPr>
        <p:spPr bwMode="auto">
          <a:xfrm>
            <a:off x="0" y="3667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4429125" y="2071688"/>
            <a:ext cx="71437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latin typeface="Verdana" pitchFamily="34" charset="0"/>
              </a:rPr>
              <a:t>=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5"/>
          <p:cNvSpPr>
            <a:spLocks noChangeArrowheads="1"/>
          </p:cNvSpPr>
          <p:nvPr/>
        </p:nvSpPr>
        <p:spPr bwMode="auto">
          <a:xfrm>
            <a:off x="1403350" y="765175"/>
            <a:ext cx="6811963" cy="795338"/>
          </a:xfrm>
          <a:prstGeom prst="roundRect">
            <a:avLst>
              <a:gd name="adj" fmla="val 16667"/>
            </a:avLst>
          </a:prstGeom>
          <a:solidFill>
            <a:srgbClr val="FDD9F4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ru-RU" sz="2400" b="1">
                <a:latin typeface="Verdana" pitchFamily="34" charset="0"/>
              </a:rPr>
              <a:t>Проверить равенство знаменателей</a:t>
            </a:r>
          </a:p>
        </p:txBody>
      </p:sp>
      <p:sp>
        <p:nvSpPr>
          <p:cNvPr id="10246" name="Text Box 6"/>
          <p:cNvSpPr>
            <a:spLocks noChangeArrowheads="1"/>
          </p:cNvSpPr>
          <p:nvPr/>
        </p:nvSpPr>
        <p:spPr bwMode="auto">
          <a:xfrm>
            <a:off x="1360488" y="3338513"/>
            <a:ext cx="6711950" cy="79533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ru-RU" sz="2400" b="1">
                <a:latin typeface="Verdana" pitchFamily="34" charset="0"/>
              </a:rPr>
              <a:t>Результат суммы записать в числитель</a:t>
            </a:r>
          </a:p>
        </p:txBody>
      </p:sp>
      <p:sp>
        <p:nvSpPr>
          <p:cNvPr id="10247" name="Text Box 7"/>
          <p:cNvSpPr>
            <a:spLocks noChangeArrowheads="1"/>
          </p:cNvSpPr>
          <p:nvPr/>
        </p:nvSpPr>
        <p:spPr bwMode="auto">
          <a:xfrm>
            <a:off x="1412875" y="4630738"/>
            <a:ext cx="6659563" cy="795337"/>
          </a:xfrm>
          <a:prstGeom prst="roundRect">
            <a:avLst>
              <a:gd name="adj" fmla="val 16667"/>
            </a:avLst>
          </a:prstGeom>
          <a:solidFill>
            <a:srgbClr val="EBFD91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ru-RU" sz="2400" b="1">
                <a:latin typeface="Verdana" pitchFamily="34" charset="0"/>
              </a:rPr>
              <a:t>Знаменатель суммы записать без изменений</a:t>
            </a:r>
          </a:p>
        </p:txBody>
      </p:sp>
      <p:sp>
        <p:nvSpPr>
          <p:cNvPr id="10248" name="Text Box 8"/>
          <p:cNvSpPr>
            <a:spLocks noChangeArrowheads="1"/>
          </p:cNvSpPr>
          <p:nvPr/>
        </p:nvSpPr>
        <p:spPr bwMode="auto">
          <a:xfrm>
            <a:off x="1346200" y="2022475"/>
            <a:ext cx="6726238" cy="795338"/>
          </a:xfrm>
          <a:prstGeom prst="roundRect">
            <a:avLst>
              <a:gd name="adj" fmla="val 16667"/>
            </a:avLst>
          </a:prstGeom>
          <a:solidFill>
            <a:srgbClr val="80EDF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ru-RU" sz="2400" b="1">
                <a:latin typeface="Verdana" pitchFamily="34" charset="0"/>
              </a:rPr>
              <a:t>Сложить числители</a:t>
            </a: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4446588" y="156051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446588" y="2901950"/>
            <a:ext cx="0" cy="3603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4406900" y="419576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  <p:bldP spid="10246" grpId="0" animBg="1"/>
      <p:bldP spid="10247" grpId="0" animBg="1"/>
      <p:bldP spid="10248" grpId="0" animBg="1"/>
      <p:bldP spid="10249" grpId="0" animBg="1"/>
      <p:bldP spid="10250" grpId="0" animBg="1"/>
      <p:bldP spid="1025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7171" name="Object 5"/>
          <p:cNvGraphicFramePr>
            <a:graphicFrameLocks noChangeAspect="1"/>
          </p:cNvGraphicFramePr>
          <p:nvPr/>
        </p:nvGraphicFramePr>
        <p:xfrm>
          <a:off x="571500" y="1928813"/>
          <a:ext cx="7632700" cy="4533900"/>
        </p:xfrm>
        <a:graphic>
          <a:graphicData uri="http://schemas.openxmlformats.org/presentationml/2006/ole">
            <p:oleObj spid="_x0000_s2050" name="Формула" r:id="rId3" imgW="1765080" imgH="1041120" progId="Equation.3">
              <p:embed/>
            </p:oleObj>
          </a:graphicData>
        </a:graphic>
      </p:graphicFrame>
      <p:sp>
        <p:nvSpPr>
          <p:cNvPr id="2052" name="Заголовок 3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571625"/>
          </a:xfrm>
        </p:spPr>
        <p:txBody>
          <a:bodyPr/>
          <a:lstStyle/>
          <a:p>
            <a:r>
              <a:rPr lang="ru-RU" sz="4800" b="1" i="1" smtClean="0"/>
              <a:t>Самостоятельная работа.</a:t>
            </a:r>
            <a:br>
              <a:rPr lang="ru-RU" sz="4800" b="1" i="1" smtClean="0"/>
            </a:br>
            <a:r>
              <a:rPr lang="ru-RU" sz="4800" b="1" i="1" smtClean="0"/>
              <a:t>Стр. 7 №4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205</Words>
  <Application>Microsoft Office PowerPoint</Application>
  <PresentationFormat>Экран (4:3)</PresentationFormat>
  <Paragraphs>51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Calibri</vt:lpstr>
      <vt:lpstr>Arial</vt:lpstr>
      <vt:lpstr>Verdana</vt:lpstr>
      <vt:lpstr>Times New Roman</vt:lpstr>
      <vt:lpstr>Symbol</vt:lpstr>
      <vt:lpstr>Тема Office</vt:lpstr>
      <vt:lpstr>Формула</vt:lpstr>
      <vt:lpstr>Математика.</vt:lpstr>
      <vt:lpstr>Слайд 2</vt:lpstr>
      <vt:lpstr>Слайд 3</vt:lpstr>
      <vt:lpstr>Слайд 4</vt:lpstr>
      <vt:lpstr>План действий.</vt:lpstr>
      <vt:lpstr>Слайд 6</vt:lpstr>
      <vt:lpstr>Слайд 7</vt:lpstr>
      <vt:lpstr>Слайд 8</vt:lpstr>
      <vt:lpstr>Самостоятельная работа. Стр. 7 №4</vt:lpstr>
      <vt:lpstr>Слайд 10</vt:lpstr>
      <vt:lpstr>Оценочный лист.</vt:lpstr>
      <vt:lpstr>Задание на дом.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Математика.</dc:title>
  <dc:creator>Семен</dc:creator>
  <cp:lastModifiedBy>Дарёна</cp:lastModifiedBy>
  <cp:revision>35</cp:revision>
  <dcterms:created xsi:type="dcterms:W3CDTF">2011-12-10T12:28:27Z</dcterms:created>
  <dcterms:modified xsi:type="dcterms:W3CDTF">2012-03-29T12:05:26Z</dcterms:modified>
</cp:coreProperties>
</file>