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68" r:id="rId2"/>
    <p:sldId id="270" r:id="rId3"/>
    <p:sldId id="256" r:id="rId4"/>
    <p:sldId id="258" r:id="rId5"/>
    <p:sldId id="259" r:id="rId6"/>
    <p:sldId id="260" r:id="rId7"/>
    <p:sldId id="261" r:id="rId8"/>
    <p:sldId id="265" r:id="rId9"/>
    <p:sldId id="267" r:id="rId10"/>
    <p:sldId id="269" r:id="rId11"/>
    <p:sldId id="266" r:id="rId12"/>
    <p:sldId id="263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22A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18" autoAdjust="0"/>
  </p:normalViewPr>
  <p:slideViewPr>
    <p:cSldViewPr>
      <p:cViewPr>
        <p:scale>
          <a:sx n="57" d="100"/>
          <a:sy n="57" d="100"/>
        </p:scale>
        <p:origin x="-150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6CA9C-A090-4ED7-8837-9D80CE687D4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3C549-CC8F-45CD-81AC-8B4D57EAA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70D47-C4EF-4D7F-9B19-E784FD899D9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BF814-3786-478F-B8C5-2A1DC5E3E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boguta@inbox.ru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gif"/><Relationship Id="rId3" Type="http://schemas.openxmlformats.org/officeDocument/2006/relationships/image" Target="../media/image33.gif"/><Relationship Id="rId7" Type="http://schemas.openxmlformats.org/officeDocument/2006/relationships/image" Target="../media/image37.gif"/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gif"/><Relationship Id="rId5" Type="http://schemas.openxmlformats.org/officeDocument/2006/relationships/image" Target="../media/image35.gif"/><Relationship Id="rId4" Type="http://schemas.openxmlformats.org/officeDocument/2006/relationships/image" Target="../media/image34.gif"/><Relationship Id="rId9" Type="http://schemas.openxmlformats.org/officeDocument/2006/relationships/image" Target="../media/image39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86050" y="635795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(С),МОУ СОШ п.Ола, </a:t>
            </a:r>
            <a:r>
              <a:rPr lang="ru-RU" dirty="0" err="1" smtClean="0"/>
              <a:t>Богута</a:t>
            </a:r>
            <a:r>
              <a:rPr lang="ru-RU" dirty="0" smtClean="0"/>
              <a:t> Е.Э. 2009г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285728"/>
            <a:ext cx="6429420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2000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Муниципально-Бюджетное Общеобразовательное Учереждение Средняя общеобразовательная школа п.Ола</a:t>
            </a:r>
            <a:endParaRPr lang="ru-RU" sz="2000" dirty="0">
              <a:effectLst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643042" y="1071546"/>
            <a:ext cx="578647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509690" y="1142984"/>
            <a:ext cx="6429420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2000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685910  Магаданская область, </a:t>
            </a:r>
            <a:r>
              <a:rPr lang="ru-RU" sz="2000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п.Ола, ул.Советская д.37 кв.5 </a:t>
            </a:r>
            <a:r>
              <a:rPr lang="en-US" sz="2000" dirty="0" smtClean="0">
                <a:solidFill>
                  <a:srgbClr val="0070C0"/>
                </a:solidFill>
                <a:effectLst/>
                <a:latin typeface="Arial Narrow" pitchFamily="34" charset="0"/>
              </a:rPr>
              <a:t>email: </a:t>
            </a:r>
            <a:r>
              <a:rPr lang="en-US" sz="2000" dirty="0" smtClean="0">
                <a:solidFill>
                  <a:srgbClr val="0070C0"/>
                </a:solidFill>
                <a:effectLst/>
                <a:latin typeface="Arial Narrow" pitchFamily="34" charset="0"/>
                <a:hlinkClick r:id="rId2"/>
              </a:rPr>
              <a:t>boguta@inbox.ru</a:t>
            </a:r>
            <a:endParaRPr lang="en-US" sz="2000" dirty="0" smtClean="0">
              <a:solidFill>
                <a:srgbClr val="0070C0"/>
              </a:solidFill>
              <a:effectLst/>
              <a:latin typeface="Arial Narrow" pitchFamily="34" charset="0"/>
            </a:endParaRPr>
          </a:p>
        </p:txBody>
      </p:sp>
      <p:pic>
        <p:nvPicPr>
          <p:cNvPr id="13313" name="Picture 1" descr="C:\Documents and Settings\User\Мои документы\SiteEdit\projects\sss1\content\images\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2508479"/>
            <a:ext cx="2857520" cy="31350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1" name="TextBox 10"/>
          <p:cNvSpPr txBox="1"/>
          <p:nvPr/>
        </p:nvSpPr>
        <p:spPr>
          <a:xfrm>
            <a:off x="3357554" y="2714620"/>
            <a:ext cx="564360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Богута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Екатерина Эдуардовна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Narrow" pitchFamily="34" charset="0"/>
              </a:rPr>
              <a:t>Идентификатор: 232-131-061</a:t>
            </a:r>
            <a:endParaRPr lang="ru-RU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Учитель высшей квалификационной категории</a:t>
            </a:r>
          </a:p>
          <a:p>
            <a:pPr algn="ctr"/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5852" y="285728"/>
            <a:ext cx="39789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Brush(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кисть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1428736"/>
            <a:ext cx="407196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357166"/>
            <a:ext cx="71438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85918" y="2928934"/>
            <a:ext cx="809631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7158" y="1285860"/>
            <a:ext cx="857256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571604" y="1285860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Размер кисти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357422" y="211996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Форма кисти</a:t>
            </a:r>
            <a:endParaRPr lang="ru-RU" sz="28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-214346" y="2928934"/>
            <a:ext cx="3214710" cy="7858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857224" y="4143380"/>
            <a:ext cx="3929090" cy="7858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2976" y="214290"/>
            <a:ext cx="4481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Eraser(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ластик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285728"/>
            <a:ext cx="71438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1071546"/>
            <a:ext cx="345474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86116" y="1142984"/>
            <a:ext cx="928694" cy="5358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29124" y="4786322"/>
            <a:ext cx="666755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214942" y="4286256"/>
            <a:ext cx="30003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Faucet</a:t>
            </a:r>
            <a:r>
              <a:rPr lang="ru-RU" sz="2400" dirty="0" smtClean="0"/>
              <a:t> </a:t>
            </a:r>
            <a:r>
              <a:rPr lang="en-US" sz="2400" dirty="0" smtClean="0"/>
              <a:t>(</a:t>
            </a:r>
            <a:r>
              <a:rPr lang="ru-RU" sz="2400" dirty="0" smtClean="0"/>
              <a:t>кран) – кнопка для очистки замкнутых областей заливки</a:t>
            </a:r>
            <a:endParaRPr lang="ru-RU" sz="2400" dirty="0"/>
          </a:p>
        </p:txBody>
      </p:sp>
      <p:sp>
        <p:nvSpPr>
          <p:cNvPr id="10" name="Выноска-облако 9"/>
          <p:cNvSpPr/>
          <p:nvPr/>
        </p:nvSpPr>
        <p:spPr>
          <a:xfrm>
            <a:off x="142876" y="2786058"/>
            <a:ext cx="3000364" cy="3714776"/>
          </a:xfrm>
          <a:prstGeom prst="cloudCallout">
            <a:avLst>
              <a:gd name="adj1" fmla="val -36581"/>
              <a:gd name="adj2" fmla="val -9730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ysClr val="windowText" lastClr="000000"/>
                </a:solidFill>
              </a:rPr>
              <a:t>Дважды нажав на ластик можно очистить, всё рабочее поле</a:t>
            </a:r>
            <a:endParaRPr lang="ru-RU" sz="2000" dirty="0">
              <a:solidFill>
                <a:sysClr val="windowText" lastClr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976" y="1071546"/>
            <a:ext cx="16430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Форма стирания</a:t>
            </a:r>
            <a:endParaRPr lang="ru-RU" sz="28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1785918" y="2000240"/>
            <a:ext cx="2286016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7224" y="28572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/>
              <a:t>Задание: </a:t>
            </a:r>
            <a:r>
              <a:rPr lang="ru-RU" sz="2800" b="1" dirty="0" smtClean="0"/>
              <a:t>Нарисуйте деревенский домик используя изученные инструменты. </a:t>
            </a:r>
            <a:endParaRPr lang="ru-RU" sz="2800" b="1" dirty="0"/>
          </a:p>
        </p:txBody>
      </p:sp>
      <p:pic>
        <p:nvPicPr>
          <p:cNvPr id="11" name="Рисунок 10" descr="1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00100" y="785794"/>
            <a:ext cx="6953272" cy="52149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G:\старая флешка\Мои документы\Мои рисунки\алфавит\27\a8bc70921a97438a354797536c499cea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2000240"/>
            <a:ext cx="2071702" cy="1795475"/>
          </a:xfrm>
          <a:prstGeom prst="rect">
            <a:avLst/>
          </a:prstGeom>
          <a:noFill/>
        </p:spPr>
      </p:pic>
      <p:pic>
        <p:nvPicPr>
          <p:cNvPr id="4" name="Picture 11" descr="G:\старая флешка\Мои документы\Мои рисунки\алфавит\27\b60bd90f2bb6c732b2cfd1c6971f9116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2" y="1990714"/>
            <a:ext cx="2071703" cy="1795476"/>
          </a:xfrm>
          <a:prstGeom prst="rect">
            <a:avLst/>
          </a:prstGeom>
          <a:noFill/>
        </p:spPr>
      </p:pic>
      <p:pic>
        <p:nvPicPr>
          <p:cNvPr id="5" name="Picture 11" descr="G:\старая флешка\Мои документы\Мои рисунки\алфавит\27\b60bd90f2bb6c732b2cfd1c6971f9116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0238809">
            <a:off x="1153723" y="2013776"/>
            <a:ext cx="2071702" cy="1795475"/>
          </a:xfrm>
          <a:prstGeom prst="rect">
            <a:avLst/>
          </a:prstGeom>
          <a:noFill/>
        </p:spPr>
      </p:pic>
      <p:pic>
        <p:nvPicPr>
          <p:cNvPr id="6" name="Picture 12" descr="G:\старая флешка\Мои документы\Мои рисунки\алфавит\27\b51c40593403951a0994d7502330d7bf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285984" y="2088763"/>
            <a:ext cx="2071702" cy="1795475"/>
          </a:xfrm>
          <a:prstGeom prst="rect">
            <a:avLst/>
          </a:prstGeom>
          <a:noFill/>
        </p:spPr>
      </p:pic>
      <p:pic>
        <p:nvPicPr>
          <p:cNvPr id="7" name="Picture 13" descr="G:\старая флешка\Мои документы\Мои рисунки\алфавит\27\a8bc70921a97438a354797536c499cea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4" y="2062153"/>
            <a:ext cx="2071702" cy="1795475"/>
          </a:xfrm>
          <a:prstGeom prst="rect">
            <a:avLst/>
          </a:prstGeom>
          <a:noFill/>
        </p:spPr>
      </p:pic>
      <p:grpSp>
        <p:nvGrpSpPr>
          <p:cNvPr id="8" name="Группа 7"/>
          <p:cNvGrpSpPr/>
          <p:nvPr/>
        </p:nvGrpSpPr>
        <p:grpSpPr>
          <a:xfrm>
            <a:off x="5643580" y="2000240"/>
            <a:ext cx="1857378" cy="1857388"/>
            <a:chOff x="6643702" y="1428736"/>
            <a:chExt cx="1428750" cy="1381126"/>
          </a:xfrm>
        </p:grpSpPr>
        <p:pic>
          <p:nvPicPr>
            <p:cNvPr id="9" name="Picture 15" descr="G:\старая флешка\Мои документы\Мои рисунки\алфавит\27\f9c5b6f42cee5091512f0b2047c65af1.gif"/>
            <p:cNvPicPr>
              <a:picLocks noChangeAspect="1" noChangeArrowheads="1" noCrop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6643702" y="1428736"/>
              <a:ext cx="1428750" cy="1381126"/>
            </a:xfrm>
            <a:prstGeom prst="rect">
              <a:avLst/>
            </a:prstGeom>
            <a:noFill/>
          </p:spPr>
        </p:pic>
        <p:pic>
          <p:nvPicPr>
            <p:cNvPr id="10" name="Picture 9" descr="G:\старая флешка\Мои документы\Мои рисунки\алфавит\27\552b7a7eb05cb27fa89dee69d2c67769.gif"/>
            <p:cNvPicPr>
              <a:picLocks noChangeAspect="1" noChangeArrowheads="1" noCrop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 rot="10800000" flipH="1">
              <a:off x="6715140" y="1500174"/>
              <a:ext cx="1285889" cy="1238250"/>
            </a:xfrm>
            <a:prstGeom prst="rect">
              <a:avLst/>
            </a:prstGeom>
            <a:noFill/>
          </p:spPr>
        </p:pic>
      </p:grpSp>
      <p:pic>
        <p:nvPicPr>
          <p:cNvPr id="11" name="Picture 16" descr="G:\старая флешка\Мои документы\Мои рисунки\алфавит\27\bde747403e3d63510a98835c6e587503.gif"/>
          <p:cNvPicPr>
            <a:picLocks noChangeAspect="1" noChangeArrowheads="1" noCrop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643702" y="1990715"/>
            <a:ext cx="2071702" cy="1795475"/>
          </a:xfrm>
          <a:prstGeom prst="rect">
            <a:avLst/>
          </a:prstGeom>
          <a:noFill/>
        </p:spPr>
      </p:pic>
      <p:pic>
        <p:nvPicPr>
          <p:cNvPr id="12" name="Picture 17" descr="G:\старая флешка\Мои документы\Мои рисунки\звезды\2fb2e2b4d4676737999bee6a07b52a9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286644" y="2955544"/>
            <a:ext cx="495300" cy="438150"/>
          </a:xfrm>
          <a:prstGeom prst="rect">
            <a:avLst/>
          </a:prstGeom>
          <a:noFill/>
        </p:spPr>
      </p:pic>
      <p:pic>
        <p:nvPicPr>
          <p:cNvPr id="13" name="Picture 17" descr="G:\старая флешка\Мои документы\Мои рисунки\звезды\2fb2e2b4d4676737999bee6a07b52a9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14904576">
            <a:off x="6119380" y="2568457"/>
            <a:ext cx="495300" cy="438150"/>
          </a:xfrm>
          <a:prstGeom prst="rect">
            <a:avLst/>
          </a:prstGeom>
          <a:noFill/>
        </p:spPr>
      </p:pic>
      <p:pic>
        <p:nvPicPr>
          <p:cNvPr id="14" name="Picture 17" descr="G:\старая флешка\Мои документы\Мои рисунки\звезды\2fb2e2b4d4676737999bee6a07b52a9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10162323">
            <a:off x="4965346" y="2806057"/>
            <a:ext cx="495300" cy="438150"/>
          </a:xfrm>
          <a:prstGeom prst="rect">
            <a:avLst/>
          </a:prstGeom>
          <a:noFill/>
        </p:spPr>
      </p:pic>
      <p:pic>
        <p:nvPicPr>
          <p:cNvPr id="15" name="Picture 17" descr="G:\старая флешка\Мои документы\Мои рисунки\звезды\2fb2e2b4d4676737999bee6a07b52a9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5400000">
            <a:off x="3900483" y="2488819"/>
            <a:ext cx="495300" cy="438150"/>
          </a:xfrm>
          <a:prstGeom prst="rect">
            <a:avLst/>
          </a:prstGeom>
          <a:noFill/>
        </p:spPr>
      </p:pic>
      <p:pic>
        <p:nvPicPr>
          <p:cNvPr id="16" name="Picture 17" descr="G:\старая флешка\Мои документы\Мои рисунки\звезды\2fb2e2b4d4676737999bee6a07b52a9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928926" y="2736469"/>
            <a:ext cx="495300" cy="438150"/>
          </a:xfrm>
          <a:prstGeom prst="rect">
            <a:avLst/>
          </a:prstGeom>
          <a:noFill/>
        </p:spPr>
      </p:pic>
      <p:pic>
        <p:nvPicPr>
          <p:cNvPr id="17" name="Picture 17" descr="G:\старая флешка\Мои документы\Мои рисунки\звезды\2fb2e2b4d4676737999bee6a07b52a9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14904576">
            <a:off x="2047413" y="2425582"/>
            <a:ext cx="495300" cy="438150"/>
          </a:xfrm>
          <a:prstGeom prst="rect">
            <a:avLst/>
          </a:prstGeom>
          <a:noFill/>
        </p:spPr>
      </p:pic>
      <p:pic>
        <p:nvPicPr>
          <p:cNvPr id="18" name="Picture 17" descr="G:\старая флешка\Мои документы\Мои рисунки\звезды\2fb2e2b4d4676737999bee6a07b52a95.gif"/>
          <p:cNvPicPr>
            <a:picLocks noChangeAspect="1" noChangeArrowheads="1" noCrop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10162323">
            <a:off x="682958" y="2736469"/>
            <a:ext cx="495300" cy="438150"/>
          </a:xfrm>
          <a:prstGeom prst="rect">
            <a:avLst/>
          </a:prstGeom>
          <a:noFill/>
        </p:spPr>
      </p:pic>
      <p:pic>
        <p:nvPicPr>
          <p:cNvPr id="1026" name="Picture 2" descr="G:\старая флешка\Мои документы\Мои рисунки\компьютеры\f41f21efe81f413e38ee29194b641d2c.gif"/>
          <p:cNvPicPr>
            <a:picLocks noChangeAspect="1" noChangeArrowheads="1" noCrop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167218" y="3795712"/>
            <a:ext cx="2833542" cy="25622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000372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Цель занятия: 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041614"/>
            <a:ext cx="8215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Тема:  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Изучение инструментов рисования и их модификаторов программы 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Macromedia Flash MX</a:t>
            </a:r>
            <a:endParaRPr lang="ru-RU" sz="4000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 flipH="1">
            <a:off x="1071538" y="3429000"/>
            <a:ext cx="807246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Формирование умений работать с инструментами программы 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Macromedia Flash MX</a:t>
            </a:r>
            <a:endParaRPr lang="ru-RU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Формирование умений работать аккуратно, последовательно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творчески.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214290"/>
            <a:ext cx="38811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Занятие №2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 l="1912" t="977" b="7226"/>
          <a:stretch>
            <a:fillRect/>
          </a:stretch>
        </p:blipFill>
        <p:spPr bwMode="auto">
          <a:xfrm>
            <a:off x="214282" y="651825"/>
            <a:ext cx="8638458" cy="606332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-71462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Окно программы </a:t>
            </a:r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Macromedia Flash MX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5286380" y="4429132"/>
            <a:ext cx="1000132" cy="285752"/>
          </a:xfrm>
          <a:prstGeom prst="wedgeRoundRectCallout">
            <a:avLst>
              <a:gd name="adj1" fmla="val -119881"/>
              <a:gd name="adj2" fmla="val -22347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сцена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1357290" y="4286256"/>
            <a:ext cx="2643206" cy="295276"/>
          </a:xfrm>
          <a:prstGeom prst="wedgeRoundRectCallout">
            <a:avLst>
              <a:gd name="adj1" fmla="val -86653"/>
              <a:gd name="adj2" fmla="val -641465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Панель инструментов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714480" y="2928934"/>
            <a:ext cx="1785950" cy="285752"/>
          </a:xfrm>
          <a:prstGeom prst="wedgeRoundRectCallout">
            <a:avLst>
              <a:gd name="adj1" fmla="val -63807"/>
              <a:gd name="adj2" fmla="val -291906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Панель слоёв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714744" y="3000372"/>
            <a:ext cx="2071702" cy="366714"/>
          </a:xfrm>
          <a:prstGeom prst="wedgeRoundRectCallout">
            <a:avLst>
              <a:gd name="adj1" fmla="val -55799"/>
              <a:gd name="adj2" fmla="val -334318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>
            <a:innerShdw blurRad="63500" dist="50800" dir="13500000">
              <a:prstClr val="black">
                <a:alpha val="24000"/>
              </a:prstClr>
            </a:inn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accent2">
                <a:lumMod val="60000"/>
                <a:lumOff val="40000"/>
              </a:schemeClr>
            </a:extrusionClr>
            <a:contourClr>
              <a:srgbClr val="C00000"/>
            </a:contourClr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Временная шкала</a:t>
            </a: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3143240" y="4786322"/>
            <a:ext cx="1571636" cy="571504"/>
          </a:xfrm>
          <a:prstGeom prst="wedgeRoundRectCallout">
            <a:avLst>
              <a:gd name="adj1" fmla="val -23568"/>
              <a:gd name="adj2" fmla="val 193556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Свойства</a:t>
            </a:r>
          </a:p>
          <a:p>
            <a:pPr algn="ctr">
              <a:lnSpc>
                <a:spcPct val="50000"/>
              </a:lnSpc>
            </a:pPr>
            <a:r>
              <a:rPr lang="ru-RU" dirty="0" smtClean="0"/>
              <a:t> инструмента</a:t>
            </a:r>
          </a:p>
        </p:txBody>
      </p:sp>
      <p:sp>
        <p:nvSpPr>
          <p:cNvPr id="17" name="Скругленная прямоугольная выноска 16"/>
          <p:cNvSpPr/>
          <p:nvPr/>
        </p:nvSpPr>
        <p:spPr>
          <a:xfrm>
            <a:off x="4286248" y="3714752"/>
            <a:ext cx="2071702" cy="366714"/>
          </a:xfrm>
          <a:prstGeom prst="wedgeRoundRectCallout">
            <a:avLst>
              <a:gd name="adj1" fmla="val 103698"/>
              <a:gd name="adj2" fmla="val -402323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>
            <a:innerShdw blurRad="63500" dist="50800" dir="13500000">
              <a:prstClr val="black">
                <a:alpha val="24000"/>
              </a:prstClr>
            </a:inn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accent2">
                <a:lumMod val="60000"/>
                <a:lumOff val="40000"/>
              </a:schemeClr>
            </a:extrusionClr>
            <a:contourClr>
              <a:srgbClr val="C00000"/>
            </a:contourClr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Палитра цветов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4" y="714356"/>
            <a:ext cx="1000132" cy="589091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000264" y="68025"/>
            <a:ext cx="471487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Панель инструментов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714356"/>
            <a:ext cx="3357586" cy="452431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Arrow(</a:t>
            </a:r>
            <a:r>
              <a:rPr lang="uk-UA" sz="2400" dirty="0" err="1" smtClean="0"/>
              <a:t>стрелка</a:t>
            </a:r>
            <a:r>
              <a:rPr lang="en-US" sz="2400" dirty="0" smtClean="0"/>
              <a:t>)</a:t>
            </a:r>
          </a:p>
          <a:p>
            <a:pPr algn="r"/>
            <a:r>
              <a:rPr lang="en-US" sz="2400" dirty="0" smtClean="0">
                <a:solidFill>
                  <a:srgbClr val="00B050"/>
                </a:solidFill>
              </a:rPr>
              <a:t>Line(</a:t>
            </a:r>
            <a:r>
              <a:rPr lang="uk-UA" sz="2400" dirty="0" err="1" smtClean="0">
                <a:solidFill>
                  <a:srgbClr val="00B050"/>
                </a:solidFill>
              </a:rPr>
              <a:t>линия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</a:p>
          <a:p>
            <a:pPr algn="r"/>
            <a:r>
              <a:rPr lang="en-US" sz="2400" dirty="0" smtClean="0"/>
              <a:t>Pen(</a:t>
            </a:r>
            <a:r>
              <a:rPr lang="uk-UA" sz="2400" dirty="0" smtClean="0"/>
              <a:t>перо</a:t>
            </a:r>
            <a:r>
              <a:rPr lang="en-US" sz="2400" dirty="0" smtClean="0"/>
              <a:t>)</a:t>
            </a:r>
          </a:p>
          <a:p>
            <a:pPr algn="r"/>
            <a:r>
              <a:rPr lang="en-US" sz="2400" dirty="0" smtClean="0"/>
              <a:t>Oval(</a:t>
            </a:r>
            <a:r>
              <a:rPr lang="uk-UA" sz="2400" dirty="0" smtClean="0"/>
              <a:t>овал</a:t>
            </a:r>
            <a:r>
              <a:rPr lang="en-US" sz="2400" dirty="0" smtClean="0"/>
              <a:t>)</a:t>
            </a:r>
          </a:p>
          <a:p>
            <a:pPr algn="r"/>
            <a:r>
              <a:rPr lang="en-US" sz="2400" dirty="0" smtClean="0">
                <a:solidFill>
                  <a:srgbClr val="00B050"/>
                </a:solidFill>
              </a:rPr>
              <a:t>Pencil(</a:t>
            </a:r>
            <a:r>
              <a:rPr lang="uk-UA" sz="2400" dirty="0" err="1" smtClean="0">
                <a:solidFill>
                  <a:srgbClr val="00B050"/>
                </a:solidFill>
              </a:rPr>
              <a:t>карандаш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  <a:endParaRPr lang="uk-UA" sz="2400" dirty="0" smtClean="0">
              <a:solidFill>
                <a:srgbClr val="00B050"/>
              </a:solidFill>
            </a:endParaRPr>
          </a:p>
          <a:p>
            <a:pPr algn="r"/>
            <a:r>
              <a:rPr lang="en-US" sz="2400" dirty="0" smtClean="0"/>
              <a:t> Transform(</a:t>
            </a:r>
            <a:r>
              <a:rPr lang="ru-RU" sz="2400" dirty="0" smtClean="0"/>
              <a:t>изменение)</a:t>
            </a:r>
            <a:endParaRPr lang="en-US" sz="2400" dirty="0" smtClean="0"/>
          </a:p>
          <a:p>
            <a:pPr algn="r"/>
            <a:r>
              <a:rPr lang="en-US" sz="2400" dirty="0" smtClean="0">
                <a:solidFill>
                  <a:srgbClr val="00B050"/>
                </a:solidFill>
              </a:rPr>
              <a:t>Ink Bottle(</a:t>
            </a:r>
            <a:r>
              <a:rPr lang="uk-UA" sz="2400" dirty="0" err="1" smtClean="0">
                <a:solidFill>
                  <a:srgbClr val="00B050"/>
                </a:solidFill>
              </a:rPr>
              <a:t>чернильница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</a:p>
          <a:p>
            <a:pPr algn="r"/>
            <a:r>
              <a:rPr lang="en-US" sz="2400" dirty="0" smtClean="0"/>
              <a:t>Dropper(</a:t>
            </a:r>
            <a:r>
              <a:rPr lang="uk-UA" sz="2400" dirty="0" err="1" smtClean="0"/>
              <a:t>пипетка</a:t>
            </a:r>
            <a:r>
              <a:rPr lang="en-US" sz="2400" dirty="0" smtClean="0"/>
              <a:t>)</a:t>
            </a:r>
            <a:endParaRPr lang="uk-UA" sz="2400" dirty="0" smtClean="0"/>
          </a:p>
          <a:p>
            <a:pPr algn="r"/>
            <a:endParaRPr lang="en-US" sz="2400" dirty="0" smtClean="0"/>
          </a:p>
          <a:p>
            <a:pPr algn="r"/>
            <a:r>
              <a:rPr lang="en-US" sz="2400" dirty="0" smtClean="0"/>
              <a:t>Hand(</a:t>
            </a:r>
            <a:r>
              <a:rPr lang="uk-UA" sz="2400" dirty="0" smtClean="0"/>
              <a:t>рука</a:t>
            </a:r>
            <a:r>
              <a:rPr lang="en-US" sz="2400" dirty="0" smtClean="0"/>
              <a:t>)</a:t>
            </a:r>
            <a:endParaRPr lang="uk-UA" sz="2400" dirty="0" smtClean="0"/>
          </a:p>
          <a:p>
            <a:pPr algn="r"/>
            <a:endParaRPr lang="en-US" sz="2400" dirty="0" smtClean="0"/>
          </a:p>
          <a:p>
            <a:pPr algn="r"/>
            <a:r>
              <a:rPr lang="en-US" sz="2400" dirty="0" smtClean="0">
                <a:solidFill>
                  <a:srgbClr val="00B050"/>
                </a:solidFill>
              </a:rPr>
              <a:t>Fill Color(</a:t>
            </a:r>
            <a:r>
              <a:rPr lang="uk-UA" sz="2400" dirty="0" err="1" smtClean="0">
                <a:solidFill>
                  <a:srgbClr val="00B050"/>
                </a:solidFill>
              </a:rPr>
              <a:t>цвет</a:t>
            </a:r>
            <a:r>
              <a:rPr lang="uk-UA" sz="2400" dirty="0" smtClean="0">
                <a:solidFill>
                  <a:srgbClr val="00B050"/>
                </a:solidFill>
              </a:rPr>
              <a:t> заливки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7686" y="714356"/>
            <a:ext cx="4786314" cy="452431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Subselekt</a:t>
            </a:r>
            <a:r>
              <a:rPr lang="en-US" sz="2400" dirty="0" smtClean="0"/>
              <a:t> (</a:t>
            </a:r>
            <a:r>
              <a:rPr lang="ru-RU" sz="2400" dirty="0" smtClean="0"/>
              <a:t>частичное выделение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Lasso(</a:t>
            </a:r>
            <a:r>
              <a:rPr lang="ru-RU" sz="2400" dirty="0" smtClean="0"/>
              <a:t>лассо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Text(</a:t>
            </a:r>
            <a:r>
              <a:rPr lang="ru-RU" sz="2400" dirty="0" smtClean="0"/>
              <a:t>текст</a:t>
            </a:r>
            <a:r>
              <a:rPr lang="en-US" sz="2400" dirty="0" smtClean="0"/>
              <a:t>)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Rectangle(</a:t>
            </a:r>
            <a:r>
              <a:rPr lang="ru-RU" sz="2400" dirty="0" smtClean="0">
                <a:solidFill>
                  <a:srgbClr val="00B050"/>
                </a:solidFill>
              </a:rPr>
              <a:t>прямоугольник)</a:t>
            </a:r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Brush(</a:t>
            </a:r>
            <a:r>
              <a:rPr lang="ru-RU" sz="2400" dirty="0" smtClean="0">
                <a:solidFill>
                  <a:srgbClr val="00B050"/>
                </a:solidFill>
              </a:rPr>
              <a:t>кисть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  <a:endParaRPr lang="uk-UA" sz="2400" dirty="0" smtClean="0">
              <a:solidFill>
                <a:srgbClr val="00B050"/>
              </a:solidFill>
            </a:endParaRPr>
          </a:p>
          <a:p>
            <a:r>
              <a:rPr lang="en-US" sz="2400" spc="-180" dirty="0" smtClean="0"/>
              <a:t>Transform</a:t>
            </a:r>
            <a:r>
              <a:rPr lang="en-US" sz="2400" spc="-200" dirty="0" smtClean="0"/>
              <a:t> </a:t>
            </a:r>
            <a:r>
              <a:rPr lang="en-US" sz="2400" spc="-150" dirty="0" smtClean="0"/>
              <a:t>Fill(</a:t>
            </a:r>
            <a:r>
              <a:rPr lang="ru-RU" sz="2400" spc="-180" dirty="0" smtClean="0"/>
              <a:t>изменение центра заливки)</a:t>
            </a:r>
            <a:endParaRPr lang="en-US" sz="2400" spc="-180" dirty="0" smtClean="0"/>
          </a:p>
          <a:p>
            <a:r>
              <a:rPr lang="en-US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Paint Bucket(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заливка</a:t>
            </a:r>
            <a:r>
              <a:rPr lang="en-US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Eraser(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ластик</a:t>
            </a:r>
            <a:r>
              <a:rPr lang="en-US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dirty="0" smtClean="0"/>
          </a:p>
          <a:p>
            <a:r>
              <a:rPr lang="en-US" sz="2400" dirty="0" smtClean="0"/>
              <a:t>Zoom(</a:t>
            </a:r>
            <a:r>
              <a:rPr lang="ru-RU" sz="2400" dirty="0" smtClean="0"/>
              <a:t>масштаб</a:t>
            </a:r>
            <a:r>
              <a:rPr lang="en-US" sz="2400" dirty="0" smtClean="0"/>
              <a:t>)</a:t>
            </a:r>
            <a:endParaRPr lang="uk-UA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Stroke Color(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цвет контура</a:t>
            </a: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429124" y="5514819"/>
            <a:ext cx="3500462" cy="1200329"/>
            <a:chOff x="4429124" y="5514819"/>
            <a:chExt cx="3500462" cy="1200329"/>
          </a:xfrm>
        </p:grpSpPr>
        <p:sp>
          <p:nvSpPr>
            <p:cNvPr id="8" name="Правая фигурная скобка 7"/>
            <p:cNvSpPr/>
            <p:nvPr/>
          </p:nvSpPr>
          <p:spPr>
            <a:xfrm>
              <a:off x="4429124" y="5643578"/>
              <a:ext cx="285752" cy="1000132"/>
            </a:xfrm>
            <a:prstGeom prst="rightBrac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14876" y="5514819"/>
              <a:ext cx="321471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Группа параметров (модификаторов) </a:t>
              </a:r>
              <a:r>
                <a:rPr lang="ru-RU" sz="2400" dirty="0" err="1" smtClean="0"/>
                <a:t>итструментов</a:t>
              </a:r>
              <a:endParaRPr lang="ru-RU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8728" y="285728"/>
            <a:ext cx="54674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Pencil(</a:t>
            </a:r>
            <a:r>
              <a:rPr lang="uk-UA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карандаш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285728"/>
            <a:ext cx="92869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285860"/>
            <a:ext cx="1714512" cy="2058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авая фигурная скобка 7"/>
          <p:cNvSpPr/>
          <p:nvPr/>
        </p:nvSpPr>
        <p:spPr>
          <a:xfrm>
            <a:off x="2000232" y="1357298"/>
            <a:ext cx="428628" cy="2000264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71736" y="1357298"/>
            <a:ext cx="235745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159408" y="1643050"/>
            <a:ext cx="384174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Выноска-облако 9"/>
          <p:cNvSpPr/>
          <p:nvPr/>
        </p:nvSpPr>
        <p:spPr>
          <a:xfrm>
            <a:off x="357158" y="3429000"/>
            <a:ext cx="8358246" cy="1928826"/>
          </a:xfrm>
          <a:prstGeom prst="cloudCallout">
            <a:avLst>
              <a:gd name="adj1" fmla="val 11667"/>
              <a:gd name="adj2" fmla="val -8554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</a:rPr>
              <a:t>Нажатие клавиши </a:t>
            </a:r>
            <a:r>
              <a:rPr lang="en-US" sz="2400" dirty="0" smtClean="0">
                <a:solidFill>
                  <a:sysClr val="windowText" lastClr="000000"/>
                </a:solidFill>
              </a:rPr>
              <a:t>&lt;Shift&gt;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во время рисования служит для создания горизонтальных и вертикальных линий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20" y="5500702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Задание: </a:t>
            </a:r>
            <a:r>
              <a:rPr lang="ru-RU" sz="2400" dirty="0" smtClean="0"/>
              <a:t>Напишите  на рабочем поле сцены слово «Урок» и поставьте свою роспись во всех трёх режимах обработки линий. Сравните результаты работы.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538" y="285728"/>
            <a:ext cx="37273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Line(</a:t>
            </a:r>
            <a:r>
              <a:rPr lang="uk-UA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линия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57166"/>
            <a:ext cx="78581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8662" y="2285992"/>
            <a:ext cx="7786742" cy="1178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472" y="3714752"/>
            <a:ext cx="3000396" cy="231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857620" y="3786190"/>
            <a:ext cx="1203157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357817" y="3643314"/>
            <a:ext cx="3184869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714876" y="214290"/>
            <a:ext cx="407196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Прямая со стрелкой 10"/>
          <p:cNvCxnSpPr/>
          <p:nvPr/>
        </p:nvCxnSpPr>
        <p:spPr>
          <a:xfrm rot="10800000" flipV="1">
            <a:off x="1000100" y="3000372"/>
            <a:ext cx="3071834" cy="9286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3679025" y="4036223"/>
            <a:ext cx="2357454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6536545" y="3178967"/>
            <a:ext cx="928694" cy="4286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V="1">
            <a:off x="7358082" y="2071678"/>
            <a:ext cx="857256" cy="4286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928670"/>
            <a:ext cx="8575492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Прямая со стрелкой 7"/>
          <p:cNvCxnSpPr/>
          <p:nvPr/>
        </p:nvCxnSpPr>
        <p:spPr>
          <a:xfrm flipV="1">
            <a:off x="785786" y="3643314"/>
            <a:ext cx="6500858" cy="128588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04240" y="-24"/>
            <a:ext cx="82683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Rectangle(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прямоугольник)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06" y="137488"/>
            <a:ext cx="771530" cy="642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86182" y="1857364"/>
            <a:ext cx="771530" cy="64294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Выноска-облако 16"/>
          <p:cNvSpPr/>
          <p:nvPr/>
        </p:nvSpPr>
        <p:spPr>
          <a:xfrm>
            <a:off x="1428728" y="5572140"/>
            <a:ext cx="7358114" cy="1214422"/>
          </a:xfrm>
          <a:prstGeom prst="cloudCallout">
            <a:avLst>
              <a:gd name="adj1" fmla="val -67038"/>
              <a:gd name="adj2" fmla="val -1817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ysClr val="windowText" lastClr="000000"/>
                </a:solidFill>
              </a:rPr>
              <a:t>Нажатие клавиши </a:t>
            </a:r>
            <a:r>
              <a:rPr lang="en-US" sz="2000" dirty="0" smtClean="0">
                <a:solidFill>
                  <a:sysClr val="windowText" lastClr="000000"/>
                </a:solidFill>
              </a:rPr>
              <a:t>&lt;Shift&gt; </a:t>
            </a:r>
            <a:r>
              <a:rPr lang="ru-RU" sz="2000" dirty="0" smtClean="0">
                <a:solidFill>
                  <a:sysClr val="windowText" lastClr="000000"/>
                </a:solidFill>
              </a:rPr>
              <a:t>во время рисования дает возможность нарисовать квадрат</a:t>
            </a:r>
            <a:endParaRPr lang="ru-RU" sz="20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1496" y="648282"/>
            <a:ext cx="73554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Stroke Color(</a:t>
            </a: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цвет контура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1243" y="1291224"/>
            <a:ext cx="65022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Fill Color(</a:t>
            </a:r>
            <a:r>
              <a:rPr lang="uk-UA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цвет</a:t>
            </a:r>
            <a:r>
              <a:rPr lang="uk-UA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заливки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29454" y="2643182"/>
            <a:ext cx="714380" cy="500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285728"/>
            <a:ext cx="1611324" cy="2500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14744" y="2428868"/>
            <a:ext cx="571504" cy="642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37674" y="3143247"/>
            <a:ext cx="2448376" cy="1857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Прямая со стрелкой 11"/>
          <p:cNvCxnSpPr/>
          <p:nvPr/>
        </p:nvCxnSpPr>
        <p:spPr>
          <a:xfrm rot="5400000">
            <a:off x="71406" y="1928802"/>
            <a:ext cx="2143140" cy="7143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428596" y="2928934"/>
            <a:ext cx="2643206" cy="5000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4572000" y="3214686"/>
            <a:ext cx="2071702" cy="135732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 стрелкой 24"/>
          <p:cNvCxnSpPr/>
          <p:nvPr/>
        </p:nvCxnSpPr>
        <p:spPr>
          <a:xfrm rot="10800000" flipV="1">
            <a:off x="6286512" y="3071810"/>
            <a:ext cx="785818" cy="285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7158" y="5214950"/>
            <a:ext cx="785818" cy="71438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extBox 28"/>
          <p:cNvSpPr txBox="1"/>
          <p:nvPr/>
        </p:nvSpPr>
        <p:spPr>
          <a:xfrm>
            <a:off x="1285852" y="5072074"/>
            <a:ext cx="4500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Автоматически  определяет цвет объекта</a:t>
            </a:r>
            <a:endParaRPr lang="ru-RU" sz="2800" dirty="0"/>
          </a:p>
        </p:txBody>
      </p:sp>
      <p:sp>
        <p:nvSpPr>
          <p:cNvPr id="30" name="Овал 29"/>
          <p:cNvSpPr/>
          <p:nvPr/>
        </p:nvSpPr>
        <p:spPr>
          <a:xfrm>
            <a:off x="4572000" y="3214686"/>
            <a:ext cx="2071702" cy="1357322"/>
          </a:xfrm>
          <a:prstGeom prst="ellipse">
            <a:avLst/>
          </a:prstGeom>
          <a:solidFill>
            <a:srgbClr val="B422A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3786182" y="2928934"/>
            <a:ext cx="1714512" cy="8572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5852" y="214290"/>
            <a:ext cx="6731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Paint Bucket(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заливка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428604"/>
            <a:ext cx="571504" cy="642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728" y="2285992"/>
            <a:ext cx="551188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14348" y="1285860"/>
            <a:ext cx="7786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Инструмент заливает замкнутую область и имеет 4 режима заливки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304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Богута</dc:creator>
  <cp:lastModifiedBy>Дарёна</cp:lastModifiedBy>
  <cp:revision>7</cp:revision>
  <dcterms:created xsi:type="dcterms:W3CDTF">2008-09-13T03:04:23Z</dcterms:created>
  <dcterms:modified xsi:type="dcterms:W3CDTF">2012-03-29T12:01:19Z</dcterms:modified>
</cp:coreProperties>
</file>