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67" r:id="rId5"/>
    <p:sldId id="257" r:id="rId6"/>
    <p:sldId id="268" r:id="rId7"/>
    <p:sldId id="269" r:id="rId8"/>
    <p:sldId id="270" r:id="rId9"/>
    <p:sldId id="259" r:id="rId10"/>
    <p:sldId id="260" r:id="rId11"/>
    <p:sldId id="261" r:id="rId12"/>
    <p:sldId id="262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11.12.2011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11.12.2011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11.12.2011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11.12.2011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hyperlink" Target="http://ru.wikipedia.org/wiki/%D0%92%D0%BE%D0%B7%D0%BD%D0%B5%D1%81%D0%B5%D0%BD%D0%B8%D0%B5" TargetMode="External"/><Relationship Id="rId7" Type="http://schemas.openxmlformats.org/officeDocument/2006/relationships/hyperlink" Target="http://ru.wikipedia.org/wiki/619_%D0%B3%D0%BE%D0%B4" TargetMode="External"/><Relationship Id="rId2" Type="http://schemas.openxmlformats.org/officeDocument/2006/relationships/hyperlink" Target="http://ru.wikipedia.org/wiki/%D0%98%D1%81%D0%BB%D0%B0%D0%BC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ru.wikipedia.org/wiki/%D0%90%D0%BD%D0%B3%D0%B5%D0%BB" TargetMode="External"/><Relationship Id="rId5" Type="http://schemas.openxmlformats.org/officeDocument/2006/relationships/hyperlink" Target="http://ru.wikipedia.org/wiki/%D0%91%D1%83%D1%80%D0%B0%D0%BA" TargetMode="External"/><Relationship Id="rId4" Type="http://schemas.openxmlformats.org/officeDocument/2006/relationships/hyperlink" Target="http://ru.wikipedia.org/wiki/%D0%9C%D1%83%D1%85%D0%B0%D0%BC%D0%BC%D0%B0%D0%B4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A%D1%83%D0%BB%D1%8C%D0%BF%D0%B0" TargetMode="External"/><Relationship Id="rId13" Type="http://schemas.openxmlformats.org/officeDocument/2006/relationships/hyperlink" Target="http://ru.wikipedia.org/wiki/%D0%A5%D0%B8%D0%B7%D1%80-%D1%85%D0%B0%D0%BD" TargetMode="External"/><Relationship Id="rId3" Type="http://schemas.openxmlformats.org/officeDocument/2006/relationships/hyperlink" Target="http://ru.wikipedia.org/wiki/%D0%A2%D0%B0%D1%82%D0%B0%D1%80%D1%81%D0%BA%D0%B8%D0%B9_%D1%8F%D0%B7%D1%8B%D0%BA" TargetMode="External"/><Relationship Id="rId7" Type="http://schemas.openxmlformats.org/officeDocument/2006/relationships/hyperlink" Target="http://ru.wikipedia.org/wiki/1360_%D0%B3%D0%BE%D0%B4" TargetMode="External"/><Relationship Id="rId12" Type="http://schemas.openxmlformats.org/officeDocument/2006/relationships/hyperlink" Target="http://ru.wikipedia.org/wiki/%D0%94%D0%BC%D0%B8%D1%82%D1%80%D0%B8%D0%B9_%D0%9A%D0%BE%D0%BD%D1%81%D1%82%D0%B0%D0%BD%D1%82%D0%B8%D0%BD%D0%BE%D0%B2%D0%B8%D1%87_(%D0%BA%D0%BD%D1%8F%D0%B7%D1%8C_%D1%81%D1%83%D0%B7%D0%B4%D0%B0%D0%BB%D1%8C%D1%81%D0%BA%D0%B8%D0%B9)" TargetMode="External"/><Relationship Id="rId2" Type="http://schemas.openxmlformats.org/officeDocument/2006/relationships/hyperlink" Target="http://ru.wikipedia.org/wiki/%D0%9D%D0%B0%D1%83%D1%80%D1%83%D1%81%D0%B1%D0%B5%D0%BA#cite_note-0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ru.wikipedia.org/wiki/%D0%97%D0%BE%D0%BB%D0%BE%D1%82%D0%B0%D1%8F_%D0%9E%D1%80%D0%B4%D0%B0" TargetMode="External"/><Relationship Id="rId11" Type="http://schemas.openxmlformats.org/officeDocument/2006/relationships/hyperlink" Target="http://ru.wikipedia.org/wiki/%D0%90%D0%BD%D0%B4%D1%80%D0%B5%D0%B9_%D0%9A%D0%BE%D0%BD%D1%81%D1%82%D0%B0%D0%BD%D1%82%D0%B8%D0%BD%D0%BE%D0%B2%D0%B8%D1%87" TargetMode="External"/><Relationship Id="rId5" Type="http://schemas.openxmlformats.org/officeDocument/2006/relationships/hyperlink" Target="http://ru.wikipedia.org/wiki/%D0%A5%D0%B0%D0%BD_(%D1%82%D0%B8%D1%82%D1%83%D0%BB)" TargetMode="External"/><Relationship Id="rId15" Type="http://schemas.openxmlformats.org/officeDocument/2006/relationships/image" Target="../media/image9.jpeg"/><Relationship Id="rId10" Type="http://schemas.openxmlformats.org/officeDocument/2006/relationships/hyperlink" Target="http://ru.wikipedia.org/wiki/%D0%98%D0%B2%D0%B0%D0%BD_%D0%98%D0%B2%D0%B0%D0%BD%D0%BE%D0%B2%D0%B8%D1%87_%D0%9A%D1%80%D0%B0%D1%81%D0%BD%D1%8B%D0%B9" TargetMode="External"/><Relationship Id="rId4" Type="http://schemas.openxmlformats.org/officeDocument/2006/relationships/hyperlink" Target="http://ru.wikipedia.org/wiki/1360" TargetMode="External"/><Relationship Id="rId9" Type="http://schemas.openxmlformats.org/officeDocument/2006/relationships/hyperlink" Target="http://ru.wikipedia.org/wiki/%D0%94%D0%B6%D0%B0%D0%BD%D0%B8%D0%B1%D0%B5%D0%BA" TargetMode="External"/><Relationship Id="rId14" Type="http://schemas.openxmlformats.org/officeDocument/2006/relationships/hyperlink" Target="http://ru.wikipedia.org/wiki/1359_%D0%B3%D0%BE%D0%B4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F%D0%BE%D1%81%D1%82" TargetMode="External"/><Relationship Id="rId13" Type="http://schemas.openxmlformats.org/officeDocument/2006/relationships/image" Target="../media/image10.jpeg"/><Relationship Id="rId3" Type="http://schemas.openxmlformats.org/officeDocument/2006/relationships/hyperlink" Target="http://ru.wikipedia.org/wiki/%D0%90%D0%B1%D0%B4%D0%B6%D0%B0%D0%B4%D0%B8%D1%8F" TargetMode="External"/><Relationship Id="rId7" Type="http://schemas.openxmlformats.org/officeDocument/2006/relationships/hyperlink" Target="http://ru.wikipedia.org/wiki/%D0%9C%D1%83%D1%81%D1%83%D0%BB%D1%8C%D0%BC%D0%B0%D0%BD%D0%B5" TargetMode="External"/><Relationship Id="rId12" Type="http://schemas.openxmlformats.org/officeDocument/2006/relationships/hyperlink" Target="http://ru.wikipedia.org/wiki/%D0%97%D0%B0%D0%BA%D0%B0%D1%82" TargetMode="External"/><Relationship Id="rId2" Type="http://schemas.openxmlformats.org/officeDocument/2006/relationships/hyperlink" Target="http://ru.wikipedia.org/wiki/%D0%90%D1%80%D0%B0%D0%B1%D1%81%D0%BA%D0%B8%D0%B9_%D1%8F%D0%B7%D1%8B%D0%BA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ru.wikipedia.org/wiki/%D0%9F%D1%8F%D1%82%D1%8C_%D1%81%D1%82%D0%BE%D0%BB%D0%BF%D0%BE%D0%B2_%D0%B8%D1%81%D0%BB%D0%B0%D0%BC%D0%B0" TargetMode="External"/><Relationship Id="rId11" Type="http://schemas.openxmlformats.org/officeDocument/2006/relationships/hyperlink" Target="http://ru.wikipedia.org/wiki/%D0%9C%D0%B0%D0%B3%D1%80%D0%B8%D0%B1_(%D0%BC%D0%BE%D0%BB%D0%B8%D1%82%D0%B2%D0%B0)" TargetMode="External"/><Relationship Id="rId5" Type="http://schemas.openxmlformats.org/officeDocument/2006/relationships/hyperlink" Target="http://ru.wikipedia.org/wiki/%D0%9C%D0%B5%D1%81%D1%8F%D1%86" TargetMode="External"/><Relationship Id="rId10" Type="http://schemas.openxmlformats.org/officeDocument/2006/relationships/hyperlink" Target="http://ru.wikipedia.org/wiki/%D0%A4%D0%B0%D0%B4%D0%B6%D1%80" TargetMode="External"/><Relationship Id="rId4" Type="http://schemas.openxmlformats.org/officeDocument/2006/relationships/hyperlink" Target="http://ru.wikipedia.org/wiki/%D0%A2%D1%83%D1%80%D0%B5%D1%86%D0%BA%D0%B8%D0%B9_%D1%8F%D0%B7%D1%8B%D0%BA" TargetMode="External"/><Relationship Id="rId9" Type="http://schemas.openxmlformats.org/officeDocument/2006/relationships/hyperlink" Target="http://ru.wikipedia.org/wiki/%D0%9D%D0%B0%D0%BC%D0%B0%D0%B7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tionary.org/wiki/%D1%80%D0%B0%D0%B7%D0%B3%D0%BE%D0%B2%D0%BB%D1%8F%D1%82%D1%8C%D1%81%D1%8F" TargetMode="External"/><Relationship Id="rId2" Type="http://schemas.openxmlformats.org/officeDocument/2006/relationships/hyperlink" Target="http://ru.wiktionary.org/wiki/%D0%92%D0%B8%D0%BA%D0%B8%D1%81%D0%BB%D0%BE%D0%B2%D0%B0%D1%80%D1%8C:%D0%A3%D1%81%D0%BB%D0%BE%D0%B2%D0%BD%D1%8B%D0%B5_%D1%81%D0%BE%D0%BA%D1%80%D0%B0%D1%89%D0%B5%D0%BD%D0%B8%D1%8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u.wiktionary.org/wiki/%D1%80%D0%B0%D0%B7%D0%B3%D0%BE%D0%B2%D0%B5%D1%82%D1%8C%D1%81%D1%8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C%D1%83%D1%85%D0%B0%D0%BC%D0%BC%D0%B5%D0%B4" TargetMode="External"/><Relationship Id="rId13" Type="http://schemas.openxmlformats.org/officeDocument/2006/relationships/hyperlink" Target="http://ru.wikipedia.org/wiki/%D0%97%D0%B0%D0%BA%D0%BE%D0%BD%D0%BE%D0%B4%D0%B0%D1%82%D0%B5%D0%BB%D1%8C%D1%81%D1%82%D0%B2%D0%BE" TargetMode="External"/><Relationship Id="rId18" Type="http://schemas.openxmlformats.org/officeDocument/2006/relationships/hyperlink" Target="http://ru.wikipedia.org/wiki/%D0%98%D0%B1%D1%80%D0%B0%D1%85%D0%B8%D0%BC" TargetMode="External"/><Relationship Id="rId3" Type="http://schemas.openxmlformats.org/officeDocument/2006/relationships/hyperlink" Target="http://ru.wikipedia.org/wiki/%D0%9C%D0%B5%D0%B6%D0%B4%D1%83%D0%BD%D0%B0%D1%80%D0%BE%D0%B4%D0%BD%D1%8B%D0%B9_%D1%84%D0%BE%D0%BD%D0%B5%D1%82%D0%B8%D1%87%D0%B5%D1%81%D0%BA%D0%B8%D0%B9_%D0%B0%D0%BB%D1%84%D0%B0%D0%B2%D0%B8%D1%82" TargetMode="External"/><Relationship Id="rId21" Type="http://schemas.openxmlformats.org/officeDocument/2006/relationships/hyperlink" Target="http://ru.wikipedia.org/wiki/%D0%9F%D1%81%D0%B0%D0%BB%D1%82%D0%B8%D1%80%D1%8C" TargetMode="External"/><Relationship Id="rId7" Type="http://schemas.openxmlformats.org/officeDocument/2006/relationships/hyperlink" Target="http://ru.wikipedia.org/wiki/%D0%9A%D0%BE%D1%80%D0%B0%D0%BD#cite_note-0" TargetMode="External"/><Relationship Id="rId12" Type="http://schemas.openxmlformats.org/officeDocument/2006/relationships/hyperlink" Target="http://ru.wikipedia.org/wiki/%D0%A0%D0%B0%D0%BC%D0%B0%D0%B4%D0%B0%D0%BD" TargetMode="External"/><Relationship Id="rId17" Type="http://schemas.openxmlformats.org/officeDocument/2006/relationships/hyperlink" Target="http://ru.wikipedia.org/wiki/%D0%90%D0%B4%D0%B0%D0%BC" TargetMode="External"/><Relationship Id="rId2" Type="http://schemas.openxmlformats.org/officeDocument/2006/relationships/hyperlink" Target="http://ru.wikipedia.org/wiki/%D0%90%D1%80%D0%B0%D0%B1%D1%81%D0%BA%D0%B8%D0%B9_%D1%8F%D0%B7%D1%8B%D0%BA" TargetMode="External"/><Relationship Id="rId16" Type="http://schemas.openxmlformats.org/officeDocument/2006/relationships/hyperlink" Target="http://ru.wikipedia.org/wiki/%D0%9F%D1%80%D0%BE%D1%80%D0%BE%D0%BA%D0%B8_%D0%B2_%D0%B8%D1%81%D0%BB%D0%B0%D0%BC%D0%B5" TargetMode="External"/><Relationship Id="rId20" Type="http://schemas.openxmlformats.org/officeDocument/2006/relationships/hyperlink" Target="http://ru.wikipedia.org/wiki/%D0%97%D0%B0%D0%B1%D1%83%D1%80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ru.wikipedia.org/wiki/%D0%98%D1%81%D0%BB%D0%B0%D0%BC" TargetMode="External"/><Relationship Id="rId11" Type="http://schemas.openxmlformats.org/officeDocument/2006/relationships/hyperlink" Target="http://ru.wikipedia.org/wiki/%D0%9D%D0%BE%D1%87%D1%8C_%D0%BF%D1%80%D0%B5%D0%B4%D0%BE%D0%BF%D1%80%D0%B5%D0%B4%D0%B5%D0%BB%D0%B5%D0%BD%D0%B8%D1%8F" TargetMode="External"/><Relationship Id="rId5" Type="http://schemas.openxmlformats.org/officeDocument/2006/relationships/hyperlink" Target="http://ru.wikipedia.org/wiki/%D0%9C%D1%83%D1%81%D1%83%D0%BB%D1%8C%D0%BC%D0%B0%D0%BD%D0%B5" TargetMode="External"/><Relationship Id="rId15" Type="http://schemas.openxmlformats.org/officeDocument/2006/relationships/hyperlink" Target="http://ru.wikipedia.org/wiki/%D0%90%D0%BB%D0%BB%D0%B0%D1%85" TargetMode="External"/><Relationship Id="rId23" Type="http://schemas.openxmlformats.org/officeDocument/2006/relationships/image" Target="../media/image3.jpeg"/><Relationship Id="rId10" Type="http://schemas.openxmlformats.org/officeDocument/2006/relationships/hyperlink" Target="http://ru.wikipedia.org/wiki/%D0%94%D0%B6%D0%B0%D0%B1%D1%80%D0%B0%D0%B8%D0%BB" TargetMode="External"/><Relationship Id="rId19" Type="http://schemas.openxmlformats.org/officeDocument/2006/relationships/hyperlink" Target="http://ru.wikipedia.org/wiki/%D0%A2%D0%BE%D1%80%D0%B0" TargetMode="External"/><Relationship Id="rId4" Type="http://schemas.openxmlformats.org/officeDocument/2006/relationships/hyperlink" Target="http://ru.wikipedia.org/wiki/%D0%A1%D0%B2%D1%8F%D1%89%D0%B5%D0%BD%D0%BD%D1%8B%D0%B5_%D0%BF%D0%B8%D1%81%D0%B0%D0%BD%D0%B8%D1%8F" TargetMode="External"/><Relationship Id="rId9" Type="http://schemas.openxmlformats.org/officeDocument/2006/relationships/hyperlink" Target="http://ru.wikipedia.org/wiki/%D0%A1%D0%B0%D1%85%D0%B0%D0%B1%D1%8B" TargetMode="External"/><Relationship Id="rId14" Type="http://schemas.openxmlformats.org/officeDocument/2006/relationships/hyperlink" Target="http://ru.wikipedia.org/wiki/%D0%A1%D0%B2%D1%8F%D1%89%D0%B5%D0%BD%D0%BD%D0%BE%D0%B5_%D0%9F%D0%B8%D1%81%D0%B0%D0%BD%D0%B8%D0%B5_%D0%B2_%D0%B8%D1%81%D0%BB%D0%B0%D0%BC%D0%B5" TargetMode="External"/><Relationship Id="rId22" Type="http://schemas.openxmlformats.org/officeDocument/2006/relationships/hyperlink" Target="http://ru.wikipedia.org/wiki/%D0%98%D0%BD%D0%B4%D0%B6%D0%B8%D0%BB%D1%8C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A2%D0%B0%D0%B4%D0%B6%D0%B8%D0%BA%D1%81%D0%BA%D0%B8%D0%B9_%D1%8F%D0%B7%D1%8B%D0%BA" TargetMode="External"/><Relationship Id="rId13" Type="http://schemas.openxmlformats.org/officeDocument/2006/relationships/hyperlink" Target="http://ru.wikipedia.org/wiki/%D0%A3%D0%B7%D0%B1%D0%B5%D0%BA%D1%81%D0%BA%D0%B8%D0%B9_%D1%8F%D0%B7%D1%8B%D0%BA" TargetMode="External"/><Relationship Id="rId18" Type="http://schemas.openxmlformats.org/officeDocument/2006/relationships/hyperlink" Target="http://ru.wikipedia.org/wiki/%D0%98%D0%B1%D1%80%D0%B0%D1%85%D0%B8%D0%BC" TargetMode="External"/><Relationship Id="rId3" Type="http://schemas.openxmlformats.org/officeDocument/2006/relationships/hyperlink" Target="http://ru.wikipedia.org/wiki/%D0%90%D0%B7%D0%B5%D1%80%D0%B1%D0%B0%D0%B9%D0%B4%D0%B6%D0%B0%D0%BD%D1%81%D0%BA%D0%B8%D0%B9_%D1%8F%D0%B7%D1%8B%D0%BA" TargetMode="External"/><Relationship Id="rId7" Type="http://schemas.openxmlformats.org/officeDocument/2006/relationships/hyperlink" Target="http://ru.wikipedia.org/wiki/%D0%9A%D0%B8%D1%80%D0%B3%D0%B8%D0%B7%D1%81%D0%BA%D0%B8%D0%B9_%D1%8F%D0%B7%D1%8B%D0%BA" TargetMode="External"/><Relationship Id="rId12" Type="http://schemas.openxmlformats.org/officeDocument/2006/relationships/hyperlink" Target="http://ru.wikipedia.org/wiki/%D0%A3%D0%B9%D0%B3%D1%83%D1%80%D1%81%D0%BA%D0%B8%D0%B9_%D1%8F%D0%B7%D1%8B%D0%BA" TargetMode="External"/><Relationship Id="rId17" Type="http://schemas.openxmlformats.org/officeDocument/2006/relationships/hyperlink" Target="http://ru.wikipedia.org/wiki/%D0%97%D1%83%D0%BB%D1%8C-%D1%85%D0%B8%D0%B4%D0%B6%D0%B0" TargetMode="External"/><Relationship Id="rId2" Type="http://schemas.openxmlformats.org/officeDocument/2006/relationships/hyperlink" Target="http://ru.wikipedia.org/wiki/%D0%90%D1%80%D0%B0%D0%B1%D1%81%D0%BA%D0%B8%D0%B9_%D1%8F%D0%B7%D1%8B%D0%BA" TargetMode="External"/><Relationship Id="rId16" Type="http://schemas.openxmlformats.org/officeDocument/2006/relationships/hyperlink" Target="http://ru.wikipedia.org/wiki/%D0%A3%D1%80%D0%B0%D0%B7%D0%B0_%D0%B1%D0%B0%D0%B9%D1%80%D0%B0%D0%BC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ru.wikipedia.org/wiki/%D0%9A%D0%B0%D0%B7%D0%B0%D1%85%D1%81%D0%BA%D0%B8%D0%B9_%D1%8F%D0%B7%D1%8B%D0%BA" TargetMode="External"/><Relationship Id="rId11" Type="http://schemas.openxmlformats.org/officeDocument/2006/relationships/hyperlink" Target="http://ru.wikipedia.org/wiki/%D0%A2%D0%B0%D1%82%D0%B0%D1%80%D1%81%D0%BA%D0%B8%D0%B9_%D1%8F%D0%B7%D1%8B%D0%BA" TargetMode="External"/><Relationship Id="rId5" Type="http://schemas.openxmlformats.org/officeDocument/2006/relationships/hyperlink" Target="http://ru.wikipedia.org/wiki/%D0%91%D0%BE%D1%81%D0%BD%D0%B8%D0%B9%D1%81%D0%BA%D0%B8%D0%B9_%D1%8F%D0%B7%D1%8B%D0%BA" TargetMode="External"/><Relationship Id="rId15" Type="http://schemas.openxmlformats.org/officeDocument/2006/relationships/hyperlink" Target="http://ru.wikipedia.org/wiki/%D0%A5%D0%B0%D0%B4%D0%B6" TargetMode="External"/><Relationship Id="rId10" Type="http://schemas.openxmlformats.org/officeDocument/2006/relationships/hyperlink" Target="http://ru.wikipedia.org/wiki/%D0%A2%D1%83%D1%80%D0%B5%D1%86%D0%BA%D0%B8%D0%B9_%D1%8F%D0%B7%D1%8B%D0%BA" TargetMode="External"/><Relationship Id="rId19" Type="http://schemas.openxmlformats.org/officeDocument/2006/relationships/image" Target="../media/image4.jpeg"/><Relationship Id="rId4" Type="http://schemas.openxmlformats.org/officeDocument/2006/relationships/hyperlink" Target="http://ru.wikipedia.org/wiki/%D0%91%D0%B0%D1%88%D0%BA%D0%B8%D1%80%D1%81%D0%BA%D0%B8%D0%B9_%D1%8F%D0%B7%D1%8B%D0%BA" TargetMode="External"/><Relationship Id="rId9" Type="http://schemas.openxmlformats.org/officeDocument/2006/relationships/hyperlink" Target="http://ru.wikipedia.org/wiki/%D0%A2%D1%83%D1%80%D0%BA%D0%BC%D0%B5%D0%BD%D1%81%D0%BA%D0%B8%D0%B9_%D1%8F%D0%B7%D1%8B%D0%BA" TargetMode="External"/><Relationship Id="rId14" Type="http://schemas.openxmlformats.org/officeDocument/2006/relationships/hyperlink" Target="http://ru.wikipedia.org/wiki/%D0%98%D1%81%D0%BB%D0%B0%D0%BC%D1%81%D0%BA%D0%B8%D0%B9_%D0%BF%D1%80%D0%B0%D0%B7%D0%B4%D0%BD%D0%B8%D0%BA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A0%D0%B0%D0%BC%D0%B0%D0%B4%D0%B0%D0%BD" TargetMode="External"/><Relationship Id="rId3" Type="http://schemas.openxmlformats.org/officeDocument/2006/relationships/hyperlink" Target="http://ru.wikipedia.org/wiki/%D0%A2%D1%8E%D1%80%D0%BA%D1%81%D0%BA%D0%B8%D0%B5_%D1%8F%D0%B7%D1%8B%D0%BA%D0%B8" TargetMode="External"/><Relationship Id="rId7" Type="http://schemas.openxmlformats.org/officeDocument/2006/relationships/hyperlink" Target="http://ru.wikipedia.org/wiki/%D0%9F%D0%BE%D1%81%D1%82" TargetMode="External"/><Relationship Id="rId2" Type="http://schemas.openxmlformats.org/officeDocument/2006/relationships/hyperlink" Target="http://ru.wikipedia.org/wiki/%D0%90%D1%80%D0%B0%D0%B1%D1%81%D0%BA%D0%B8%D0%B9_%D1%8F%D0%B7%D1%8B%D0%BA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ru.wikipedia.org/wiki/%D0%98%D1%81%D0%BB%D0%B0%D0%BC%D1%81%D0%BA%D0%B8%D0%B5_%D0%BF%D1%80%D0%B0%D0%B7%D0%B4%D0%BD%D0%B8%D0%BA%D0%B8" TargetMode="External"/><Relationship Id="rId5" Type="http://schemas.openxmlformats.org/officeDocument/2006/relationships/hyperlink" Target="http://ru.wikipedia.org/w/index.php?title=%D0%A8%D0%B0%D0%B1%D0%BB%D0%BE%D0%BD:Lang-ing&amp;action=edit&amp;redlink=1" TargetMode="External"/><Relationship Id="rId10" Type="http://schemas.openxmlformats.org/officeDocument/2006/relationships/image" Target="../media/image5.jpeg"/><Relationship Id="rId4" Type="http://schemas.openxmlformats.org/officeDocument/2006/relationships/hyperlink" Target="http://ru.wikipedia.org/wiki/%D0%9C%D0%B0%D0%BB%D0%B0%D0%B9%D1%81%D0%BA%D0%B8%D0%B9_%D1%8F%D0%B7%D1%8B%D0%BA" TargetMode="External"/><Relationship Id="rId9" Type="http://schemas.openxmlformats.org/officeDocument/2006/relationships/hyperlink" Target="http://ru.wikipedia.org/wiki/624_%D0%B3%D0%BE%D0%B4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1%D0%B0%D0%B1%D0%B0%D0%BD%D1%82%D1%83%D0%B9#cite_note-10" TargetMode="External"/><Relationship Id="rId2" Type="http://schemas.openxmlformats.org/officeDocument/2006/relationships/hyperlink" Target="http://ru.wikipedia.org/wiki/%D0%94%D1%83%D1%85_(%D1%81%D0%B2%D0%B5%D1%80%D1%85%D1%8A%D0%B5%D1%81%D1%82%D0%B5%D1%81%D1%82%D0%B2%D0%B5%D0%BD%D0%BD%D0%BE%D0%B5_%D1%81%D1%83%D1%89%D0%B5%D1%81%D1%82%D0%B2%D0%BE)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Выполнила: </a:t>
            </a:r>
          </a:p>
          <a:p>
            <a:r>
              <a:rPr lang="ru-RU" dirty="0" smtClean="0"/>
              <a:t>Учитель русского языка и литературы</a:t>
            </a:r>
          </a:p>
          <a:p>
            <a:r>
              <a:rPr lang="ru-RU" dirty="0" smtClean="0"/>
              <a:t>МБОУ СОШ № </a:t>
            </a:r>
            <a:r>
              <a:rPr lang="ru-RU" sz="2800" dirty="0" smtClean="0"/>
              <a:t>2</a:t>
            </a:r>
          </a:p>
          <a:p>
            <a:r>
              <a:rPr lang="ru-RU" dirty="0" smtClean="0"/>
              <a:t>Рыбкина Галина </a:t>
            </a:r>
            <a:r>
              <a:rPr lang="ru-RU" dirty="0" smtClean="0"/>
              <a:t>Юрьевна.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 smtClean="0"/>
              <a:t>И</a:t>
            </a:r>
            <a:r>
              <a:rPr lang="ru-RU" dirty="0" smtClean="0"/>
              <a:t>сламские </a:t>
            </a:r>
            <a:r>
              <a:rPr lang="ru-RU" dirty="0" smtClean="0"/>
              <a:t>праздники.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</a:t>
            </a:r>
            <a:r>
              <a:rPr lang="ru-RU" dirty="0" err="1" smtClean="0"/>
              <a:t>Мирадж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ru-RU" sz="1250" b="1" dirty="0" err="1" smtClean="0">
                <a:latin typeface="Times New Roman" pitchFamily="18" charset="0"/>
                <a:cs typeface="Times New Roman" pitchFamily="18" charset="0"/>
              </a:rPr>
              <a:t>Мирадж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 (ар.: </a:t>
            </a:r>
            <a:r>
              <a:rPr lang="ar-AE" sz="1250" dirty="0" smtClean="0">
                <a:latin typeface="Times New Roman" pitchFamily="18" charset="0"/>
                <a:cs typeface="Times New Roman" pitchFamily="18" charset="0"/>
              </a:rPr>
              <a:t>المعراج - 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лестница, выходить в высь, средство выхода на верх, возноситься) — в 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  <a:hlinkClick r:id="rId2" tooltip="Ислам"/>
              </a:rPr>
              <a:t>исламе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  <a:hlinkClick r:id="rId3" tooltip="Вознесение"/>
              </a:rPr>
              <a:t>вознесение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 пророка 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  <a:hlinkClick r:id="rId4" tooltip="Мухаммад"/>
              </a:rPr>
              <a:t>Мухаммада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 на небеса, верхом на 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  <a:hlinkClick r:id="rId5" tooltip="Бурак"/>
              </a:rPr>
              <a:t>бураке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, в сопровождении 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  <a:hlinkClick r:id="rId6" tooltip="Ангел"/>
              </a:rPr>
              <a:t>ангелов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, случившееся в 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  <a:hlinkClick r:id="rId7" tooltip="619 год"/>
              </a:rPr>
              <a:t>619 году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 приблизительно в 27 день месяца 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Раджаб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25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Описано в Коране (53:6-18), в суре «</a:t>
            </a:r>
            <a:r>
              <a:rPr lang="ru-RU" sz="1250" dirty="0" err="1" smtClean="0">
                <a:latin typeface="Times New Roman" pitchFamily="18" charset="0"/>
                <a:cs typeface="Times New Roman" pitchFamily="18" charset="0"/>
              </a:rPr>
              <a:t>Ан-Наджм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ru-RU" sz="1250" i="1" dirty="0" smtClean="0">
                <a:latin typeface="Times New Roman" pitchFamily="18" charset="0"/>
                <a:cs typeface="Times New Roman" pitchFamily="18" charset="0"/>
              </a:rPr>
              <a:t>звезда</a:t>
            </a:r>
            <a:r>
              <a:rPr lang="ru-RU" sz="125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ru-RU" sz="1250" i="1" dirty="0" smtClean="0">
                <a:latin typeface="Times New Roman" pitchFamily="18" charset="0"/>
                <a:cs typeface="Times New Roman" pitchFamily="18" charset="0"/>
              </a:rPr>
              <a:t>...Возник он на высшем небосклоне.</a:t>
            </a:r>
            <a:br>
              <a:rPr lang="ru-RU" sz="125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50" i="1" dirty="0" err="1" smtClean="0">
                <a:latin typeface="Times New Roman" pitchFamily="18" charset="0"/>
                <a:cs typeface="Times New Roman" pitchFamily="18" charset="0"/>
              </a:rPr>
              <a:t>Джибрил</a:t>
            </a:r>
            <a:r>
              <a:rPr lang="ru-RU" sz="1250" i="1" dirty="0" smtClean="0">
                <a:latin typeface="Times New Roman" pitchFamily="18" charset="0"/>
                <a:cs typeface="Times New Roman" pitchFamily="18" charset="0"/>
              </a:rPr>
              <a:t> приблизился к </a:t>
            </a:r>
            <a:r>
              <a:rPr lang="ru-RU" sz="1250" i="1" dirty="0" err="1" smtClean="0">
                <a:latin typeface="Times New Roman" pitchFamily="18" charset="0"/>
                <a:cs typeface="Times New Roman" pitchFamily="18" charset="0"/>
              </a:rPr>
              <a:t>Мухаммаду</a:t>
            </a:r>
            <a:r>
              <a:rPr lang="ru-RU" sz="1250" i="1" dirty="0" smtClean="0">
                <a:latin typeface="Times New Roman" pitchFamily="18" charset="0"/>
                <a:cs typeface="Times New Roman" pitchFamily="18" charset="0"/>
              </a:rPr>
              <a:t>, потом подошел еще ближе.</a:t>
            </a:r>
            <a:br>
              <a:rPr lang="ru-RU" sz="125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50" i="1" dirty="0" smtClean="0">
                <a:latin typeface="Times New Roman" pitchFamily="18" charset="0"/>
                <a:cs typeface="Times New Roman" pitchFamily="18" charset="0"/>
              </a:rPr>
              <a:t>Он был от </a:t>
            </a:r>
            <a:r>
              <a:rPr lang="ru-RU" sz="1250" i="1" dirty="0" err="1" smtClean="0">
                <a:latin typeface="Times New Roman" pitchFamily="18" charset="0"/>
                <a:cs typeface="Times New Roman" pitchFamily="18" charset="0"/>
              </a:rPr>
              <a:t>Мухаммада</a:t>
            </a:r>
            <a:r>
              <a:rPr lang="ru-RU" sz="1250" i="1" dirty="0" smtClean="0">
                <a:latin typeface="Times New Roman" pitchFamily="18" charset="0"/>
                <a:cs typeface="Times New Roman" pitchFamily="18" charset="0"/>
              </a:rPr>
              <a:t> на расстоянии двух луков и даже ближе.</a:t>
            </a:r>
            <a:br>
              <a:rPr lang="ru-RU" sz="125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50" i="1" dirty="0" smtClean="0">
                <a:latin typeface="Times New Roman" pitchFamily="18" charset="0"/>
                <a:cs typeface="Times New Roman" pitchFamily="18" charset="0"/>
              </a:rPr>
              <a:t>Аллах внушил в откровении Своему рабу то, что внушил.</a:t>
            </a:r>
            <a:br>
              <a:rPr lang="ru-RU" sz="125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50" i="1" dirty="0" smtClean="0">
                <a:latin typeface="Times New Roman" pitchFamily="18" charset="0"/>
                <a:cs typeface="Times New Roman" pitchFamily="18" charset="0"/>
              </a:rPr>
              <a:t>Сердце </a:t>
            </a:r>
            <a:r>
              <a:rPr lang="ru-RU" sz="1250" i="1" dirty="0" err="1" smtClean="0">
                <a:latin typeface="Times New Roman" pitchFamily="18" charset="0"/>
                <a:cs typeface="Times New Roman" pitchFamily="18" charset="0"/>
              </a:rPr>
              <a:t>Мухаммада</a:t>
            </a:r>
            <a:r>
              <a:rPr lang="ru-RU" sz="1250" i="1" dirty="0" smtClean="0">
                <a:latin typeface="Times New Roman" pitchFamily="18" charset="0"/>
                <a:cs typeface="Times New Roman" pitchFamily="18" charset="0"/>
              </a:rPr>
              <a:t> подтвердило то, что он видел воочию.</a:t>
            </a:r>
            <a:br>
              <a:rPr lang="ru-RU" sz="125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50" i="1" dirty="0" smtClean="0">
                <a:latin typeface="Times New Roman" pitchFamily="18" charset="0"/>
                <a:cs typeface="Times New Roman" pitchFamily="18" charset="0"/>
              </a:rPr>
              <a:t>Неужели вы будете оспаривать то, что он видел?</a:t>
            </a:r>
            <a:br>
              <a:rPr lang="ru-RU" sz="125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50" i="1" dirty="0" smtClean="0">
                <a:latin typeface="Times New Roman" pitchFamily="18" charset="0"/>
                <a:cs typeface="Times New Roman" pitchFamily="18" charset="0"/>
              </a:rPr>
              <a:t>А ведь </a:t>
            </a:r>
            <a:r>
              <a:rPr lang="ru-RU" sz="1250" i="1" dirty="0" err="1" smtClean="0">
                <a:latin typeface="Times New Roman" pitchFamily="18" charset="0"/>
                <a:cs typeface="Times New Roman" pitchFamily="18" charset="0"/>
              </a:rPr>
              <a:t>Мухаммад</a:t>
            </a:r>
            <a:r>
              <a:rPr lang="ru-RU" sz="1250" i="1" dirty="0" smtClean="0">
                <a:latin typeface="Times New Roman" pitchFamily="18" charset="0"/>
                <a:cs typeface="Times New Roman" pitchFamily="18" charset="0"/>
              </a:rPr>
              <a:t> видел </a:t>
            </a:r>
            <a:r>
              <a:rPr lang="ru-RU" sz="1250" i="1" dirty="0" err="1" smtClean="0">
                <a:latin typeface="Times New Roman" pitchFamily="18" charset="0"/>
                <a:cs typeface="Times New Roman" pitchFamily="18" charset="0"/>
              </a:rPr>
              <a:t>Джибрила</a:t>
            </a:r>
            <a:r>
              <a:rPr lang="ru-RU" sz="1250" i="1" dirty="0" smtClean="0">
                <a:latin typeface="Times New Roman" pitchFamily="18" charset="0"/>
                <a:cs typeface="Times New Roman" pitchFamily="18" charset="0"/>
              </a:rPr>
              <a:t> в другой раз у самого дальнего Лотоса,</a:t>
            </a:r>
            <a:br>
              <a:rPr lang="ru-RU" sz="125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50" i="1" dirty="0" smtClean="0">
                <a:latin typeface="Times New Roman" pitchFamily="18" charset="0"/>
                <a:cs typeface="Times New Roman" pitchFamily="18" charset="0"/>
              </a:rPr>
              <a:t>при котором сад — прибежище праведных.</a:t>
            </a:r>
            <a:br>
              <a:rPr lang="ru-RU" sz="125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50" i="1" dirty="0" smtClean="0">
                <a:latin typeface="Times New Roman" pitchFamily="18" charset="0"/>
                <a:cs typeface="Times New Roman" pitchFamily="18" charset="0"/>
              </a:rPr>
              <a:t>Когда над Лотосом витали те, кто витает,</a:t>
            </a:r>
            <a:br>
              <a:rPr lang="ru-RU" sz="125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50" i="1" dirty="0" smtClean="0">
                <a:latin typeface="Times New Roman" pitchFamily="18" charset="0"/>
                <a:cs typeface="Times New Roman" pitchFamily="18" charset="0"/>
              </a:rPr>
              <a:t>взор </a:t>
            </a:r>
            <a:r>
              <a:rPr lang="ru-RU" sz="1250" i="1" dirty="0" err="1" smtClean="0">
                <a:latin typeface="Times New Roman" pitchFamily="18" charset="0"/>
                <a:cs typeface="Times New Roman" pitchFamily="18" charset="0"/>
              </a:rPr>
              <a:t>Мухаммада</a:t>
            </a:r>
            <a:r>
              <a:rPr lang="ru-RU" sz="1250" i="1" dirty="0" smtClean="0">
                <a:latin typeface="Times New Roman" pitchFamily="18" charset="0"/>
                <a:cs typeface="Times New Roman" pitchFamily="18" charset="0"/>
              </a:rPr>
              <a:t> не отрывался от происходящего и не переходил границы дозволенного.</a:t>
            </a:r>
            <a:br>
              <a:rPr lang="ru-RU" sz="125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50" i="1" dirty="0" smtClean="0">
                <a:latin typeface="Times New Roman" pitchFamily="18" charset="0"/>
                <a:cs typeface="Times New Roman" pitchFamily="18" charset="0"/>
              </a:rPr>
              <a:t>А ведь он увидел величайшее из знамений Господа своего.</a:t>
            </a:r>
            <a:endParaRPr lang="ru-RU" sz="125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5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Павел\Desktop\405px-Miraj_by_Sultan_Muhammad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76056" y="1628800"/>
            <a:ext cx="3312368" cy="46034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</a:t>
            </a:r>
            <a:r>
              <a:rPr lang="ru-RU" dirty="0" err="1" smtClean="0"/>
              <a:t>Науруз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Науру́з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хан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  <a:hlinkClick r:id="rId2"/>
              </a:rPr>
              <a:t>[1]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 tooltip="Татарский язык"/>
              </a:rPr>
              <a:t>тат.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Nəwrüz, Нәүрүз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ум.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4" tooltip="1360"/>
              </a:rPr>
              <a:t>1360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 —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5" tooltip="Хан (титул)"/>
              </a:rPr>
              <a:t>хан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6" tooltip="Золотая Орда"/>
              </a:rPr>
              <a:t>Золотой Орды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(январь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4" tooltip="1360"/>
              </a:rPr>
              <a:t>1360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— май–июнь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4" tooltip="1360"/>
              </a:rPr>
              <a:t>1360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Происхождение неизвестно, самозванец. Его мусульманским именем было Мухаммед.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январе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7" tooltip="1360 год"/>
              </a:rPr>
              <a:t>1360 года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сверг и убил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8" tooltip="Кульпа"/>
              </a:rPr>
              <a:t>Кульпу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Выдавал себя за сына хана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9" tooltip="Джанибек"/>
              </a:rPr>
              <a:t>Джанибека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После смерти великого князя московского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10" tooltip="Иван Иванович Красный"/>
              </a:rPr>
              <a:t>Ивана Красного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многие князья поехали в Орду для того, чтобы хан утвердил их на княжеских столах.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Науруз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передал ярлык на великое княжение нижегородскому князю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11" tooltip="Андрей Константинович"/>
              </a:rPr>
              <a:t>Андрею Константиновичу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который, в свою очередь, уступил его младшему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брату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12" tooltip="Дмитрий Константинович (князь суздальский)"/>
              </a:rPr>
              <a:t>Дмитрию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12" tooltip="Дмитрий Константинович (князь суздальский)"/>
              </a:rPr>
              <a:t> Суздальскому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результате заговора эмиров свергнут и казнен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шибанидом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13" tooltip="Хизр-хан"/>
              </a:rPr>
              <a:t>Хизром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(по русским летописям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Кидырь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который ещё в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14" tooltip="1359 год"/>
              </a:rPr>
              <a:t>1359 году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объявил себя ханом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Гюлистане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6146" name="Picture 2" descr="C:\Users\Павел\Desktop\443_or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48200" y="2287785"/>
            <a:ext cx="4059238" cy="304442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Рамадан.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vi-VN" sz="2900" b="1" dirty="0" smtClean="0">
                <a:latin typeface="Times New Roman" pitchFamily="18" charset="0"/>
                <a:cs typeface="Times New Roman" pitchFamily="18" charset="0"/>
              </a:rPr>
              <a:t>Рамада́н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  <a:hlinkClick r:id="rId2" tooltip="Арабский язык"/>
              </a:rPr>
              <a:t>араб.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ar-AE" sz="2900" dirty="0" smtClean="0">
                <a:latin typeface="Times New Roman" pitchFamily="18" charset="0"/>
                <a:cs typeface="Times New Roman" pitchFamily="18" charset="0"/>
              </a:rPr>
              <a:t>رمضان‎‎, 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  <a:hlinkClick r:id="rId3" tooltip="Абджадия"/>
              </a:rPr>
              <a:t>абджадия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</a:rPr>
              <a:t> 1091) или </a:t>
            </a:r>
            <a:r>
              <a:rPr lang="vi-VN" sz="2900" b="1" dirty="0" smtClean="0">
                <a:latin typeface="Times New Roman" pitchFamily="18" charset="0"/>
                <a:cs typeface="Times New Roman" pitchFamily="18" charset="0"/>
              </a:rPr>
              <a:t>рамаза́н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  <a:hlinkClick r:id="rId4" tooltip="Турецкий язык"/>
              </a:rPr>
              <a:t>тур.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900" i="1" dirty="0" err="1" smtClean="0">
                <a:latin typeface="Times New Roman" pitchFamily="18" charset="0"/>
                <a:cs typeface="Times New Roman" pitchFamily="18" charset="0"/>
              </a:rPr>
              <a:t>Ramazan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) — 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</a:rPr>
              <a:t>девятый 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  <a:hlinkClick r:id="rId5" tooltip="Месяц"/>
              </a:rPr>
              <a:t>месяц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</a:rPr>
              <a:t> мусульманского (лунного) календаря. В соответствии с одним из 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  <a:hlinkClick r:id="rId6" tooltip="Пять столпов ислама"/>
              </a:rPr>
              <a:t>пяти столпов ислама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</a:rPr>
              <a:t> в течение месяца Рамадан правоверные 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  <a:hlinkClick r:id="rId7" tooltip="Мусульмане"/>
              </a:rPr>
              <a:t>мусульмане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</a:rPr>
              <a:t> должны 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  <a:hlinkClick r:id="rId8" tooltip="Пост"/>
              </a:rPr>
              <a:t>поститься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</a:rPr>
              <a:t> от наступления утреннего 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  <a:hlinkClick r:id="rId9" tooltip="Намаз"/>
              </a:rPr>
              <a:t>намаза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  <a:hlinkClick r:id="rId10" tooltip="Фаджр"/>
              </a:rPr>
              <a:t>Фаджр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</a:rPr>
              <a:t>, наступающий на рассвете) до наступления вечернего намаза (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  <a:hlinkClick r:id="rId11" tooltip="Магриб (молитва)"/>
              </a:rPr>
              <a:t>Магриб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</a:rPr>
              <a:t>, наступающий с 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  <a:hlinkClick r:id="rId12" tooltip="Закат"/>
              </a:rPr>
              <a:t>закатом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vi-VN" sz="2900" dirty="0" smtClean="0">
                <a:latin typeface="Times New Roman" pitchFamily="18" charset="0"/>
                <a:cs typeface="Times New Roman" pitchFamily="18" charset="0"/>
                <a:hlinkClick r:id="rId8" tooltip="Пост"/>
              </a:rPr>
              <a:t>Пост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</a:rPr>
              <a:t> также называется «Рамадан», как и название месяца. В тюркских языках более распространено название </a:t>
            </a:r>
            <a:r>
              <a:rPr lang="vi-VN" sz="2900" b="1" dirty="0" smtClean="0">
                <a:latin typeface="Times New Roman" pitchFamily="18" charset="0"/>
                <a:cs typeface="Times New Roman" pitchFamily="18" charset="0"/>
              </a:rPr>
              <a:t>Ураза́</a:t>
            </a:r>
            <a:r>
              <a:rPr lang="vi-VN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7172" name="Picture 4" descr="C:\Users\Павел\Desktop\1253412115_cubbu-open.az-8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648200" y="1916833"/>
            <a:ext cx="4059238" cy="341538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Учитель: </a:t>
            </a:r>
            <a:r>
              <a:rPr lang="ru-RU" dirty="0" smtClean="0"/>
              <a:t>Мы открыли для себя целый мир религиозных праздников ислама. Узнали, как проводятся эти праздники. Все они учат добру, терпению, памяти и уважению к делам и страданиям предков. Я думаю, что этот урок не оставил никого равнодушным. Отдельное спасибо родителям, которые откликнулись и пришли на наш урок, поделились своими знаниями. Отдельное спасибо имаму мечети города </a:t>
            </a:r>
            <a:r>
              <a:rPr lang="ru-RU" dirty="0" err="1" smtClean="0"/>
              <a:t>Покачи</a:t>
            </a:r>
            <a:r>
              <a:rPr lang="ru-RU" dirty="0" smtClean="0"/>
              <a:t> Саади </a:t>
            </a:r>
            <a:r>
              <a:rPr lang="ru-RU" dirty="0" err="1" smtClean="0"/>
              <a:t>Омарову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Итоги встречи.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b="1" dirty="0" smtClean="0"/>
              <a:t>С какими событиями связаны главные праздники мусульман? Подготовьте о них сообщения.</a:t>
            </a:r>
            <a:endParaRPr lang="ru-RU" dirty="0" smtClean="0"/>
          </a:p>
          <a:p>
            <a:pPr lvl="0"/>
            <a:endParaRPr lang="ru-RU" b="1" dirty="0" smtClean="0"/>
          </a:p>
          <a:p>
            <a:pPr lvl="0"/>
            <a:r>
              <a:rPr lang="ru-RU" b="1" dirty="0" smtClean="0"/>
              <a:t>Какие </a:t>
            </a:r>
            <a:r>
              <a:rPr lang="ru-RU" b="1" dirty="0" smtClean="0"/>
              <a:t>праздники отмечают мусульмане?</a:t>
            </a:r>
            <a:endParaRPr lang="ru-RU" dirty="0" smtClean="0"/>
          </a:p>
          <a:p>
            <a:pPr lvl="0"/>
            <a:endParaRPr lang="ru-RU" b="1" dirty="0" smtClean="0"/>
          </a:p>
          <a:p>
            <a:pPr lvl="0"/>
            <a:endParaRPr lang="ru-RU" b="1" dirty="0" smtClean="0"/>
          </a:p>
          <a:p>
            <a:pPr lvl="0"/>
            <a:r>
              <a:rPr lang="ru-RU" b="1" dirty="0" smtClean="0"/>
              <a:t>Какой </a:t>
            </a:r>
            <a:r>
              <a:rPr lang="ru-RU" b="1" dirty="0" smtClean="0"/>
              <a:t>самый важный праздник в исламе?</a:t>
            </a:r>
            <a:endParaRPr lang="ru-RU" dirty="0" smtClean="0"/>
          </a:p>
          <a:p>
            <a:pPr lvl="0"/>
            <a:endParaRPr lang="ru-RU" b="1" dirty="0" smtClean="0"/>
          </a:p>
          <a:p>
            <a:pPr lvl="0"/>
            <a:endParaRPr lang="ru-RU" b="1" dirty="0" smtClean="0"/>
          </a:p>
          <a:p>
            <a:pPr lvl="0"/>
            <a:r>
              <a:rPr lang="ru-RU" b="1" dirty="0" smtClean="0"/>
              <a:t>Поговорите </a:t>
            </a:r>
            <a:r>
              <a:rPr lang="ru-RU" b="1" dirty="0" smtClean="0"/>
              <a:t>со старшими и расскажите, какие религиозные праздники принято отмечать в вашей семье.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Спасибо за внимание!</a:t>
            </a:r>
            <a:endParaRPr lang="ru-RU" dirty="0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63344"/>
          </a:xfrm>
        </p:spPr>
        <p:txBody>
          <a:bodyPr>
            <a:normAutofit fontScale="85000" lnSpcReduction="10000"/>
          </a:bodyPr>
          <a:lstStyle/>
          <a:p>
            <a:r>
              <a:rPr lang="ru-RU" b="1" u="sng" dirty="0" smtClean="0"/>
              <a:t>Тип урока</a:t>
            </a:r>
            <a:r>
              <a:rPr lang="ru-RU" b="1" dirty="0" smtClean="0"/>
              <a:t>: </a:t>
            </a:r>
            <a:r>
              <a:rPr lang="ru-RU" dirty="0" smtClean="0"/>
              <a:t>урок-встреча.</a:t>
            </a:r>
          </a:p>
          <a:p>
            <a:r>
              <a:rPr lang="ru-RU" b="1" u="sng" dirty="0" smtClean="0"/>
              <a:t>Художественно-педагогическая идея урока: </a:t>
            </a:r>
            <a:r>
              <a:rPr lang="ru-RU" dirty="0" smtClean="0"/>
              <a:t>Праздник – это когда хорошо не только тебе, но и всем, кто тебя окружает.</a:t>
            </a:r>
          </a:p>
          <a:p>
            <a:r>
              <a:rPr lang="ru-RU" b="1" u="sng" dirty="0" smtClean="0"/>
              <a:t>Цель урока: </a:t>
            </a:r>
            <a:r>
              <a:rPr lang="ru-RU" dirty="0" smtClean="0"/>
              <a:t>рассказать о главных исламских праздниках, познакомиться подробно с одним из них (Рамадан).</a:t>
            </a:r>
          </a:p>
          <a:p>
            <a:r>
              <a:rPr lang="ru-RU" b="1" u="sng" dirty="0" smtClean="0"/>
              <a:t>Задачи урока: </a:t>
            </a:r>
            <a:r>
              <a:rPr lang="ru-RU" dirty="0" smtClean="0"/>
              <a:t>Познакомиться с главными исламскими праздниками, воспитывать у обучающихся чувство толерантности к представителям разных религиозных </a:t>
            </a:r>
            <a:r>
              <a:rPr lang="ru-RU" dirty="0" err="1" smtClean="0"/>
              <a:t>конфессий,познакомиться</a:t>
            </a:r>
            <a:r>
              <a:rPr lang="ru-RU" dirty="0" smtClean="0"/>
              <a:t> с имамом </a:t>
            </a:r>
            <a:r>
              <a:rPr lang="ru-RU" dirty="0" err="1" smtClean="0"/>
              <a:t>г.Покачи</a:t>
            </a:r>
            <a:r>
              <a:rPr lang="ru-RU" dirty="0" smtClean="0"/>
              <a:t>.</a:t>
            </a:r>
          </a:p>
          <a:p>
            <a:r>
              <a:rPr lang="ru-RU" b="1" u="sng" dirty="0" smtClean="0"/>
              <a:t>Словарик урока:</a:t>
            </a:r>
            <a:r>
              <a:rPr lang="ru-RU" u="sng" dirty="0" smtClean="0"/>
              <a:t> </a:t>
            </a:r>
            <a:r>
              <a:rPr lang="ru-RU" dirty="0" smtClean="0"/>
              <a:t>ортодоксальный (гр. Правильный) – неуклонно придерживающийся какого-либо направления, учения мировоззрения, последовательный. Разговение - </a:t>
            </a:r>
            <a:r>
              <a:rPr lang="ru-RU" i="1" dirty="0" err="1" smtClean="0">
                <a:hlinkClick r:id="rId2" tooltip="Викисловарь:Условные сокращения"/>
              </a:rPr>
              <a:t>религ</a:t>
            </a:r>
            <a:r>
              <a:rPr lang="ru-RU" i="1" dirty="0" smtClean="0">
                <a:hlinkClick r:id="rId2" tooltip="Викисловарь:Условные сокращения"/>
              </a:rPr>
              <a:t>.</a:t>
            </a:r>
            <a:r>
              <a:rPr lang="ru-RU" dirty="0" smtClean="0"/>
              <a:t> действие по значению гл. </a:t>
            </a:r>
            <a:r>
              <a:rPr lang="ru-RU" dirty="0" smtClean="0">
                <a:hlinkClick r:id="rId3" tooltip="разговляться"/>
              </a:rPr>
              <a:t>разговляться</a:t>
            </a:r>
            <a:r>
              <a:rPr lang="ru-RU" dirty="0" smtClean="0"/>
              <a:t>, </a:t>
            </a:r>
            <a:r>
              <a:rPr lang="ru-RU" dirty="0" smtClean="0">
                <a:hlinkClick r:id="rId4" tooltip="разговеться"/>
              </a:rPr>
              <a:t>разговеться</a:t>
            </a:r>
            <a:r>
              <a:rPr lang="ru-RU" dirty="0" smtClean="0"/>
              <a:t>; приём скоромной пищи в первый раз после поста; также результат такого действия. </a:t>
            </a:r>
          </a:p>
          <a:p>
            <a:r>
              <a:rPr lang="ru-RU" b="1" u="sng" dirty="0" smtClean="0"/>
              <a:t>Оборудование</a:t>
            </a:r>
            <a:r>
              <a:rPr lang="ru-RU" u="sng" dirty="0" smtClean="0"/>
              <a:t>:</a:t>
            </a:r>
            <a:r>
              <a:rPr lang="ru-RU" dirty="0" smtClean="0"/>
              <a:t> компьютер, проектор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300192" y="6179096"/>
            <a:ext cx="2026568" cy="678904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Учитель:</a:t>
            </a:r>
            <a:r>
              <a:rPr lang="ru-RU" dirty="0" smtClean="0"/>
              <a:t> Ребята, сегодня у нас необычный урок! Урок- встреча, у нас в гостях ваши родители и имам нашей мечети Саади Омаров. В каждой религии есть свои праздники. Какие отмечаются праздники в вашей семье? (Ответы учащихся</a:t>
            </a:r>
            <a:r>
              <a:rPr lang="ru-RU" dirty="0" smtClean="0"/>
              <a:t>). </a:t>
            </a:r>
          </a:p>
          <a:p>
            <a:r>
              <a:rPr lang="ru-RU" dirty="0" smtClean="0"/>
              <a:t>Сегодня  на уроке мы с вами познакомимся с миром </a:t>
            </a:r>
            <a:r>
              <a:rPr lang="ru-RU" dirty="0" smtClean="0"/>
              <a:t> </a:t>
            </a:r>
            <a:r>
              <a:rPr lang="ru-RU" dirty="0" smtClean="0"/>
              <a:t>праздников в религии Ислам. Некоторые сведения об этих праздниках мы будем записывать в тетрадях. Ислам – самая молодая мировая религия. Согласно легенде, в 610 году архангел </a:t>
            </a:r>
            <a:r>
              <a:rPr lang="ru-RU" dirty="0" err="1" smtClean="0"/>
              <a:t>Джабраил</a:t>
            </a:r>
            <a:r>
              <a:rPr lang="ru-RU" dirty="0" smtClean="0"/>
              <a:t> (Гавриил), явившись Мухаммеду, продиктовал ему первые стихи Корана. Так родилась новая вера – ислам. Но об этом расскажет подробнее наш уважаемый гость 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Ход урока.</a:t>
            </a:r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«Коран» - в переводе с арабского означает «чтение».</a:t>
            </a:r>
          </a:p>
          <a:p>
            <a:r>
              <a:rPr lang="ru-RU" dirty="0" smtClean="0"/>
              <a:t>«Ислам» - означает «покорность Богу».</a:t>
            </a:r>
          </a:p>
          <a:p>
            <a:r>
              <a:rPr lang="ru-RU" dirty="0" smtClean="0"/>
              <a:t>Исламская традиция запрещает изображать человека и животных, поэтому рукописи, как Коран, украшались геометрическими и растительными орнаментами.</a:t>
            </a:r>
          </a:p>
          <a:p>
            <a:r>
              <a:rPr lang="ru-RU" dirty="0" smtClean="0"/>
              <a:t>«Мечеть» от арабского слова «</a:t>
            </a:r>
            <a:r>
              <a:rPr lang="ru-RU" dirty="0" err="1" smtClean="0"/>
              <a:t>масджид</a:t>
            </a:r>
            <a:r>
              <a:rPr lang="ru-RU" dirty="0" smtClean="0"/>
              <a:t>» - означает «место поклонения».</a:t>
            </a:r>
          </a:p>
          <a:p>
            <a:r>
              <a:rPr lang="ru-RU" dirty="0" smtClean="0"/>
              <a:t>Сейчас в мире насчитывается более 800 миллионов последователей исламской религии (мусульман).</a:t>
            </a:r>
          </a:p>
          <a:p>
            <a:r>
              <a:rPr lang="ru-RU" dirty="0" smtClean="0"/>
              <a:t>Сегодня мы подробно поговорим о праздниках, которые объединяют мусульман всего мира. 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dirty="0" smtClean="0"/>
              <a:t>Предоставим </a:t>
            </a:r>
            <a:r>
              <a:rPr lang="ru-RU" sz="3600" b="1" dirty="0" smtClean="0"/>
              <a:t>слово Саади </a:t>
            </a:r>
            <a:r>
              <a:rPr lang="ru-RU" sz="3600" b="1" dirty="0" err="1" smtClean="0"/>
              <a:t>Омарову</a:t>
            </a:r>
            <a:r>
              <a:rPr lang="ru-RU" sz="3600" b="1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Коран.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vi-VN" sz="4800" b="1" dirty="0" smtClean="0"/>
              <a:t>Кора́н</a:t>
            </a:r>
            <a:r>
              <a:rPr lang="vi-VN" sz="4800" dirty="0" smtClean="0"/>
              <a:t> (</a:t>
            </a:r>
            <a:r>
              <a:rPr lang="vi-VN" sz="4800" dirty="0" smtClean="0">
                <a:hlinkClick r:id="rId2" tooltip="Арабский язык"/>
              </a:rPr>
              <a:t>араб.</a:t>
            </a:r>
            <a:r>
              <a:rPr lang="vi-VN" sz="4800" dirty="0" smtClean="0"/>
              <a:t> </a:t>
            </a:r>
            <a:r>
              <a:rPr lang="ar-AE" sz="4800" dirty="0" smtClean="0"/>
              <a:t>أَلْقُرآن‎‎ </a:t>
            </a:r>
            <a:r>
              <a:rPr lang="ar-AE" sz="4800" dirty="0" smtClean="0">
                <a:hlinkClick r:id="rId3" tooltip="Международный фонетический алфавит"/>
              </a:rPr>
              <a:t>[</a:t>
            </a:r>
            <a:r>
              <a:rPr lang="en-US" sz="4800" dirty="0" err="1" smtClean="0">
                <a:hlinkClick r:id="rId3" tooltip="Международный фонетический алфавит"/>
              </a:rPr>
              <a:t>qurˈʔaːn</a:t>
            </a:r>
            <a:r>
              <a:rPr lang="en-US" sz="4800" dirty="0" smtClean="0">
                <a:hlinkClick r:id="rId3" tooltip="Международный фонетический алфавит"/>
              </a:rPr>
              <a:t>]</a:t>
            </a:r>
            <a:r>
              <a:rPr lang="en-US" sz="4800" dirty="0" smtClean="0"/>
              <a:t> — </a:t>
            </a:r>
            <a:r>
              <a:rPr lang="vi-VN" sz="4800" i="1" dirty="0" smtClean="0"/>
              <a:t>аль-К̣ур’а̄н</a:t>
            </a:r>
            <a:r>
              <a:rPr lang="vi-VN" sz="4800" dirty="0" smtClean="0"/>
              <a:t> ) — </a:t>
            </a:r>
            <a:r>
              <a:rPr lang="vi-VN" sz="4800" dirty="0" smtClean="0">
                <a:hlinkClick r:id="rId4" tooltip="Священные писания"/>
              </a:rPr>
              <a:t>священная книга</a:t>
            </a:r>
            <a:r>
              <a:rPr lang="vi-VN" sz="4800" dirty="0" smtClean="0"/>
              <a:t> </a:t>
            </a:r>
            <a:r>
              <a:rPr lang="vi-VN" sz="4800" dirty="0" smtClean="0">
                <a:hlinkClick r:id="rId5" tooltip="Мусульмане"/>
              </a:rPr>
              <a:t>мусульман</a:t>
            </a:r>
            <a:r>
              <a:rPr lang="vi-VN" sz="4800" dirty="0" smtClean="0"/>
              <a:t> (приверженцев </a:t>
            </a:r>
            <a:r>
              <a:rPr lang="vi-VN" sz="4800" dirty="0" smtClean="0">
                <a:hlinkClick r:id="rId6" tooltip="Ислам"/>
              </a:rPr>
              <a:t>ислама</a:t>
            </a:r>
            <a:r>
              <a:rPr lang="vi-VN" sz="4800" dirty="0" smtClean="0"/>
              <a:t>). Слово «Коран» происходит от арабского «чтение вслух», «назидание»</a:t>
            </a:r>
            <a:r>
              <a:rPr lang="vi-VN" sz="4800" baseline="30000" dirty="0" smtClean="0">
                <a:hlinkClick r:id="rId7"/>
              </a:rPr>
              <a:t>[1]</a:t>
            </a:r>
            <a:r>
              <a:rPr lang="vi-VN" sz="4800" dirty="0" smtClean="0"/>
              <a:t>.</a:t>
            </a:r>
          </a:p>
          <a:p>
            <a:r>
              <a:rPr lang="vi-VN" sz="4800" dirty="0" smtClean="0"/>
              <a:t>Коран был записан со слов </a:t>
            </a:r>
            <a:r>
              <a:rPr lang="vi-VN" sz="4800" dirty="0" smtClean="0">
                <a:hlinkClick r:id="rId8" tooltip="Мухаммед"/>
              </a:rPr>
              <a:t>Мухаммеда</a:t>
            </a:r>
            <a:r>
              <a:rPr lang="vi-VN" sz="4800" dirty="0" smtClean="0"/>
              <a:t> его </a:t>
            </a:r>
            <a:r>
              <a:rPr lang="vi-VN" sz="4800" dirty="0" smtClean="0">
                <a:hlinkClick r:id="rId9" tooltip="Сахабы"/>
              </a:rPr>
              <a:t>сподвижниками</a:t>
            </a:r>
            <a:r>
              <a:rPr lang="vi-VN" sz="4800" dirty="0" smtClean="0"/>
              <a:t>. Передача Корана была осуществлена через ангела </a:t>
            </a:r>
            <a:r>
              <a:rPr lang="vi-VN" sz="4800" dirty="0" smtClean="0">
                <a:hlinkClick r:id="rId10" tooltip="Джабраил"/>
              </a:rPr>
              <a:t>Джабраила</a:t>
            </a:r>
            <a:r>
              <a:rPr lang="vi-VN" sz="4800" dirty="0" smtClean="0"/>
              <a:t> и длилась без малого 23 года, а первое откровение Мухаммед получил в возрасте сорока лет, в </a:t>
            </a:r>
            <a:r>
              <a:rPr lang="vi-VN" sz="4800" dirty="0" smtClean="0">
                <a:hlinkClick r:id="rId11" tooltip="Ночь предопределения"/>
              </a:rPr>
              <a:t>Ночь могущества</a:t>
            </a:r>
            <a:r>
              <a:rPr lang="vi-VN" sz="4800" dirty="0" smtClean="0"/>
              <a:t> (месяц </a:t>
            </a:r>
            <a:r>
              <a:rPr lang="vi-VN" sz="4800" dirty="0" smtClean="0">
                <a:hlinkClick r:id="rId12" tooltip="Рамадан"/>
              </a:rPr>
              <a:t>Рамадан</a:t>
            </a:r>
            <a:r>
              <a:rPr lang="vi-VN" sz="4800" dirty="0" smtClean="0"/>
              <a:t>).</a:t>
            </a:r>
          </a:p>
          <a:p>
            <a:r>
              <a:rPr lang="vi-VN" sz="4800" dirty="0" smtClean="0"/>
              <a:t>В исламских странах Коран служит основой </a:t>
            </a:r>
            <a:r>
              <a:rPr lang="vi-VN" sz="4800" dirty="0" smtClean="0">
                <a:hlinkClick r:id="rId13" tooltip="Законодательство"/>
              </a:rPr>
              <a:t>законодательства</a:t>
            </a:r>
            <a:r>
              <a:rPr lang="vi-VN" sz="4800" dirty="0" smtClean="0"/>
              <a:t>, как религиозного, так гражданского и уголовного.</a:t>
            </a:r>
          </a:p>
          <a:p>
            <a:r>
              <a:rPr lang="vi-VN" sz="4800" dirty="0" smtClean="0"/>
              <a:t>Мусульмане верят в то, что Коран — это:</a:t>
            </a:r>
          </a:p>
          <a:p>
            <a:r>
              <a:rPr lang="vi-VN" sz="4800" dirty="0" smtClean="0"/>
              <a:t>божественное руководство для человечества, последнее </a:t>
            </a:r>
            <a:r>
              <a:rPr lang="vi-VN" sz="4800" dirty="0" smtClean="0">
                <a:hlinkClick r:id="rId14" tooltip="Священное Писание в исламе"/>
              </a:rPr>
              <a:t>Священное Писание</a:t>
            </a:r>
            <a:r>
              <a:rPr lang="vi-VN" sz="4800" dirty="0" smtClean="0"/>
              <a:t>, ниспосланное </a:t>
            </a:r>
            <a:r>
              <a:rPr lang="vi-VN" sz="4800" dirty="0" smtClean="0">
                <a:hlinkClick r:id="rId15" tooltip="Аллах"/>
              </a:rPr>
              <a:t>Аллахом</a:t>
            </a:r>
            <a:r>
              <a:rPr lang="vi-VN" sz="4800" dirty="0" smtClean="0"/>
              <a:t>;</a:t>
            </a:r>
          </a:p>
          <a:p>
            <a:r>
              <a:rPr lang="vi-VN" sz="4800" dirty="0" smtClean="0"/>
              <a:t>несотворенное Слово Всевышнего, вечное свидетельство </a:t>
            </a:r>
            <a:r>
              <a:rPr lang="vi-VN" sz="4800" dirty="0" smtClean="0">
                <a:hlinkClick r:id="rId16" tooltip="Пророки в исламе"/>
              </a:rPr>
              <a:t>пророчества</a:t>
            </a:r>
            <a:r>
              <a:rPr lang="vi-VN" sz="4800" dirty="0" smtClean="0"/>
              <a:t> и последнее небесное откровение, которое подтвердило истинность всех предыдущих священных Писаний, отменило провозглашенные ими законы и утвердило последнее и самое совершенное небесное законодательство;</a:t>
            </a:r>
          </a:p>
          <a:p>
            <a:r>
              <a:rPr lang="vi-VN" sz="4800" dirty="0" smtClean="0"/>
              <a:t>чудо, одно из доказательств пророческой миссии Мухаммеда, кульминация серии божественных посланий. Божественные послания начались с </a:t>
            </a:r>
            <a:r>
              <a:rPr lang="vi-VN" sz="4800" dirty="0" smtClean="0">
                <a:hlinkClick r:id="rId17" tooltip="Адам"/>
              </a:rPr>
              <a:t>Адама</a:t>
            </a:r>
            <a:r>
              <a:rPr lang="vi-VN" sz="4800" dirty="0" smtClean="0"/>
              <a:t>, включали в себя Свитки </a:t>
            </a:r>
            <a:r>
              <a:rPr lang="vi-VN" sz="4800" dirty="0" smtClean="0">
                <a:hlinkClick r:id="rId18" tooltip="Ибрахим"/>
              </a:rPr>
              <a:t>Авраама</a:t>
            </a:r>
            <a:r>
              <a:rPr lang="vi-VN" sz="4800" dirty="0" smtClean="0"/>
              <a:t>, Таурат (</a:t>
            </a:r>
            <a:r>
              <a:rPr lang="vi-VN" sz="4800" dirty="0" smtClean="0">
                <a:hlinkClick r:id="rId19" tooltip="Тора"/>
              </a:rPr>
              <a:t>Тору</a:t>
            </a:r>
            <a:r>
              <a:rPr lang="vi-VN" sz="4800" dirty="0" smtClean="0"/>
              <a:t>), </a:t>
            </a:r>
            <a:r>
              <a:rPr lang="vi-VN" sz="4800" dirty="0" smtClean="0">
                <a:hlinkClick r:id="rId20" tooltip="Забур"/>
              </a:rPr>
              <a:t>Забур</a:t>
            </a:r>
            <a:r>
              <a:rPr lang="vi-VN" sz="4800" dirty="0" smtClean="0"/>
              <a:t>(</a:t>
            </a:r>
            <a:r>
              <a:rPr lang="vi-VN" sz="4800" dirty="0" smtClean="0">
                <a:hlinkClick r:id="rId21" tooltip="Псалтирь"/>
              </a:rPr>
              <a:t>Псалтирь</a:t>
            </a:r>
            <a:r>
              <a:rPr lang="vi-VN" sz="4800" dirty="0" smtClean="0"/>
              <a:t>) и </a:t>
            </a:r>
            <a:r>
              <a:rPr lang="vi-VN" sz="4800" dirty="0" smtClean="0">
                <a:hlinkClick r:id="rId22" tooltip="Инджиль"/>
              </a:rPr>
              <a:t>Инджиль</a:t>
            </a:r>
            <a:r>
              <a:rPr lang="vi-VN" sz="4800" dirty="0" smtClean="0"/>
              <a:t> (Евангелие).</a:t>
            </a:r>
          </a:p>
          <a:p>
            <a:endParaRPr lang="ru-RU" dirty="0"/>
          </a:p>
        </p:txBody>
      </p:sp>
      <p:pic>
        <p:nvPicPr>
          <p:cNvPr id="2050" name="Picture 2" descr="C:\Users\Павел\Desktop\e211850d5dea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5184775" y="1524000"/>
            <a:ext cx="2986088" cy="457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Праздники ислама. Курбан-байрам.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vi-VN" b="1" dirty="0" smtClean="0"/>
              <a:t>Пра́здник жертвоприноше́ния</a:t>
            </a:r>
            <a:r>
              <a:rPr lang="vi-VN" dirty="0" smtClean="0"/>
              <a:t> (</a:t>
            </a:r>
            <a:r>
              <a:rPr lang="vi-VN" i="1" dirty="0" smtClean="0"/>
              <a:t>Ид аль-Адха</a:t>
            </a:r>
            <a:r>
              <a:rPr lang="vi-VN" dirty="0" smtClean="0"/>
              <a:t>; </a:t>
            </a:r>
            <a:r>
              <a:rPr lang="vi-VN" dirty="0" smtClean="0">
                <a:hlinkClick r:id="rId2" tooltip="Арабский язык"/>
              </a:rPr>
              <a:t>араб.</a:t>
            </a:r>
            <a:r>
              <a:rPr lang="vi-VN" dirty="0" smtClean="0"/>
              <a:t> </a:t>
            </a:r>
            <a:r>
              <a:rPr lang="ar-AE" dirty="0" smtClean="0"/>
              <a:t>عيد الأضحى‎‎ ‘</a:t>
            </a:r>
            <a:r>
              <a:rPr lang="en-US" dirty="0" err="1" smtClean="0"/>
              <a:t>Īdu</a:t>
            </a:r>
            <a:r>
              <a:rPr lang="en-US" dirty="0" smtClean="0"/>
              <a:t> l-’</a:t>
            </a:r>
            <a:r>
              <a:rPr lang="en-US" dirty="0" err="1" smtClean="0"/>
              <a:t>Aḍḥā</a:t>
            </a:r>
            <a:r>
              <a:rPr lang="en-US" dirty="0" smtClean="0"/>
              <a:t>, </a:t>
            </a:r>
            <a:r>
              <a:rPr lang="vi-VN" dirty="0" smtClean="0">
                <a:hlinkClick r:id="rId3" tooltip="Азербайджанский язык"/>
              </a:rPr>
              <a:t>азерб.</a:t>
            </a:r>
            <a:r>
              <a:rPr lang="vi-VN" dirty="0" smtClean="0"/>
              <a:t> </a:t>
            </a:r>
            <a:r>
              <a:rPr lang="en-US" i="1" dirty="0" err="1" smtClean="0"/>
              <a:t>Qurban</a:t>
            </a:r>
            <a:r>
              <a:rPr lang="en-US" i="1" dirty="0" smtClean="0"/>
              <a:t> </a:t>
            </a:r>
            <a:r>
              <a:rPr lang="en-US" i="1" dirty="0" err="1" smtClean="0"/>
              <a:t>Bayramı</a:t>
            </a:r>
            <a:r>
              <a:rPr lang="en-US" dirty="0" smtClean="0"/>
              <a:t>, </a:t>
            </a:r>
            <a:r>
              <a:rPr lang="vi-VN" dirty="0" smtClean="0">
                <a:hlinkClick r:id="rId4" tooltip="Башкирский язык"/>
              </a:rPr>
              <a:t>башк.</a:t>
            </a:r>
            <a:r>
              <a:rPr lang="vi-VN" dirty="0" smtClean="0"/>
              <a:t> </a:t>
            </a:r>
            <a:r>
              <a:rPr lang="vi-VN" i="1" dirty="0" smtClean="0"/>
              <a:t>Ҡорбан байрам, </a:t>
            </a:r>
            <a:r>
              <a:rPr lang="en-US" i="1" dirty="0" err="1" smtClean="0"/>
              <a:t>Qorban</a:t>
            </a:r>
            <a:r>
              <a:rPr lang="en-US" i="1" dirty="0" smtClean="0"/>
              <a:t> </a:t>
            </a:r>
            <a:r>
              <a:rPr lang="en-US" i="1" dirty="0" err="1" smtClean="0"/>
              <a:t>baýram</a:t>
            </a:r>
            <a:r>
              <a:rPr lang="en-US" dirty="0" smtClean="0"/>
              <a:t>, </a:t>
            </a:r>
            <a:r>
              <a:rPr lang="vi-VN" dirty="0" smtClean="0">
                <a:hlinkClick r:id="rId5" tooltip="Боснийский язык"/>
              </a:rPr>
              <a:t>босн.</a:t>
            </a:r>
            <a:r>
              <a:rPr lang="vi-VN" dirty="0" smtClean="0"/>
              <a:t> </a:t>
            </a:r>
            <a:r>
              <a:rPr lang="en-US" i="1" dirty="0" err="1" smtClean="0"/>
              <a:t>Kurban</a:t>
            </a:r>
            <a:r>
              <a:rPr lang="en-US" i="1" dirty="0" smtClean="0"/>
              <a:t> </a:t>
            </a:r>
            <a:r>
              <a:rPr lang="en-US" i="1" dirty="0" err="1" smtClean="0"/>
              <a:t>bajram</a:t>
            </a:r>
            <a:r>
              <a:rPr lang="en-US" dirty="0" smtClean="0"/>
              <a:t>, </a:t>
            </a:r>
            <a:r>
              <a:rPr lang="vi-VN" dirty="0" smtClean="0">
                <a:hlinkClick r:id="rId6" tooltip="Казахский язык"/>
              </a:rPr>
              <a:t>каз.</a:t>
            </a:r>
            <a:r>
              <a:rPr lang="vi-VN" dirty="0" smtClean="0"/>
              <a:t> </a:t>
            </a:r>
            <a:r>
              <a:rPr lang="vi-VN" i="1" dirty="0" smtClean="0"/>
              <a:t>Құрбан айт</a:t>
            </a:r>
            <a:r>
              <a:rPr lang="vi-VN" dirty="0" smtClean="0"/>
              <a:t>, </a:t>
            </a:r>
            <a:r>
              <a:rPr lang="vi-VN" dirty="0" smtClean="0">
                <a:hlinkClick r:id="rId7" tooltip="Киргизский язык"/>
              </a:rPr>
              <a:t>кирг.</a:t>
            </a:r>
            <a:r>
              <a:rPr lang="vi-VN" dirty="0" smtClean="0"/>
              <a:t> </a:t>
            </a:r>
            <a:r>
              <a:rPr lang="en-US" i="1" dirty="0" smtClean="0"/>
              <a:t>K</a:t>
            </a:r>
            <a:r>
              <a:rPr lang="vi-VN" i="1" dirty="0" smtClean="0"/>
              <a:t>урман айт</a:t>
            </a:r>
            <a:r>
              <a:rPr lang="vi-VN" dirty="0" smtClean="0"/>
              <a:t>, </a:t>
            </a:r>
            <a:r>
              <a:rPr lang="vi-VN" dirty="0" smtClean="0">
                <a:hlinkClick r:id="rId8" tooltip="Таджикский язык"/>
              </a:rPr>
              <a:t>тадж.</a:t>
            </a:r>
            <a:r>
              <a:rPr lang="vi-VN" dirty="0" smtClean="0"/>
              <a:t> </a:t>
            </a:r>
            <a:r>
              <a:rPr lang="vi-VN" i="1" dirty="0" smtClean="0"/>
              <a:t>Иди Қурбон</a:t>
            </a:r>
            <a:r>
              <a:rPr lang="vi-VN" dirty="0" smtClean="0"/>
              <a:t>,</a:t>
            </a:r>
            <a:r>
              <a:rPr lang="vi-VN" dirty="0" smtClean="0">
                <a:hlinkClick r:id="rId9" tooltip="Туркменский язык"/>
              </a:rPr>
              <a:t>туркм.</a:t>
            </a:r>
            <a:r>
              <a:rPr lang="vi-VN" dirty="0" smtClean="0"/>
              <a:t> </a:t>
            </a:r>
            <a:r>
              <a:rPr lang="vi-VN" i="1" dirty="0" smtClean="0"/>
              <a:t>Гурбан байрам, </a:t>
            </a:r>
            <a:r>
              <a:rPr lang="en-US" i="1" dirty="0" err="1" smtClean="0"/>
              <a:t>Gurban</a:t>
            </a:r>
            <a:r>
              <a:rPr lang="en-US" i="1" dirty="0" smtClean="0"/>
              <a:t> </a:t>
            </a:r>
            <a:r>
              <a:rPr lang="en-US" i="1" dirty="0" err="1" smtClean="0"/>
              <a:t>baýram</a:t>
            </a:r>
            <a:r>
              <a:rPr lang="en-US" dirty="0" smtClean="0"/>
              <a:t>, </a:t>
            </a:r>
            <a:r>
              <a:rPr lang="vi-VN" dirty="0" smtClean="0">
                <a:hlinkClick r:id="rId10" tooltip="Турецкий язык"/>
              </a:rPr>
              <a:t>тур.</a:t>
            </a:r>
            <a:r>
              <a:rPr lang="vi-VN" dirty="0" smtClean="0"/>
              <a:t> </a:t>
            </a:r>
            <a:r>
              <a:rPr lang="en-US" i="1" dirty="0" err="1" smtClean="0"/>
              <a:t>Kurban</a:t>
            </a:r>
            <a:r>
              <a:rPr lang="en-US" i="1" dirty="0" smtClean="0"/>
              <a:t> </a:t>
            </a:r>
            <a:r>
              <a:rPr lang="en-US" i="1" dirty="0" err="1" smtClean="0"/>
              <a:t>Bayramı</a:t>
            </a:r>
            <a:r>
              <a:rPr lang="en-US" dirty="0" smtClean="0"/>
              <a:t>, </a:t>
            </a:r>
            <a:r>
              <a:rPr lang="vi-VN" dirty="0" smtClean="0">
                <a:hlinkClick r:id="rId11" tooltip="Татарский язык"/>
              </a:rPr>
              <a:t>тат.</a:t>
            </a:r>
            <a:r>
              <a:rPr lang="vi-VN" dirty="0" smtClean="0"/>
              <a:t> </a:t>
            </a:r>
            <a:r>
              <a:rPr lang="vi-VN" i="1" dirty="0" smtClean="0"/>
              <a:t>Корбан бәйрәме / </a:t>
            </a:r>
            <a:r>
              <a:rPr lang="en-US" i="1" dirty="0" err="1" smtClean="0"/>
              <a:t>Qorban</a:t>
            </a:r>
            <a:r>
              <a:rPr lang="en-US" i="1" dirty="0" smtClean="0"/>
              <a:t> </a:t>
            </a:r>
            <a:r>
              <a:rPr lang="en-US" i="1" dirty="0" err="1" smtClean="0"/>
              <a:t>bəyrəme</a:t>
            </a:r>
            <a:r>
              <a:rPr lang="en-US" i="1" dirty="0" smtClean="0"/>
              <a:t>, </a:t>
            </a:r>
            <a:r>
              <a:rPr lang="en-US" i="1" dirty="0" err="1" smtClean="0"/>
              <a:t>Ğəyd-əl-Ədxə</a:t>
            </a:r>
            <a:r>
              <a:rPr lang="en-US" dirty="0" smtClean="0"/>
              <a:t>, </a:t>
            </a:r>
            <a:r>
              <a:rPr lang="vi-VN" dirty="0" smtClean="0">
                <a:hlinkClick r:id="rId12" tooltip="Уйгурский язык"/>
              </a:rPr>
              <a:t>уйг.</a:t>
            </a:r>
            <a:r>
              <a:rPr lang="vi-VN" dirty="0" smtClean="0"/>
              <a:t> </a:t>
            </a:r>
            <a:r>
              <a:rPr lang="ar-AE" dirty="0" smtClean="0"/>
              <a:t>قۇربان ھېيت, </a:t>
            </a:r>
            <a:r>
              <a:rPr lang="vi-VN" dirty="0" smtClean="0">
                <a:hlinkClick r:id="rId13" tooltip="Узбекский язык"/>
              </a:rPr>
              <a:t>узб.</a:t>
            </a:r>
            <a:r>
              <a:rPr lang="vi-VN" dirty="0" smtClean="0"/>
              <a:t> </a:t>
            </a:r>
            <a:r>
              <a:rPr lang="vi-VN" i="1" dirty="0" smtClean="0"/>
              <a:t>Қурбон Ҳайит/Ийдул Азҳо, </a:t>
            </a:r>
            <a:r>
              <a:rPr lang="en-US" i="1" dirty="0" err="1" smtClean="0"/>
              <a:t>Qurbon</a:t>
            </a:r>
            <a:r>
              <a:rPr lang="en-US" i="1" dirty="0" smtClean="0"/>
              <a:t> </a:t>
            </a:r>
            <a:r>
              <a:rPr lang="en-US" i="1" dirty="0" err="1" smtClean="0"/>
              <a:t>Hayit</a:t>
            </a:r>
            <a:r>
              <a:rPr lang="en-US" i="1" dirty="0" smtClean="0"/>
              <a:t>/</a:t>
            </a:r>
            <a:r>
              <a:rPr lang="en-US" i="1" dirty="0" err="1" smtClean="0"/>
              <a:t>Iydul</a:t>
            </a:r>
            <a:r>
              <a:rPr lang="en-US" i="1" dirty="0" smtClean="0"/>
              <a:t> </a:t>
            </a:r>
            <a:r>
              <a:rPr lang="en-US" i="1" dirty="0" err="1" smtClean="0"/>
              <a:t>Azho</a:t>
            </a:r>
            <a:r>
              <a:rPr lang="en-US" dirty="0" smtClean="0"/>
              <a:t>) — </a:t>
            </a:r>
            <a:r>
              <a:rPr lang="vi-VN" dirty="0" smtClean="0">
                <a:hlinkClick r:id="rId14" tooltip="Исламский праздник"/>
              </a:rPr>
              <a:t>исламский праздник</a:t>
            </a:r>
            <a:r>
              <a:rPr lang="vi-VN" dirty="0" smtClean="0"/>
              <a:t> окончания </a:t>
            </a:r>
            <a:r>
              <a:rPr lang="vi-VN" dirty="0" smtClean="0">
                <a:hlinkClick r:id="rId15" tooltip="Хадж"/>
              </a:rPr>
              <a:t>хаджа</a:t>
            </a:r>
            <a:r>
              <a:rPr lang="vi-VN" dirty="0" smtClean="0"/>
              <a:t>, отмечаемый через 70 дней после праздника </a:t>
            </a:r>
            <a:r>
              <a:rPr lang="vi-VN" dirty="0" smtClean="0">
                <a:hlinkClick r:id="rId16" tooltip="Ураза байрам"/>
              </a:rPr>
              <a:t>Ураза байрам</a:t>
            </a:r>
            <a:r>
              <a:rPr lang="vi-VN" dirty="0" smtClean="0"/>
              <a:t>, в 10 день месяца </a:t>
            </a:r>
            <a:r>
              <a:rPr lang="vi-VN" dirty="0" smtClean="0">
                <a:hlinkClick r:id="rId17" tooltip="Зуль-хиджа"/>
              </a:rPr>
              <a:t>Зуль-хиджа</a:t>
            </a:r>
            <a:r>
              <a:rPr lang="vi-VN" dirty="0" smtClean="0"/>
              <a:t> в память жертвоприношения пророка</a:t>
            </a:r>
            <a:r>
              <a:rPr lang="vi-VN" dirty="0" smtClean="0">
                <a:hlinkClick r:id="rId18" tooltip="Ибрахим"/>
              </a:rPr>
              <a:t>Ибрахима</a:t>
            </a:r>
            <a:r>
              <a:rPr lang="vi-VN" dirty="0" smtClean="0"/>
              <a:t>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" name="Picture 2" descr="C:\Users\Павел\Desktop\навруз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4648200" y="2275608"/>
            <a:ext cx="4059238" cy="306878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Праздники ислама. Ураза-байрам.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праздник по случаю окончания месячного поста (уразы). Отмечается 1 </a:t>
            </a:r>
            <a:r>
              <a:rPr lang="ru-RU" dirty="0" err="1" smtClean="0"/>
              <a:t>шаввала</a:t>
            </a:r>
            <a:r>
              <a:rPr lang="ru-RU" dirty="0" smtClean="0"/>
              <a:t> (10 месяц лунного календаря). Известен также как </a:t>
            </a:r>
            <a:r>
              <a:rPr lang="ru-RU" b="1" dirty="0" err="1" smtClean="0"/>
              <a:t>Пра́здник</a:t>
            </a:r>
            <a:r>
              <a:rPr lang="ru-RU" b="1" dirty="0" smtClean="0"/>
              <a:t> </a:t>
            </a:r>
            <a:r>
              <a:rPr lang="ru-RU" b="1" dirty="0" err="1" smtClean="0"/>
              <a:t>разгове́ния</a:t>
            </a:r>
            <a:r>
              <a:rPr lang="ru-RU" dirty="0" smtClean="0"/>
              <a:t> и </a:t>
            </a:r>
            <a:r>
              <a:rPr lang="ru-RU" b="1" dirty="0" smtClean="0"/>
              <a:t>Ид </a:t>
            </a:r>
            <a:r>
              <a:rPr lang="ru-RU" b="1" dirty="0" err="1" smtClean="0"/>
              <a:t>аль-Фитр</a:t>
            </a:r>
            <a:r>
              <a:rPr lang="ru-RU" dirty="0" smtClean="0"/>
              <a:t> (</a:t>
            </a:r>
            <a:r>
              <a:rPr lang="ru-RU" dirty="0" smtClean="0">
                <a:hlinkClick r:id="rId2" tooltip="Арабский язык"/>
              </a:rPr>
              <a:t>араб.</a:t>
            </a:r>
            <a:r>
              <a:rPr lang="ru-RU" dirty="0" smtClean="0"/>
              <a:t> </a:t>
            </a:r>
            <a:r>
              <a:rPr lang="ru-RU" b="1" dirty="0" smtClean="0"/>
              <a:t>عيد الفطر</a:t>
            </a:r>
            <a:r>
              <a:rPr lang="ru-RU" dirty="0" smtClean="0"/>
              <a:t>‎‎ Ид </a:t>
            </a:r>
            <a:r>
              <a:rPr lang="ru-RU" dirty="0" err="1" smtClean="0"/>
              <a:t>уль-Фитр</a:t>
            </a:r>
            <a:r>
              <a:rPr lang="ru-RU" dirty="0" smtClean="0"/>
              <a:t>, </a:t>
            </a:r>
            <a:r>
              <a:rPr lang="ru-RU" dirty="0" err="1" smtClean="0">
                <a:hlinkClick r:id="rId3" tooltip="Тюркские языки"/>
              </a:rPr>
              <a:t>тюрк</a:t>
            </a:r>
            <a:r>
              <a:rPr lang="ru-RU" dirty="0" smtClean="0">
                <a:hlinkClick r:id="rId3" tooltip="Тюркские языки"/>
              </a:rPr>
              <a:t>.</a:t>
            </a:r>
            <a:r>
              <a:rPr lang="ru-RU" dirty="0" smtClean="0"/>
              <a:t> </a:t>
            </a:r>
            <a:r>
              <a:rPr lang="ru-RU" dirty="0" err="1" smtClean="0"/>
              <a:t>Ораза-байрам</a:t>
            </a:r>
            <a:r>
              <a:rPr lang="ru-RU" dirty="0" smtClean="0"/>
              <a:t> (Ураза </a:t>
            </a:r>
            <a:r>
              <a:rPr lang="ru-RU" dirty="0" err="1" smtClean="0"/>
              <a:t>мейрам</a:t>
            </a:r>
            <a:r>
              <a:rPr lang="ru-RU" dirty="0" smtClean="0"/>
              <a:t>, </a:t>
            </a:r>
            <a:r>
              <a:rPr lang="ru-RU" dirty="0" err="1" smtClean="0"/>
              <a:t>Ораза</a:t>
            </a:r>
            <a:r>
              <a:rPr lang="ru-RU" dirty="0" smtClean="0"/>
              <a:t> </a:t>
            </a:r>
            <a:r>
              <a:rPr lang="ru-RU" dirty="0" err="1" smtClean="0"/>
              <a:t>мейрам</a:t>
            </a:r>
            <a:r>
              <a:rPr lang="ru-RU" dirty="0" smtClean="0"/>
              <a:t>, </a:t>
            </a:r>
            <a:r>
              <a:rPr lang="ru-RU" dirty="0" err="1" smtClean="0"/>
              <a:t>Ораза</a:t>
            </a:r>
            <a:r>
              <a:rPr lang="ru-RU" dirty="0" smtClean="0"/>
              <a:t> </a:t>
            </a:r>
            <a:r>
              <a:rPr lang="ru-RU" dirty="0" err="1" smtClean="0"/>
              <a:t>айт</a:t>
            </a:r>
            <a:r>
              <a:rPr lang="ru-RU" dirty="0" smtClean="0"/>
              <a:t>, Ураза </a:t>
            </a:r>
            <a:r>
              <a:rPr lang="ru-RU" dirty="0" err="1" smtClean="0"/>
              <a:t>айт</a:t>
            </a:r>
            <a:r>
              <a:rPr lang="ru-RU" dirty="0" smtClean="0"/>
              <a:t>), </a:t>
            </a:r>
            <a:r>
              <a:rPr lang="ru-RU" dirty="0" smtClean="0">
                <a:hlinkClick r:id="rId4" tooltip="Малайский язык"/>
              </a:rPr>
              <a:t>малайск.</a:t>
            </a:r>
            <a:r>
              <a:rPr lang="ru-RU" dirty="0" smtClean="0"/>
              <a:t> </a:t>
            </a:r>
            <a:r>
              <a:rPr lang="ms-MY" i="1" dirty="0" smtClean="0"/>
              <a:t>Хари Райя Пуаса</a:t>
            </a:r>
            <a:r>
              <a:rPr lang="ru-RU" dirty="0" smtClean="0"/>
              <a:t>, </a:t>
            </a:r>
            <a:r>
              <a:rPr lang="ru-RU" dirty="0" err="1" smtClean="0"/>
              <a:t>Лебаран</a:t>
            </a:r>
            <a:r>
              <a:rPr lang="ru-RU" dirty="0" smtClean="0"/>
              <a:t>, </a:t>
            </a:r>
            <a:r>
              <a:rPr lang="ru-RU" dirty="0" err="1" smtClean="0">
                <a:hlinkClick r:id="rId5" tooltip="Шаблон:Lang-ing (страница отсутствует)"/>
              </a:rPr>
              <a:t>Шаблон:Lang-ing</a:t>
            </a:r>
            <a:r>
              <a:rPr lang="ru-RU" dirty="0" smtClean="0"/>
              <a:t> ) — </a:t>
            </a:r>
            <a:r>
              <a:rPr lang="ru-RU" dirty="0" smtClean="0">
                <a:hlinkClick r:id="rId6" tooltip="Исламские праздники"/>
              </a:rPr>
              <a:t>исламский праздник</a:t>
            </a:r>
            <a:r>
              <a:rPr lang="ru-RU" dirty="0" smtClean="0"/>
              <a:t>, отмечаемый в честь окончания </a:t>
            </a:r>
            <a:r>
              <a:rPr lang="ru-RU" dirty="0" smtClean="0">
                <a:hlinkClick r:id="rId7" tooltip="Пост"/>
              </a:rPr>
              <a:t>поста</a:t>
            </a:r>
            <a:r>
              <a:rPr lang="ru-RU" dirty="0" smtClean="0"/>
              <a:t> в месяц </a:t>
            </a:r>
            <a:r>
              <a:rPr lang="ru-RU" dirty="0" smtClean="0">
                <a:hlinkClick r:id="rId8" tooltip="Рамадан"/>
              </a:rPr>
              <a:t>Рамадан</a:t>
            </a:r>
            <a:r>
              <a:rPr lang="ru-RU" dirty="0" smtClean="0"/>
              <a:t>. Начал отмечаться в </a:t>
            </a:r>
            <a:r>
              <a:rPr lang="ru-RU" dirty="0" smtClean="0">
                <a:hlinkClick r:id="rId9" tooltip="624 год"/>
              </a:rPr>
              <a:t>624 году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1026" name="Picture 2" descr="C:\Users\Павел\Desktop\guebangjie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772819" y="2348880"/>
            <a:ext cx="3810000" cy="27279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Сабантуй.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92933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Истоки празднования Сабантуя уходят в глубокую древность и связаны с аграрным культом. Первоначальная цель этого обряда, вероятно, заключалась в задабривании </a:t>
            </a:r>
            <a:r>
              <a:rPr lang="ru-RU" dirty="0" smtClean="0">
                <a:hlinkClick r:id="rId2" tooltip="Дух (сверхъестественное существо)"/>
              </a:rPr>
              <a:t>духов</a:t>
            </a:r>
            <a:r>
              <a:rPr lang="ru-RU" dirty="0" smtClean="0"/>
              <a:t> плодородия с тем, чтобы благоприятствовать хорошему урожаю в новом году </a:t>
            </a:r>
            <a:r>
              <a:rPr lang="ru-RU" baseline="30000" dirty="0" smtClean="0">
                <a:hlinkClick r:id="rId3"/>
              </a:rPr>
              <a:t>[11]</a:t>
            </a:r>
            <a:r>
              <a:rPr lang="ru-RU" dirty="0" smtClean="0"/>
              <a:t>. Исследования последних лет показывают, что Сабантуй состоял из чередования обрядов, которые совершались ранней весной — с первого таяния снега до начала сева. Бытовал этот праздник в большинстве татарских деревень и больших татарских общинах по всему миру. В проведении его наблюдались локальные различия, вызванные наличием или отсутствием отдельных обрядов. </a:t>
            </a:r>
          </a:p>
          <a:p>
            <a:endParaRPr lang="ru-RU" dirty="0"/>
          </a:p>
        </p:txBody>
      </p:sp>
      <p:pic>
        <p:nvPicPr>
          <p:cNvPr id="2050" name="Picture 2" descr="C:\Users\Павел\Desktop\0000032274-0389dfca-0d3350e2-4-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2287785"/>
            <a:ext cx="4059238" cy="30444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perspectiveLeft"/>
            <a:lightRig rig="threePt" dir="t"/>
          </a:scene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</a:t>
            </a:r>
            <a:r>
              <a:rPr lang="ru-RU" dirty="0" err="1" smtClean="0"/>
              <a:t>Мавлюд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Праздник установлен в честь для рождения пророка Мухаммеда. Отмечается 12 числа лунного месяца - </a:t>
            </a:r>
            <a:r>
              <a:rPr lang="ru-RU" dirty="0" err="1" smtClean="0"/>
              <a:t>раби</a:t>
            </a:r>
            <a:r>
              <a:rPr lang="ru-RU" dirty="0" smtClean="0"/>
              <a:t> </a:t>
            </a:r>
            <a:r>
              <a:rPr lang="ru-RU" dirty="0" err="1" smtClean="0"/>
              <a:t>аль-авваля</a:t>
            </a:r>
            <a:r>
              <a:rPr lang="ru-RU" dirty="0" smtClean="0"/>
              <a:t>. Впервые был объявлен официальным праздником в XVII в. в Османской Империи. До сих пор приверженцы чистого ислама отвергают его как нововведение, противоречащее букве и духу ислама. </a:t>
            </a:r>
            <a:r>
              <a:rPr lang="ru-RU" dirty="0" err="1" smtClean="0"/>
              <a:t>Мавлюд</a:t>
            </a:r>
            <a:r>
              <a:rPr lang="ru-RU" dirty="0" smtClean="0"/>
              <a:t> </a:t>
            </a:r>
            <a:r>
              <a:rPr lang="ru-RU" dirty="0" err="1" smtClean="0"/>
              <a:t>ан-Наби</a:t>
            </a:r>
            <a:r>
              <a:rPr lang="ru-RU" dirty="0" smtClean="0"/>
              <a:t> широко празднуется в Сирии, Тунисе, Марокко и других мусульманских странах. В Пакистане он является официальным праздником, отмечаемым в течение трех нерабочих дней. Праздник сопровождается молитвами и проповедями в мечетях, чтением вслух стихов, восхваляющих Мухаммеда, обязательной раздачей милостыни неимущим и праздничными угощениями.</a:t>
            </a:r>
            <a:endParaRPr lang="ru-RU" dirty="0"/>
          </a:p>
        </p:txBody>
      </p:sp>
      <p:pic>
        <p:nvPicPr>
          <p:cNvPr id="4098" name="Picture 2" descr="C:\Users\Павел\Desktop\125786--40783790-m750x740-ue903c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293313"/>
            <a:ext cx="4059238" cy="303337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97</TotalTime>
  <Words>608</Words>
  <Application>Microsoft Office PowerPoint</Application>
  <PresentationFormat>Экран (4:3)</PresentationFormat>
  <Paragraphs>60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Бумажная</vt:lpstr>
      <vt:lpstr> Исламские праздники.</vt:lpstr>
      <vt:lpstr>Слайд 2</vt:lpstr>
      <vt:lpstr>Ход урока.</vt:lpstr>
      <vt:lpstr>             Предоставим слово Саади Омарову. </vt:lpstr>
      <vt:lpstr>                          Коран.</vt:lpstr>
      <vt:lpstr>Праздники ислама. Курбан-байрам.</vt:lpstr>
      <vt:lpstr>Праздники ислама. Ураза-байрам.</vt:lpstr>
      <vt:lpstr>Сабантуй.</vt:lpstr>
      <vt:lpstr>                          Мавлюд.</vt:lpstr>
      <vt:lpstr>                        Мирадж.</vt:lpstr>
      <vt:lpstr>                            Науруз</vt:lpstr>
      <vt:lpstr>                        Рамадан.</vt:lpstr>
      <vt:lpstr>Итоги встречи.</vt:lpstr>
      <vt:lpstr>Домашнее задание:</vt:lpstr>
      <vt:lpstr>           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Главные исламские праздники.</dc:title>
  <dc:creator>Павел</dc:creator>
  <cp:lastModifiedBy>Павел</cp:lastModifiedBy>
  <cp:revision>14</cp:revision>
  <dcterms:created xsi:type="dcterms:W3CDTF">2011-12-08T13:35:26Z</dcterms:created>
  <dcterms:modified xsi:type="dcterms:W3CDTF">2011-12-11T05:38:10Z</dcterms:modified>
</cp:coreProperties>
</file>