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1" r:id="rId17"/>
    <p:sldId id="279" r:id="rId18"/>
    <p:sldId id="280" r:id="rId19"/>
    <p:sldId id="259" r:id="rId20"/>
    <p:sldId id="281" r:id="rId21"/>
    <p:sldId id="282" r:id="rId22"/>
    <p:sldId id="283" r:id="rId23"/>
    <p:sldId id="284" r:id="rId24"/>
    <p:sldId id="285" r:id="rId25"/>
    <p:sldId id="260" r:id="rId26"/>
    <p:sldId id="261" r:id="rId27"/>
    <p:sldId id="286" r:id="rId28"/>
    <p:sldId id="287" r:id="rId29"/>
    <p:sldId id="26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9" r:id="rId38"/>
    <p:sldId id="295" r:id="rId39"/>
    <p:sldId id="296" r:id="rId40"/>
    <p:sldId id="297" r:id="rId41"/>
    <p:sldId id="265" r:id="rId42"/>
    <p:sldId id="29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0184-3EED-4BD1-9D43-5A91C31A5D2E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9C59-7110-4ACA-826B-A45E711F0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7567-8BDE-46E5-BEBE-A10C5666F481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1022-87A0-4EDB-8677-4D1FEFD9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91AE-4892-4037-902E-DABFBAC5B4F9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5DBA-A518-4CD9-AAC7-2AF57CFB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3753-97DE-4DE7-9EE5-9447CC3304E3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323D-03E8-4B06-82C2-BF719B46C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CAC3-7374-438D-9640-4DC107754EAD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1C05-366F-411A-8701-61F0377C6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F064-2BA0-4764-8336-0329C1F6E951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D0C5-854F-4346-A4DF-384E7CCA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AD62-5E9F-4308-924C-79B4D2411574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4F4F-E7F1-45ED-8DED-C1B77F23F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BC44-4968-4207-A9A0-AA4F903F9A30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20B1-1B58-44DE-A69F-BD04C7E1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EDF5-E19B-4C7F-AB4A-39F1B7105959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8A81-C5C0-449E-A95B-BC8387FB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67AC-FCA9-4393-8B2F-C68720820DFE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4568-6CB1-422C-AE44-C3D665C5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3EBD-534C-434C-A3CF-6AF0FE00DDF8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E6D8-E439-462A-A41D-18CA9D46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A812A5-850D-4511-8C4E-5F2DC65E174F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6A5A5B-97B9-4BE0-B1A0-FD4B46B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028950"/>
          </a:xfrm>
        </p:spPr>
        <p:txBody>
          <a:bodyPr/>
          <a:lstStyle/>
          <a:p>
            <a:r>
              <a:rPr lang="ru-RU" sz="3600" smtClean="0">
                <a:latin typeface="Arial Black" pitchFamily="34" charset="0"/>
              </a:rPr>
              <a:t>Презентация к уроку по немецкому языку «</a:t>
            </a:r>
            <a:r>
              <a:rPr lang="de-DE" sz="3600" smtClean="0">
                <a:latin typeface="Arial Black" pitchFamily="34" charset="0"/>
              </a:rPr>
              <a:t>Industrie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Verkehr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Maschinenteile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Mechanismen</a:t>
            </a:r>
            <a:r>
              <a:rPr lang="ru-RU" sz="3600" smtClean="0">
                <a:latin typeface="Arial Black" pitchFamily="34" charset="0"/>
              </a:rPr>
              <a:t>»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145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для студентов 1 курса СПО. Профессионально-направленный  модуль. Технический профиль.</a:t>
            </a:r>
            <a:endParaRPr lang="de-DE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Подготовила</a:t>
            </a:r>
            <a:r>
              <a:rPr lang="ru-RU" dirty="0" smtClean="0"/>
              <a:t> </a:t>
            </a:r>
            <a:r>
              <a:rPr lang="ru-RU" b="1" dirty="0" smtClean="0"/>
              <a:t> преподаватель Южно-Уральского государственного технического колледжа </a:t>
            </a:r>
            <a:r>
              <a:rPr lang="ru-RU" b="1" dirty="0" err="1" smtClean="0"/>
              <a:t>Галлямова</a:t>
            </a:r>
            <a:r>
              <a:rPr lang="ru-RU" b="1" dirty="0" smtClean="0"/>
              <a:t> С.М. г. Челябинск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Produktion des Kokses und der Erdölprodukte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0413" y="1957388"/>
            <a:ext cx="254317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Beute der Brennstoffbodenschätze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14500"/>
            <a:ext cx="3810000" cy="2543175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428875"/>
            <a:ext cx="160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500563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Produktion, die Sendung und die Verteilung der Elektroenergie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14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8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00750" y="1643063"/>
            <a:ext cx="1152525" cy="16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Beute der Bodenschätze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500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de-DE" sz="3600" dirty="0" smtClean="0">
                <a:latin typeface="Arial Black" pitchFamily="34" charset="0"/>
              </a:rPr>
              <a:t>Die Produktion der Lebensmittel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0006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00037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321468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Produktion der Zellulose, der Holzmaße, des Papiers, der Pappe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3810000" cy="2543175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786188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643063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Verkehrsmittel</a:t>
            </a:r>
            <a:endParaRPr lang="ru-RU" sz="3200" smtClean="0">
              <a:latin typeface="Arial Black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571750"/>
            <a:ext cx="3810000" cy="2543175"/>
          </a:xfrm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785813" y="1214438"/>
            <a:ext cx="51435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Arial Black" pitchFamily="34" charset="0"/>
                <a:cs typeface="Times New Roman" pitchFamily="18" charset="0"/>
              </a:rPr>
              <a:t>der Pkw / Personenkraftwagen [pekave]-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легковой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автомобиль</a:t>
            </a:r>
            <a:endParaRPr lang="ru-RU" sz="2800">
              <a:latin typeface="Arial Black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Verkehrsmittel</a:t>
            </a:r>
            <a:endParaRPr lang="ru-RU" sz="3200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3643313"/>
            <a:ext cx="3810000" cy="2543175"/>
          </a:xfrm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1643063"/>
            <a:ext cx="4214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800">
                <a:latin typeface="Arial Black" pitchFamily="34" charset="0"/>
                <a:cs typeface="Times New Roman" pitchFamily="18" charset="0"/>
              </a:rPr>
              <a:t>der Lkw/Lastkraftwagen [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э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lkave]-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грузовик</a:t>
            </a:r>
            <a:endParaRPr lang="ru-RU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Verkehrsmittel</a:t>
            </a:r>
            <a:endParaRPr lang="ru-RU" sz="3200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3143250"/>
            <a:ext cx="3810000" cy="3190875"/>
          </a:xfr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14375" y="2071688"/>
            <a:ext cx="4214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800">
                <a:latin typeface="Arial Black" pitchFamily="34" charset="0"/>
                <a:cs typeface="Times New Roman" pitchFamily="18" charset="0"/>
              </a:rPr>
              <a:t>der Lieferwagen (-)-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автофургон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развозная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автомашина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800">
                <a:latin typeface="Arial Black" pitchFamily="34" charset="0"/>
                <a:cs typeface="Times New Roman" pitchFamily="18" charset="0"/>
              </a:rPr>
              <a:t>пикап</a:t>
            </a:r>
            <a:endParaRPr lang="ru-RU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de-DE" dirty="0" smtClean="0">
                <a:latin typeface="Arial Black" pitchFamily="34" charset="0"/>
              </a:rPr>
              <a:t>Woraus besteht das Auto?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3174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857375"/>
            <a:ext cx="6297612" cy="3357563"/>
          </a:xfrm>
        </p:spPr>
      </p:pic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357188" y="5500688"/>
            <a:ext cx="7929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lphaLcParenR"/>
            </a:pPr>
            <a:r>
              <a:rPr lang="de-DE">
                <a:latin typeface="Arial Black" pitchFamily="34" charset="0"/>
              </a:rPr>
              <a:t>das Nummernschild  b)das Rad c)der Lenkrad </a:t>
            </a:r>
          </a:p>
          <a:p>
            <a:pPr marL="342900" indent="-342900" algn="ctr"/>
            <a:r>
              <a:rPr lang="de-DE">
                <a:latin typeface="Arial Black" pitchFamily="34" charset="0"/>
              </a:rPr>
              <a:t>d)der Kofferraum </a:t>
            </a:r>
          </a:p>
          <a:p>
            <a:pPr marL="342900" indent="-342900" algn="ctr"/>
            <a:r>
              <a:rPr lang="de-DE">
                <a:latin typeface="Arial Black" pitchFamily="34" charset="0"/>
              </a:rPr>
              <a:t>e)der Scheinwerfer f)der Sitz</a:t>
            </a:r>
            <a:endParaRPr lang="ru-RU">
              <a:latin typeface="Arial Black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215063" y="4714875"/>
            <a:ext cx="20002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643188" y="2000250"/>
            <a:ext cx="11430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071688" y="4643438"/>
            <a:ext cx="1357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500563" y="2571750"/>
            <a:ext cx="1714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1535906" y="2536032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143750" y="2786063"/>
            <a:ext cx="7858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>
                <a:latin typeface="Arial Black" pitchFamily="34" charset="0"/>
              </a:rPr>
              <a:t>Thema: Industrie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Verkehr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Maschinenteile</a:t>
            </a:r>
            <a:r>
              <a:rPr lang="ru-RU" sz="3600" smtClean="0">
                <a:latin typeface="Arial Black" pitchFamily="34" charset="0"/>
              </a:rPr>
              <a:t>, </a:t>
            </a:r>
            <a:r>
              <a:rPr lang="de-DE" sz="3600" smtClean="0">
                <a:latin typeface="Arial Black" pitchFamily="34" charset="0"/>
              </a:rPr>
              <a:t>Mechanismen</a:t>
            </a:r>
            <a:endParaRPr lang="ru-RU" sz="3600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928813"/>
            <a:ext cx="7715250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de-DE" smtClean="0">
                <a:latin typeface="Arial Black" pitchFamily="34" charset="0"/>
              </a:rPr>
              <a:t>Woraus besteht das Auto?</a:t>
            </a:r>
            <a:endParaRPr lang="ru-RU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857500"/>
            <a:ext cx="4286250" cy="3057525"/>
          </a:xfrm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1000125" y="1714500"/>
            <a:ext cx="721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Black" pitchFamily="34" charset="0"/>
              </a:rPr>
              <a:t>Der Motor </a:t>
            </a:r>
            <a:r>
              <a:rPr lang="ru-RU" sz="2800">
                <a:latin typeface="Arial Black" pitchFamily="34" charset="0"/>
              </a:rPr>
              <a:t>- двигатель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Woraus besteht das Auto?</a:t>
            </a:r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928813"/>
            <a:ext cx="6034088" cy="4525962"/>
          </a:xfrm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428625" y="1357313"/>
            <a:ext cx="8429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Black" pitchFamily="34" charset="0"/>
              </a:rPr>
              <a:t>die Kupplung</a:t>
            </a:r>
            <a:r>
              <a:rPr lang="ru-RU" sz="2800">
                <a:latin typeface="Arial Black" pitchFamily="34" charset="0"/>
              </a:rPr>
              <a:t> - сцепление</a:t>
            </a:r>
          </a:p>
          <a:p>
            <a:r>
              <a:rPr lang="ru-RU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Woraus besteht das Auto?</a:t>
            </a:r>
            <a:endParaRPr lang="ru-RU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071688"/>
            <a:ext cx="6811962" cy="4525962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28625" y="1357313"/>
            <a:ext cx="8286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Black" pitchFamily="34" charset="0"/>
              </a:rPr>
              <a:t>die Lenkung</a:t>
            </a:r>
            <a:r>
              <a:rPr lang="ru-RU" sz="2800">
                <a:latin typeface="Arial Black" pitchFamily="34" charset="0"/>
              </a:rPr>
              <a:t>-рулевое управление</a:t>
            </a:r>
          </a:p>
          <a:p>
            <a:pPr algn="ctr"/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Woraus besteht das Auto?</a:t>
            </a:r>
            <a:endParaRPr lang="ru-RU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928813"/>
            <a:ext cx="6034088" cy="4525962"/>
          </a:xfrm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285750" y="1285875"/>
            <a:ext cx="857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Black" pitchFamily="34" charset="0"/>
              </a:rPr>
              <a:t>die Transmission</a:t>
            </a:r>
            <a:r>
              <a:rPr lang="ru-RU" sz="2800">
                <a:latin typeface="Arial Black" pitchFamily="34" charset="0"/>
              </a:rPr>
              <a:t>- трансмиссия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Woraus besteht das Auto?</a:t>
            </a:r>
            <a:endParaRPr lang="ru-RU" smtClean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2143125"/>
            <a:ext cx="2876550" cy="4476750"/>
          </a:xfrm>
        </p:spPr>
      </p:pic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285750" y="1428750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Black" pitchFamily="34" charset="0"/>
              </a:rPr>
              <a:t>das Bremssystem</a:t>
            </a:r>
            <a:r>
              <a:rPr lang="ru-RU" sz="2800">
                <a:latin typeface="Arial Black" pitchFamily="34" charset="0"/>
              </a:rPr>
              <a:t> - тормозная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latin typeface="Arial Black" pitchFamily="34" charset="0"/>
              </a:rPr>
              <a:t>Lieblingsverkehrsmittel der Deutschen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789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Овал 5"/>
          <p:cNvSpPr/>
          <p:nvPr/>
        </p:nvSpPr>
        <p:spPr>
          <a:xfrm>
            <a:off x="1785938" y="1785938"/>
            <a:ext cx="5572125" cy="3857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 Black" pitchFamily="34" charset="0"/>
              </a:rPr>
              <a:t>Personenkraftwagen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2"/>
          </p:cNvCxnSpPr>
          <p:nvPr/>
        </p:nvCxnSpPr>
        <p:spPr>
          <a:xfrm rot="10800000" flipH="1">
            <a:off x="1785938" y="3714750"/>
            <a:ext cx="5572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2"/>
            <a:endCxn id="6" idx="6"/>
          </p:cNvCxnSpPr>
          <p:nvPr/>
        </p:nvCxnSpPr>
        <p:spPr>
          <a:xfrm rot="10800000" flipH="1">
            <a:off x="1785938" y="3714750"/>
            <a:ext cx="5572125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3000375" y="2286000"/>
            <a:ext cx="1714500" cy="114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929062" y="2357438"/>
            <a:ext cx="1857375" cy="857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896" name="TextBox 18"/>
          <p:cNvSpPr txBox="1">
            <a:spLocks noChangeArrowheads="1"/>
          </p:cNvSpPr>
          <p:nvPr/>
        </p:nvSpPr>
        <p:spPr bwMode="auto">
          <a:xfrm>
            <a:off x="2000250" y="3071813"/>
            <a:ext cx="232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Arial Black" pitchFamily="34" charset="0"/>
              </a:rPr>
              <a:t>Kraftomnibus </a:t>
            </a:r>
            <a:endParaRPr lang="ru-RU">
              <a:latin typeface="Arial Black" pitchFamily="34" charset="0"/>
            </a:endParaRPr>
          </a:p>
        </p:txBody>
      </p:sp>
      <p:sp>
        <p:nvSpPr>
          <p:cNvPr id="37897" name="TextBox 19"/>
          <p:cNvSpPr txBox="1">
            <a:spLocks noChangeArrowheads="1"/>
          </p:cNvSpPr>
          <p:nvPr/>
        </p:nvSpPr>
        <p:spPr bwMode="auto">
          <a:xfrm>
            <a:off x="3571875" y="214312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Arial Black" pitchFamily="34" charset="0"/>
              </a:rPr>
              <a:t>Fahrrad</a:t>
            </a:r>
            <a:endParaRPr lang="ru-RU">
              <a:latin typeface="Arial Black" pitchFamily="34" charset="0"/>
            </a:endParaRPr>
          </a:p>
        </p:txBody>
      </p:sp>
      <p:sp>
        <p:nvSpPr>
          <p:cNvPr id="37898" name="TextBox 20"/>
          <p:cNvSpPr txBox="1">
            <a:spLocks noChangeArrowheads="1"/>
          </p:cNvSpPr>
          <p:nvPr/>
        </p:nvSpPr>
        <p:spPr bwMode="auto">
          <a:xfrm>
            <a:off x="5000625" y="2286000"/>
            <a:ext cx="24336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Arial Black" pitchFamily="34" charset="0"/>
              </a:rPr>
              <a:t>Eisenbahn, Kraftrad,</a:t>
            </a:r>
          </a:p>
          <a:p>
            <a:r>
              <a:rPr lang="de-DE">
                <a:latin typeface="Arial Black" pitchFamily="34" charset="0"/>
              </a:rPr>
              <a:t>Moped, Mofa und </a:t>
            </a:r>
          </a:p>
          <a:p>
            <a:r>
              <a:rPr lang="de-DE">
                <a:latin typeface="Arial Black" pitchFamily="34" charset="0"/>
              </a:rPr>
              <a:t>andere Verkehrsmittel</a:t>
            </a: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pPr algn="r"/>
            <a:r>
              <a:rPr lang="de-DE" sz="3600" smtClean="0">
                <a:latin typeface="Arial Black" pitchFamily="34" charset="0"/>
              </a:rPr>
              <a:t>pro und kontra Stellung zum Thema Autofahren</a:t>
            </a:r>
            <a:endParaRPr lang="ru-RU" sz="3600" smtClean="0">
              <a:latin typeface="Arial Black" pitchFamily="34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smtClean="0">
              <a:latin typeface="Arial Black" pitchFamily="34" charset="0"/>
            </a:endParaRPr>
          </a:p>
          <a:p>
            <a:endParaRPr lang="de-DE" sz="2000" smtClean="0">
              <a:latin typeface="Arial Black" pitchFamily="34" charset="0"/>
            </a:endParaRPr>
          </a:p>
          <a:p>
            <a:r>
              <a:rPr lang="hu-HU" sz="2000" smtClean="0">
                <a:latin typeface="Arial Black" pitchFamily="34" charset="0"/>
              </a:rPr>
              <a:t>Ich glaube (nicht/kaum), dass.. Ich meine, dass ..(nicht).. Ich denke (nicht), dass..</a:t>
            </a:r>
            <a:endParaRPr lang="ru-RU" sz="2000" smtClean="0">
              <a:latin typeface="Arial Black" pitchFamily="34" charset="0"/>
            </a:endParaRPr>
          </a:p>
          <a:p>
            <a:r>
              <a:rPr lang="hu-HU" sz="2000" smtClean="0">
                <a:latin typeface="Arial Black" pitchFamily="34" charset="0"/>
              </a:rPr>
              <a:t>Es sieht (nicht) so aus, als ob.. Mir scheint, als ob..</a:t>
            </a:r>
            <a:endParaRPr lang="ru-RU" sz="2000" smtClean="0">
              <a:latin typeface="Arial Black" pitchFamily="34" charset="0"/>
            </a:endParaRPr>
          </a:p>
          <a:p>
            <a:r>
              <a:rPr lang="hu-HU" sz="2000" smtClean="0">
                <a:latin typeface="Arial Black" pitchFamily="34" charset="0"/>
              </a:rPr>
              <a:t>Ich bin überzeugt davon, dass.. (nicht)..</a:t>
            </a:r>
            <a:endParaRPr lang="ru-RU" sz="2000" smtClean="0">
              <a:latin typeface="Arial Black" pitchFamily="34" charset="0"/>
            </a:endParaRPr>
          </a:p>
          <a:p>
            <a:r>
              <a:rPr lang="hu-HU" sz="2000" smtClean="0">
                <a:latin typeface="Arial Black" pitchFamily="34" charset="0"/>
              </a:rPr>
              <a:t>Ich möchte hervorheben, dass.. (nicht).. Ich möchte unterstreichen, dass.. (nicht)..</a:t>
            </a:r>
            <a:endParaRPr lang="ru-RU" sz="2000" smtClean="0">
              <a:latin typeface="Arial Black" pitchFamily="34" charset="0"/>
            </a:endParaRPr>
          </a:p>
          <a:p>
            <a:r>
              <a:rPr lang="hu-HU" sz="2000" smtClean="0">
                <a:latin typeface="Arial Black" pitchFamily="34" charset="0"/>
              </a:rPr>
              <a:t>Ich stehe auf dem Standpunkt / bin der Ansicht / bin der (festen) Überzeugung / bin der Meinung, dass.. (nicht)..</a:t>
            </a:r>
            <a:r>
              <a:rPr lang="de-DE" sz="2000" smtClean="0">
                <a:latin typeface="Arial Black" pitchFamily="34" charset="0"/>
              </a:rPr>
              <a:t>                             </a:t>
            </a:r>
          </a:p>
          <a:p>
            <a:endParaRPr lang="de-DE" sz="2000" smtClean="0"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938" y="928688"/>
            <a:ext cx="2500312" cy="141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>
                <a:latin typeface="Arial Black" pitchFamily="34" charset="0"/>
              </a:rPr>
              <a:t>Ja ?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13" y="5214938"/>
            <a:ext cx="2571750" cy="141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latin typeface="Arial Black" pitchFamily="34" charset="0"/>
              </a:rPr>
              <a:t>Nein ?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>
                <a:latin typeface="Arial Black" pitchFamily="34" charset="0"/>
              </a:rPr>
              <a:t>Wozu braucht man ein Fahrrad?</a:t>
            </a:r>
            <a:endParaRPr lang="ru-RU" sz="3600" smtClean="0">
              <a:latin typeface="Arial Black" pitchFamily="34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719263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>
                <a:latin typeface="Arial Black" pitchFamily="34" charset="0"/>
              </a:rPr>
              <a:t>Wozu braucht man ein Fahrrad?</a:t>
            </a:r>
            <a:endParaRPr lang="ru-RU" sz="3600" smtClean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4286250" cy="3048000"/>
          </a:xfrm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571500" y="5286375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Arial Black" pitchFamily="34" charset="0"/>
              </a:rPr>
              <a:t>Für die einen ist das Fahrrad ein Sportgerät, für die anderen ein tägliches Transportmittel zur Arbeit oder zum Einkaufen.</a:t>
            </a:r>
            <a:endParaRPr lang="ru-RU">
              <a:latin typeface="Arial Black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71688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2071688"/>
          </a:xfrm>
        </p:spPr>
        <p:txBody>
          <a:bodyPr/>
          <a:lstStyle/>
          <a:p>
            <a:pPr algn="l"/>
            <a:r>
              <a:rPr lang="de-DE" sz="2800" smtClean="0">
                <a:latin typeface="Arial Black" pitchFamily="34" charset="0"/>
              </a:rPr>
              <a:t>Drücken Sie </a:t>
            </a:r>
            <a:r>
              <a:rPr lang="de-DE" sz="2800" b="1" smtClean="0">
                <a:latin typeface="Arial Black" pitchFamily="34" charset="0"/>
              </a:rPr>
              <a:t>Ctrl </a:t>
            </a:r>
            <a:r>
              <a:rPr lang="de-DE" sz="2800" smtClean="0">
                <a:latin typeface="Arial Black" pitchFamily="34" charset="0"/>
              </a:rPr>
              <a:t>und schnalzen Sie die Verbannung und gehen Sie auf die Webseite über.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4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http://www.de-online.ru/index/arbeitsplatz_berlin_rad_durch_die_hauptstadt/0-138</a:t>
            </a:r>
            <a:endParaRPr lang="ru-RU" sz="4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71625"/>
          </a:xfrm>
        </p:spPr>
        <p:txBody>
          <a:bodyPr/>
          <a:lstStyle/>
          <a:p>
            <a:r>
              <a:rPr lang="de-DE" sz="3200" smtClean="0">
                <a:latin typeface="Arial Black" pitchFamily="34" charset="0"/>
              </a:rPr>
              <a:t>Die </a:t>
            </a:r>
            <a:r>
              <a:rPr lang="de-DE" sz="3200" b="1" smtClean="0">
                <a:latin typeface="Arial Black" pitchFamily="34" charset="0"/>
              </a:rPr>
              <a:t>Industrie</a:t>
            </a:r>
            <a:r>
              <a:rPr lang="de-DE" sz="3200" smtClean="0">
                <a:latin typeface="Arial Black" pitchFamily="34" charset="0"/>
              </a:rPr>
              <a:t> (lat.</a:t>
            </a:r>
            <a:r>
              <a:rPr lang="ru-RU" sz="3200" smtClean="0">
                <a:latin typeface="Arial Black" pitchFamily="34" charset="0"/>
              </a:rPr>
              <a:t> </a:t>
            </a:r>
            <a:r>
              <a:rPr lang="de-DE" sz="3200" i="1" smtClean="0">
                <a:latin typeface="Arial Black" pitchFamily="34" charset="0"/>
              </a:rPr>
              <a:t>industria</a:t>
            </a:r>
            <a:r>
              <a:rPr lang="de-DE" sz="3200" smtClean="0">
                <a:latin typeface="Arial Black" pitchFamily="34" charset="0"/>
              </a:rPr>
              <a:t>: Betriebsamkeit, Fleiß)</a:t>
            </a:r>
            <a:endParaRPr lang="ru-RU" sz="320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428750"/>
            <a:ext cx="8643938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>
                <a:latin typeface="Arial Black" pitchFamily="34" charset="0"/>
              </a:rPr>
              <a:t>bezeichnet den Teil der Wirtschaft, der durch die Produktion und Weiterverarbeitung von materiellen Gütern oder Waren in Fabriken gekennzeichnet ist.</a:t>
            </a:r>
            <a:endParaRPr lang="ru-RU" sz="2400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071938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05263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286125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643313"/>
            <a:ext cx="1076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5286375"/>
            <a:ext cx="160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929188"/>
            <a:ext cx="1600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25" y="3786188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r>
              <a:rPr lang="de-DE" sz="3600" smtClean="0">
                <a:latin typeface="Arial Black" pitchFamily="34" charset="0"/>
              </a:rPr>
              <a:t>In diesem Film lernen wir zwei junge Männer kennen, die mit dem Fahrrad Geld verdienen</a:t>
            </a:r>
            <a:endParaRPr lang="ru-RU" sz="3600" smtClean="0">
              <a:latin typeface="Arial Black" pitchFamily="34" charset="0"/>
            </a:endParaRPr>
          </a:p>
        </p:txBody>
      </p:sp>
      <p:pic>
        <p:nvPicPr>
          <p:cNvPr id="430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0013" y="1857375"/>
            <a:ext cx="6403975" cy="426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Kreuzen Sie bitte an.</a:t>
            </a:r>
            <a:endParaRPr lang="ru-RU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4463" y="1600200"/>
            <a:ext cx="6315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de-DE" sz="2800" smtClean="0">
                <a:latin typeface="Arial Black" pitchFamily="34" charset="0"/>
              </a:rPr>
              <a:t>1. Eine moderne europäische Variante der traditionellen asiatischen Rikscha ist…</a:t>
            </a: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de-DE" sz="2800" smtClean="0">
                <a:latin typeface="Arial Black" pitchFamily="34" charset="0"/>
              </a:rPr>
              <a:t>a) das Fahrrad.</a:t>
            </a: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de-DE" sz="2800" smtClean="0">
                <a:latin typeface="Arial Black" pitchFamily="34" charset="0"/>
              </a:rPr>
              <a:t>b) das Moped. </a:t>
            </a: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de-DE" sz="2800" smtClean="0">
                <a:latin typeface="Arial Black" pitchFamily="34" charset="0"/>
              </a:rPr>
              <a:t>c) das Velotaxi.</a:t>
            </a:r>
            <a:endParaRPr lang="ru-RU" sz="2800" smtClean="0">
              <a:latin typeface="Arial Black" pitchFamily="34" charset="0"/>
            </a:endParaRP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143000"/>
            <a:ext cx="3810000" cy="2790825"/>
          </a:xfrm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86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214438"/>
            <a:ext cx="176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de-DE" sz="3100" dirty="0" smtClean="0">
                <a:latin typeface="Arial Black" pitchFamily="34" charset="0"/>
              </a:rPr>
              <a:t>2. Manche Leute fahren nur bei schönem Wetter… 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en-US" sz="3100" dirty="0" smtClean="0">
                <a:latin typeface="Arial Black" pitchFamily="34" charset="0"/>
              </a:rPr>
              <a:t>a) </a:t>
            </a:r>
            <a:r>
              <a:rPr lang="en-US" sz="3100" dirty="0" err="1" smtClean="0">
                <a:latin typeface="Arial Black" pitchFamily="34" charset="0"/>
              </a:rPr>
              <a:t>Schi</a:t>
            </a:r>
            <a:r>
              <a:rPr lang="en-US" sz="3100" dirty="0" smtClean="0">
                <a:latin typeface="Arial Black" pitchFamily="34" charset="0"/>
              </a:rPr>
              <a:t>. 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en-US" sz="3100" dirty="0" smtClean="0">
                <a:latin typeface="Arial Black" pitchFamily="34" charset="0"/>
              </a:rPr>
              <a:t>b) Rad. 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en-US" sz="3100" dirty="0" smtClean="0">
                <a:latin typeface="Arial Black" pitchFamily="34" charset="0"/>
              </a:rPr>
              <a:t>c) Auto.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143000"/>
            <a:ext cx="3613150" cy="2411413"/>
          </a:xfr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2861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714750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de-DE" sz="2800" smtClean="0">
                <a:latin typeface="Arial Black" pitchFamily="34" charset="0"/>
              </a:rPr>
              <a:t>3. Von Mai bis… transportieren die futuristisch anmutenden Fahrradtaxen allein in Berlin mehr als 350.000 Fahrgäste.</a:t>
            </a: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latin typeface="Arial Black" pitchFamily="34" charset="0"/>
              </a:rPr>
              <a:t> </a:t>
            </a:r>
            <a:r>
              <a:rPr lang="de-DE" sz="2800" dirty="0" smtClean="0">
                <a:latin typeface="Arial Black" pitchFamily="34" charset="0"/>
              </a:rPr>
              <a:t>a) September b) Oktober  c) November</a:t>
            </a:r>
            <a:endParaRPr lang="ru-RU" sz="2800" dirty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7145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de-DE" sz="2800" smtClean="0">
                <a:latin typeface="Arial Black" pitchFamily="34" charset="0"/>
              </a:rPr>
              <a:t>4. Kai Klander, von Beruf… </a:t>
            </a:r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endParaRPr lang="ru-RU" sz="2800" smtClean="0">
              <a:latin typeface="Arial Black" pitchFamily="34" charset="0"/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de-DE" smtClean="0">
                <a:latin typeface="Arial Black" pitchFamily="34" charset="0"/>
              </a:rPr>
              <a:t>a) Fahrradkurier.</a:t>
            </a:r>
            <a:endParaRPr lang="ru-RU" smtClean="0">
              <a:latin typeface="Arial Black" pitchFamily="34" charset="0"/>
            </a:endParaRPr>
          </a:p>
          <a:p>
            <a:r>
              <a:rPr lang="de-DE" smtClean="0">
                <a:latin typeface="Arial Black" pitchFamily="34" charset="0"/>
              </a:rPr>
              <a:t>b) Lehrer.  </a:t>
            </a:r>
            <a:endParaRPr lang="ru-RU" smtClean="0">
              <a:latin typeface="Arial Black" pitchFamily="34" charset="0"/>
            </a:endParaRPr>
          </a:p>
          <a:p>
            <a:r>
              <a:rPr lang="de-DE" smtClean="0">
                <a:latin typeface="Arial Black" pitchFamily="34" charset="0"/>
              </a:rPr>
              <a:t>c) Fahrer.</a:t>
            </a:r>
            <a:endParaRPr lang="ru-RU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071813"/>
            <a:ext cx="3810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001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00050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algn="l"/>
            <a:r>
              <a:rPr lang="de-DE" sz="3100" smtClean="0">
                <a:latin typeface="Arial Black" pitchFamily="34" charset="0"/>
              </a:rPr>
              <a:t>5. Wir fahren, denke ich mal, auch sehr …</a:t>
            </a:r>
            <a:r>
              <a:rPr lang="ru-RU" sz="3100" smtClean="0">
                <a:latin typeface="Arial Black" pitchFamily="34" charset="0"/>
              </a:rPr>
              <a:t/>
            </a:r>
            <a:br>
              <a:rPr lang="ru-RU" sz="3100" smtClean="0">
                <a:latin typeface="Arial Black" pitchFamily="34" charset="0"/>
              </a:rPr>
            </a:br>
            <a:endParaRPr 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a) schnell. </a:t>
            </a:r>
            <a:endParaRPr lang="ru-RU" smtClean="0">
              <a:latin typeface="Arial Black" pitchFamily="34" charset="0"/>
            </a:endParaRPr>
          </a:p>
          <a:p>
            <a:r>
              <a:rPr lang="de-DE" smtClean="0">
                <a:latin typeface="Arial Black" pitchFamily="34" charset="0"/>
              </a:rPr>
              <a:t>b) lustig.  </a:t>
            </a:r>
            <a:endParaRPr lang="ru-RU" smtClean="0">
              <a:latin typeface="Arial Black" pitchFamily="34" charset="0"/>
            </a:endParaRPr>
          </a:p>
          <a:p>
            <a:r>
              <a:rPr lang="de-DE" smtClean="0">
                <a:latin typeface="Arial Black" pitchFamily="34" charset="0"/>
              </a:rPr>
              <a:t>c) gefährlich.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endParaRPr lang="ru-RU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071563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0043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786188"/>
            <a:ext cx="3810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>
                <a:latin typeface="Arial Black" pitchFamily="34" charset="0"/>
              </a:rPr>
              <a:t>Erdenken Sie die Situation</a:t>
            </a:r>
            <a:endParaRPr lang="ru-RU" sz="2800" smtClean="0">
              <a:latin typeface="Arial Black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71625"/>
            <a:ext cx="5357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13684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2000" dirty="0" smtClean="0">
                <a:latin typeface="Arial Black" pitchFamily="34" charset="0"/>
              </a:rPr>
              <a:t>die Zündkerzen-</a:t>
            </a:r>
            <a:r>
              <a:rPr lang="ru-RU" sz="2000" dirty="0" smtClean="0">
                <a:latin typeface="Arial Black" pitchFamily="34" charset="0"/>
              </a:rPr>
              <a:t>свечи зажигания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de-DE" sz="2000" dirty="0" smtClean="0">
                <a:latin typeface="Arial Black" pitchFamily="34" charset="0"/>
              </a:rPr>
              <a:t>ersetzen-</a:t>
            </a:r>
            <a:r>
              <a:rPr lang="ru-RU" sz="2000" dirty="0" smtClean="0">
                <a:latin typeface="Arial Black" pitchFamily="34" charset="0"/>
              </a:rPr>
              <a:t>заменять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klemmen-заедать (не срабатывать)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reparieren-ремонтировать (чинить, исправлять)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/>
          </a:p>
        </p:txBody>
      </p:sp>
      <p:pic>
        <p:nvPicPr>
          <p:cNvPr id="5120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2847975" cy="4286250"/>
          </a:xfrm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786063"/>
            <a:ext cx="381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2200" dirty="0" smtClean="0">
                <a:latin typeface="Arial Black" pitchFamily="34" charset="0"/>
              </a:rPr>
              <a:t>Wo ist hier eine Tankstelle</a:t>
            </a:r>
            <a:r>
              <a:rPr lang="ru-RU" sz="2200" dirty="0" smtClean="0">
                <a:latin typeface="Arial Black" pitchFamily="34" charset="0"/>
              </a:rPr>
              <a:t>? - Где здесь </a:t>
            </a:r>
            <a:r>
              <a:rPr lang="ru-RU" sz="2200" dirty="0" err="1" smtClean="0">
                <a:latin typeface="Arial Black" pitchFamily="34" charset="0"/>
              </a:rPr>
              <a:t>бензозаправка</a:t>
            </a:r>
            <a:r>
              <a:rPr lang="ru-RU" sz="2200" dirty="0" smtClean="0">
                <a:latin typeface="Arial Black" pitchFamily="34" charset="0"/>
              </a:rPr>
              <a:t>?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de-DE" sz="2200" dirty="0" smtClean="0">
                <a:latin typeface="Arial Black" pitchFamily="34" charset="0"/>
              </a:rPr>
              <a:t>Super</a:t>
            </a:r>
            <a:r>
              <a:rPr lang="ru-RU" sz="2200" dirty="0" smtClean="0">
                <a:latin typeface="Arial Black" pitchFamily="34" charset="0"/>
              </a:rPr>
              <a:t>, </a:t>
            </a:r>
            <a:r>
              <a:rPr lang="de-DE" sz="2200" dirty="0" smtClean="0">
                <a:latin typeface="Arial Black" pitchFamily="34" charset="0"/>
              </a:rPr>
              <a:t>Normal</a:t>
            </a:r>
            <a:r>
              <a:rPr lang="ru-RU" sz="2200" dirty="0" smtClean="0">
                <a:latin typeface="Arial Black" pitchFamily="34" charset="0"/>
              </a:rPr>
              <a:t> – «</a:t>
            </a:r>
            <a:r>
              <a:rPr lang="ru-RU" sz="2200" dirty="0" err="1" smtClean="0">
                <a:latin typeface="Arial Black" pitchFamily="34" charset="0"/>
              </a:rPr>
              <a:t>супер</a:t>
            </a:r>
            <a:r>
              <a:rPr lang="ru-RU" sz="2200" dirty="0" smtClean="0">
                <a:latin typeface="Arial Black" pitchFamily="34" charset="0"/>
              </a:rPr>
              <a:t>», «</a:t>
            </a:r>
            <a:r>
              <a:rPr lang="ru-RU" sz="2200" dirty="0" err="1" smtClean="0">
                <a:latin typeface="Arial Black" pitchFamily="34" charset="0"/>
              </a:rPr>
              <a:t>нормал</a:t>
            </a:r>
            <a:r>
              <a:rPr lang="ru-RU" sz="2200" dirty="0" smtClean="0">
                <a:latin typeface="Arial Black" pitchFamily="34" charset="0"/>
              </a:rPr>
              <a:t>» (виды бензина)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de-DE" sz="2200" dirty="0" smtClean="0">
                <a:latin typeface="Arial Black" pitchFamily="34" charset="0"/>
              </a:rPr>
              <a:t>Ich m</a:t>
            </a:r>
            <a:r>
              <a:rPr lang="ru-RU" sz="2200" dirty="0" err="1" smtClean="0">
                <a:latin typeface="Arial Black" pitchFamily="34" charset="0"/>
              </a:rPr>
              <a:t>ö</a:t>
            </a:r>
            <a:r>
              <a:rPr lang="de-DE" sz="2200" dirty="0" err="1" smtClean="0">
                <a:latin typeface="Arial Black" pitchFamily="34" charset="0"/>
              </a:rPr>
              <a:t>chte</a:t>
            </a:r>
            <a:r>
              <a:rPr lang="ru-RU" sz="2200" dirty="0" smtClean="0">
                <a:latin typeface="Arial Black" pitchFamily="34" charset="0"/>
              </a:rPr>
              <a:t> 20 </a:t>
            </a:r>
            <a:r>
              <a:rPr lang="de-DE" sz="2200" dirty="0" smtClean="0">
                <a:latin typeface="Arial Black" pitchFamily="34" charset="0"/>
              </a:rPr>
              <a:t>Liter Super</a:t>
            </a:r>
            <a:r>
              <a:rPr lang="ru-RU" sz="2200" dirty="0" smtClean="0">
                <a:latin typeface="Arial Black" pitchFamily="34" charset="0"/>
              </a:rPr>
              <a:t>- я хотел бы 20 литров «</a:t>
            </a:r>
            <a:r>
              <a:rPr lang="ru-RU" sz="2200" dirty="0" err="1" smtClean="0">
                <a:latin typeface="Arial Black" pitchFamily="34" charset="0"/>
              </a:rPr>
              <a:t>супер</a:t>
            </a:r>
            <a:r>
              <a:rPr lang="ru-RU" sz="2200" dirty="0" smtClean="0">
                <a:latin typeface="Arial Black" pitchFamily="34" charset="0"/>
              </a:rPr>
              <a:t>»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de-DE" sz="2200" dirty="0" smtClean="0">
                <a:latin typeface="Arial Black" pitchFamily="34" charset="0"/>
              </a:rPr>
              <a:t>Bitte volltanken</a:t>
            </a:r>
            <a:r>
              <a:rPr lang="ru-RU" sz="2200" dirty="0" smtClean="0">
                <a:latin typeface="Arial Black" pitchFamily="34" charset="0"/>
              </a:rPr>
              <a:t>!- Пожалуйста, полный бак!</a:t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143125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000375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r>
              <a:rPr lang="de-DE" sz="4000" smtClean="0">
                <a:latin typeface="Arial Black" pitchFamily="34" charset="0"/>
              </a:rPr>
              <a:t>Welche</a:t>
            </a:r>
            <a:r>
              <a:rPr lang="de-DE" smtClean="0">
                <a:latin typeface="Arial Black" pitchFamily="34" charset="0"/>
              </a:rPr>
              <a:t> Industriezweige können Sie nennen?</a:t>
            </a:r>
            <a:endParaRPr lang="ru-RU" smtClean="0"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50" y="3357563"/>
            <a:ext cx="464343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Arial Black" pitchFamily="34" charset="0"/>
              </a:rPr>
              <a:t>Industriezweige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43375" y="4500563"/>
            <a:ext cx="357188" cy="5000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071938" y="2786063"/>
            <a:ext cx="357187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500188" y="3714750"/>
            <a:ext cx="500062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43688" y="3786188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429250" y="3071813"/>
            <a:ext cx="428625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2857500" y="3071813"/>
            <a:ext cx="428625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86063" y="428625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3" y="4286250"/>
            <a:ext cx="50006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143250"/>
            <a:ext cx="1133475" cy="1600200"/>
          </a:xfrm>
        </p:spPr>
      </p:pic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000625"/>
            <a:ext cx="1600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928813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5072063"/>
            <a:ext cx="1600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3143250"/>
            <a:ext cx="12144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1928813"/>
            <a:ext cx="1600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2200" dirty="0" smtClean="0">
                <a:latin typeface="Arial Black" pitchFamily="34" charset="0"/>
              </a:rPr>
              <a:t>Bitte  </a:t>
            </a:r>
            <a:r>
              <a:rPr lang="de-DE" sz="2200" dirty="0" err="1" smtClean="0">
                <a:latin typeface="Arial Black" pitchFamily="34" charset="0"/>
              </a:rPr>
              <a:t>Bremsfl</a:t>
            </a:r>
            <a:r>
              <a:rPr lang="ru-RU" sz="2200" dirty="0" err="1" smtClean="0">
                <a:latin typeface="Arial Black" pitchFamily="34" charset="0"/>
              </a:rPr>
              <a:t>ü</a:t>
            </a:r>
            <a:r>
              <a:rPr lang="de-DE" sz="2200" dirty="0" err="1" smtClean="0">
                <a:latin typeface="Arial Black" pitchFamily="34" charset="0"/>
              </a:rPr>
              <a:t>ssigkeit</a:t>
            </a:r>
            <a:r>
              <a:rPr lang="de-DE" sz="2200" dirty="0" smtClean="0">
                <a:latin typeface="Arial Black" pitchFamily="34" charset="0"/>
              </a:rPr>
              <a:t> </a:t>
            </a:r>
            <a:r>
              <a:rPr lang="de-DE" sz="2200" dirty="0" err="1" smtClean="0">
                <a:latin typeface="Arial Black" pitchFamily="34" charset="0"/>
              </a:rPr>
              <a:t>nachf</a:t>
            </a:r>
            <a:r>
              <a:rPr lang="ru-RU" sz="2200" dirty="0" err="1" smtClean="0">
                <a:latin typeface="Arial Black" pitchFamily="34" charset="0"/>
              </a:rPr>
              <a:t>ü</a:t>
            </a:r>
            <a:r>
              <a:rPr lang="de-DE" sz="2200" dirty="0" err="1" smtClean="0">
                <a:latin typeface="Arial Black" pitchFamily="34" charset="0"/>
              </a:rPr>
              <a:t>llen</a:t>
            </a:r>
            <a:r>
              <a:rPr lang="ru-RU" sz="2200" dirty="0" smtClean="0">
                <a:latin typeface="Arial Black" pitchFamily="34" charset="0"/>
              </a:rPr>
              <a:t>- Пожалуйста, долейте охлаждающей жидкости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de-DE" sz="2200" dirty="0" smtClean="0">
                <a:latin typeface="Arial Black" pitchFamily="34" charset="0"/>
              </a:rPr>
              <a:t>Bitte das </a:t>
            </a:r>
            <a:r>
              <a:rPr lang="ru-RU" sz="2200" dirty="0" smtClean="0">
                <a:latin typeface="Arial Black" pitchFamily="34" charset="0"/>
              </a:rPr>
              <a:t>Ö</a:t>
            </a:r>
            <a:r>
              <a:rPr lang="de-DE" sz="2200" dirty="0" smtClean="0">
                <a:latin typeface="Arial Black" pitchFamily="34" charset="0"/>
              </a:rPr>
              <a:t>l wechseln</a:t>
            </a:r>
            <a:r>
              <a:rPr lang="ru-RU" sz="2200" dirty="0" smtClean="0">
                <a:latin typeface="Arial Black" pitchFamily="34" charset="0"/>
              </a:rPr>
              <a:t>!- Пожалуйста, смените масло!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de-DE" sz="2200" dirty="0" smtClean="0">
                <a:latin typeface="Arial Black" pitchFamily="34" charset="0"/>
              </a:rPr>
              <a:t>Bitte den Reifendruck</a:t>
            </a:r>
            <a:r>
              <a:rPr lang="ru-RU" sz="2200" dirty="0" smtClean="0">
                <a:latin typeface="Arial Black" pitchFamily="34" charset="0"/>
              </a:rPr>
              <a:t>- проверьте, пожалуйста, давление в шинах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1431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071688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de-DE" sz="4000" b="1" smtClean="0">
                <a:latin typeface="Arial Black" pitchFamily="34" charset="0"/>
              </a:rPr>
              <a:t>Hausaufgabenvorschläge</a:t>
            </a:r>
            <a:endParaRPr lang="ru-RU" sz="4000" smtClean="0">
              <a:latin typeface="Arial Black" pitchFamily="34" charset="0"/>
            </a:endParaRP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mtClean="0">
                <a:latin typeface="Arial Black" pitchFamily="34" charset="0"/>
              </a:rPr>
              <a:t>die Mitteilung „Die meist gefragten Verkehrsmittel  in Russland“</a:t>
            </a:r>
          </a:p>
          <a:p>
            <a:endParaRPr lang="ru-RU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8593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07168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0005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 Black" pitchFamily="34" charset="0"/>
              </a:rPr>
              <a:t>die Webseite</a:t>
            </a: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1357313"/>
            <a:ext cx="5214937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rPr>
              <a:t>http://www.rundschau.mv.ru/zug_d.htm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rPr>
              <a:t>http://www.poezdka.de/113/Russland/reisetipps-russland/verkehrsmittel.html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rPr>
              <a:t>http://www.eu-asien.de/Russland-Informationen/Reiseinformationen/oeffentliche-Verkehrsmittel-Russland.html 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rPr>
              <a:t>http://www.bestrussiantour.com/de/oeffentliches_verkehr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500438"/>
            <a:ext cx="27860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>
                <a:latin typeface="Arial Black" pitchFamily="34" charset="0"/>
              </a:rPr>
              <a:t>Kraftfahrzeugbau</a:t>
            </a:r>
            <a:endParaRPr lang="ru-RU" sz="4000" smtClean="0"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714500"/>
            <a:ext cx="7072312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>
                <a:latin typeface="Arial Black" pitchFamily="34" charset="0"/>
              </a:rPr>
              <a:t>elektrotechnische Industrie</a:t>
            </a:r>
            <a:endParaRPr lang="ru-RU" sz="4000" smtClean="0">
              <a:latin typeface="Arial Black" pitchFamily="34" charset="0"/>
            </a:endParaRPr>
          </a:p>
        </p:txBody>
      </p:sp>
      <p:pic>
        <p:nvPicPr>
          <p:cNvPr id="184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75723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de-DE" b="1" dirty="0" smtClean="0">
                <a:latin typeface="Arial Black" pitchFamily="34" charset="0"/>
              </a:rPr>
              <a:t>chemische Industrie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857375"/>
            <a:ext cx="7000875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de-DE" dirty="0" smtClean="0">
                <a:latin typeface="Arial Black" pitchFamily="34" charset="0"/>
              </a:rPr>
              <a:t>Maschinenbau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7072312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>
                <a:latin typeface="Arial Black" pitchFamily="34" charset="0"/>
              </a:rPr>
              <a:t>Das sind die wichtigsten Industriezweige der BRD. Können Sie die Hauptindustriezweige Russlands nennen?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0" y="3786188"/>
            <a:ext cx="457200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dirty="0" smtClean="0">
                <a:latin typeface="Arial Black" pitchFamily="34" charset="0"/>
              </a:rPr>
              <a:t>Industriezweige Russlands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500563" y="3357563"/>
            <a:ext cx="428625" cy="357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2500313" y="3714750"/>
            <a:ext cx="42862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215063" y="3714750"/>
            <a:ext cx="428625" cy="357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00563" y="5357813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786063" y="514350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29313" y="514350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519</Words>
  <PresentationFormat>Экран (4:3)</PresentationFormat>
  <Paragraphs>92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Calibri</vt:lpstr>
      <vt:lpstr>Arial</vt:lpstr>
      <vt:lpstr>Arial Black</vt:lpstr>
      <vt:lpstr>Times New Roman</vt:lpstr>
      <vt:lpstr>Тема Office</vt:lpstr>
      <vt:lpstr>Презентация к уроку по немецкому языку «Industrie, Verkehr, Maschinenteile, Mechanismen»  </vt:lpstr>
      <vt:lpstr>Thema: Industrie, Verkehr, Maschinenteile, Mechanismen</vt:lpstr>
      <vt:lpstr>Die Industrie (lat. industria: Betriebsamkeit, Fleiß)</vt:lpstr>
      <vt:lpstr>Welche Industriezweige können Sie nennen?</vt:lpstr>
      <vt:lpstr>Kraftfahrzeugbau</vt:lpstr>
      <vt:lpstr>elektrotechnische Industrie</vt:lpstr>
      <vt:lpstr> chemische Industrie </vt:lpstr>
      <vt:lpstr> Maschinenbau </vt:lpstr>
      <vt:lpstr>  Das sind die wichtigsten Industriezweige der BRD. Können Sie die Hauptindustriezweige Russlands nennen?  </vt:lpstr>
      <vt:lpstr>Die Produktion des Kokses und der Erdölprodukte</vt:lpstr>
      <vt:lpstr>Die Beute der Brennstoffbodenschätze</vt:lpstr>
      <vt:lpstr>Die Produktion, die Sendung und die Verteilung der Elektroenergie</vt:lpstr>
      <vt:lpstr>Die Beute der Bodenschätze</vt:lpstr>
      <vt:lpstr> Die Produktion der Lebensmittel </vt:lpstr>
      <vt:lpstr>Die Produktion der Zellulose, der Holzmaße, des Papiers, der Pappe</vt:lpstr>
      <vt:lpstr>Verkehrsmittel</vt:lpstr>
      <vt:lpstr>Verkehrsmittel</vt:lpstr>
      <vt:lpstr>Verkehrsmittel</vt:lpstr>
      <vt:lpstr> Woraus besteht das Auto? </vt:lpstr>
      <vt:lpstr>Woraus besteht das Auto?</vt:lpstr>
      <vt:lpstr>Woraus besteht das Auto?</vt:lpstr>
      <vt:lpstr>Woraus besteht das Auto?</vt:lpstr>
      <vt:lpstr>Woraus besteht das Auto?</vt:lpstr>
      <vt:lpstr>Woraus besteht das Auto?</vt:lpstr>
      <vt:lpstr>Lieblingsverkehrsmittel der Deutschen</vt:lpstr>
      <vt:lpstr>pro und kontra Stellung zum Thema Autofahren</vt:lpstr>
      <vt:lpstr>Wozu braucht man ein Fahrrad?</vt:lpstr>
      <vt:lpstr>Wozu braucht man ein Fahrrad?</vt:lpstr>
      <vt:lpstr>Drücken Sie Ctrl und schnalzen Sie die Verbannung und gehen Sie auf die Webseite über.</vt:lpstr>
      <vt:lpstr>In diesem Film lernen wir zwei junge Männer kennen, die mit dem Fahrrad Geld verdienen</vt:lpstr>
      <vt:lpstr>Kreuzen Sie bitte an.</vt:lpstr>
      <vt:lpstr>   1. Eine moderne europäische Variante der traditionellen asiatischen Rikscha ist… a) das Fahrrad. b) das Moped.  c) das Velotaxi.</vt:lpstr>
      <vt:lpstr>      2. Manche Leute fahren nur bei schönem Wetter…   a) Schi.  b) Rad.  c) Auto. </vt:lpstr>
      <vt:lpstr>  3. Von Mai bis… transportieren die futuristisch anmutenden Fahrradtaxen allein in Berlin mehr als 350.000 Fahrgäste. </vt:lpstr>
      <vt:lpstr>4. Kai Klander, von Beruf…  </vt:lpstr>
      <vt:lpstr>5. Wir fahren, denke ich mal, auch sehr … </vt:lpstr>
      <vt:lpstr>Erdenken Sie die Situation</vt:lpstr>
      <vt:lpstr>die Zündkerzen-свечи зажигания ersetzen-заменять klemmen-заедать (не срабатывать) reparieren-ремонтировать (чинить, исправлять) </vt:lpstr>
      <vt:lpstr>Wo ist hier eine Tankstelle? - Где здесь бензозаправка? Super, Normal – «супер», «нормал» (виды бензина) Ich möchte 20 Liter Super- я хотел бы 20 литров «супер» Bitte volltanken!- Пожалуйста, полный бак! </vt:lpstr>
      <vt:lpstr>Bitte  Bremsflüssigkeit nachfüllen- Пожалуйста, долейте охлаждающей жидкости Bitte das Öl wechseln!- Пожалуйста, смените масло! Bitte den Reifendruck- проверьте, пожалуйста, давление в шинах </vt:lpstr>
      <vt:lpstr>Hausaufgabenvorschläge</vt:lpstr>
      <vt:lpstr>die Webseite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немецкому языку«</dc:title>
  <cp:lastModifiedBy>ольга</cp:lastModifiedBy>
  <cp:revision>98</cp:revision>
  <dcterms:modified xsi:type="dcterms:W3CDTF">2012-01-25T19:00:57Z</dcterms:modified>
</cp:coreProperties>
</file>