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6" r:id="rId2"/>
    <p:sldId id="267" r:id="rId3"/>
    <p:sldId id="268" r:id="rId4"/>
    <p:sldId id="269" r:id="rId5"/>
    <p:sldId id="270" r:id="rId6"/>
    <p:sldId id="271" r:id="rId7"/>
    <p:sldId id="272" r:id="rId8"/>
    <p:sldId id="273" r:id="rId9"/>
    <p:sldId id="274" r:id="rId10"/>
    <p:sldId id="275" r:id="rId11"/>
    <p:sldId id="277" r:id="rId12"/>
    <p:sldId id="281" r:id="rId13"/>
    <p:sldId id="278" r:id="rId14"/>
    <p:sldId id="280" r:id="rId15"/>
    <p:sldId id="276" r:id="rId16"/>
    <p:sldId id="279" r:id="rId17"/>
    <p:sldId id="282" r:id="rId18"/>
    <p:sldId id="283" r:id="rId19"/>
    <p:sldId id="284" r:id="rId20"/>
    <p:sldId id="285" r:id="rId21"/>
    <p:sldId id="286" r:id="rId22"/>
    <p:sldId id="292" r:id="rId23"/>
    <p:sldId id="287" r:id="rId24"/>
    <p:sldId id="288" r:id="rId25"/>
    <p:sldId id="289" r:id="rId26"/>
    <p:sldId id="290" r:id="rId27"/>
    <p:sldId id="291"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1422"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DB350DB-5BB3-4A03-A2DE-E64179F3F1C9}" type="datetimeFigureOut">
              <a:rPr lang="ru-RU"/>
              <a:pPr>
                <a:defRPr/>
              </a:pPr>
              <a:t>25.01.2012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A75D39D-6658-49D9-930D-E736774CCDA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5AB869B-406D-43EF-BC4E-D6DBFBA7113C}" type="datetimeFigureOut">
              <a:rPr lang="ru-RU"/>
              <a:pPr>
                <a:defRPr/>
              </a:pPr>
              <a:t>25.01.2012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0426EF-DEDE-4DA5-BCE1-B05ABFE7D434}"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B78E9CC-35DB-4782-88B8-DAA7BBD5D7B2}" type="datetimeFigureOut">
              <a:rPr lang="ru-RU"/>
              <a:pPr>
                <a:defRPr/>
              </a:pPr>
              <a:t>25.01.2012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5E0126-7787-4598-85E9-43EA38B82B51}"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640FF9B-2689-4AE3-AACF-C336C3ED2C05}" type="datetimeFigureOut">
              <a:rPr lang="ru-RU"/>
              <a:pPr>
                <a:defRPr/>
              </a:pPr>
              <a:t>25.01.2012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37A36A-603D-4E22-AF27-7722BA4E9950}"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0C63E7-DC1F-430B-B9B3-E33527001CCC}" type="datetimeFigureOut">
              <a:rPr lang="ru-RU"/>
              <a:pPr>
                <a:defRPr/>
              </a:pPr>
              <a:t>25.01.2012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6382391-8F4E-4405-BEE4-6E00ED62FE7C}"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3E71622-BC3E-4F7F-9D3E-74F5184B5940}" type="datetimeFigureOut">
              <a:rPr lang="ru-RU"/>
              <a:pPr>
                <a:defRPr/>
              </a:pPr>
              <a:t>25.01.2012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0D17653-17FB-4F37-AAA8-6B1B7F5BDA4F}"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CE45E0D-2668-4ACD-9886-9B498918E778}" type="datetimeFigureOut">
              <a:rPr lang="ru-RU"/>
              <a:pPr>
                <a:defRPr/>
              </a:pPr>
              <a:t>25.01.2012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0639A8-B508-4D7C-AF4F-5602339FD700}"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4AB665E-6E4E-4B94-80DE-F7E13E34574D}" type="datetimeFigureOut">
              <a:rPr lang="ru-RU"/>
              <a:pPr>
                <a:defRPr/>
              </a:pPr>
              <a:t>25.01.2012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50E09F5-D5C9-4917-AF35-0474E68DDBB5}"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1FCBCB7-AC89-4339-84C0-E92FB410915C}" type="datetimeFigureOut">
              <a:rPr lang="ru-RU"/>
              <a:pPr>
                <a:defRPr/>
              </a:pPr>
              <a:t>25.01.2012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3541410-A554-4682-BE9D-2E2E417CC209}"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39F04C4-9601-46CA-B2D5-F4524D2E78A3}" type="datetimeFigureOut">
              <a:rPr lang="ru-RU"/>
              <a:pPr>
                <a:defRPr/>
              </a:pPr>
              <a:t>25.01.2012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B4CD227-1EE0-499D-A5DB-B5964C9FAED9}"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B3A7F3-71B4-40C9-A29C-9E2D3E8EADC9}" type="datetimeFigureOut">
              <a:rPr lang="ru-RU"/>
              <a:pPr>
                <a:defRPr/>
              </a:pPr>
              <a:t>25.01.2012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E168AD6-303B-4835-BE80-2444DC96FE92}"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D3073AC-8DA9-435A-8B0C-17ACA76B0537}" type="datetimeFigureOut">
              <a:rPr lang="ru-RU"/>
              <a:pPr>
                <a:defRPr/>
              </a:pPr>
              <a:t>25.01.2012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5D1BBF9-7DBB-41BA-97B2-A896B9CA8CD8}"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2B66A1-A7A8-45DD-8E17-4D40CA673CD7}" type="datetimeFigureOut">
              <a:rPr lang="ru-RU"/>
              <a:pPr>
                <a:defRPr/>
              </a:pPr>
              <a:t>25.01.2012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6504D0B-2169-4845-AB1D-A158DFE8147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Admin\Desktop\&#1087;&#1088;&#1077;&#1079;&#1077;&#1085;&#1090;&#1072;&#1094;&#1080;&#1103;\&#1075;&#1080;&#1084;&#1085;%20&#1096;&#1086;&#1090;&#1083;&#1072;&#1085;&#1076;&#1080;&#1080;.mp3" TargetMode="External"/><Relationship Id="rId1" Type="http://schemas.openxmlformats.org/officeDocument/2006/relationships/audio" Target="file:///C:\Users\Admin\Desktop\&#1087;&#1088;&#1077;&#1079;&#1077;&#1085;&#1090;&#1072;&#1094;&#1080;&#1103;\The%20Flower%20of%20Scotland.mp3" TargetMode="Externa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7.xml"/><Relationship Id="rId1" Type="http://schemas.openxmlformats.org/officeDocument/2006/relationships/audio" Target="file:///C:\Users\Admin\Desktop\&#1087;&#1088;&#1077;&#1079;&#1077;&#1085;&#1090;&#1072;&#1094;&#1080;&#1103;\&#1043;&#1080;&#1084;&#1085;%20&#1059;&#1101;&#1083;&#1100;&#1089;&#1072;.mp3" TargetMode="External"/><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jpe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png"/><Relationship Id="rId4" Type="http://schemas.openxmlformats.org/officeDocument/2006/relationships/image" Target="../media/image96.jpeg"/></Relationships>
</file>

<file path=ppt/slides/_rels/slide2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2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audio" Target="file:///C:\Users\Admin\Desktop\&#1087;&#1088;&#1077;&#1079;&#1077;&#1085;&#1090;&#1072;&#1094;&#1080;&#1103;\&#1075;&#1080;&#1084;&#1085;%20&#1072;&#1085;&#1075;&#1083;&#1080;&#1080;.mp3"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2" descr="великобритания.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Прямоугольник 4"/>
          <p:cNvPicPr>
            <a:picLocks noChangeArrowheads="1"/>
          </p:cNvPicPr>
          <p:nvPr/>
        </p:nvPicPr>
        <p:blipFill>
          <a:blip r:embed="rId3"/>
          <a:srcRect/>
          <a:stretch>
            <a:fillRect/>
          </a:stretch>
        </p:blipFill>
        <p:spPr bwMode="auto">
          <a:xfrm>
            <a:off x="3913188" y="-36513"/>
            <a:ext cx="4749800" cy="2292351"/>
          </a:xfrm>
          <a:prstGeom prst="rect">
            <a:avLst/>
          </a:prstGeom>
          <a:noFill/>
          <a:ln w="9525">
            <a:noFill/>
            <a:miter lim="800000"/>
            <a:headEnd/>
            <a:tailEnd/>
          </a:ln>
        </p:spPr>
      </p:pic>
      <p:pic>
        <p:nvPicPr>
          <p:cNvPr id="6" name="Рисунок 5" descr="Флаг великобритании.png"/>
          <p:cNvPicPr>
            <a:picLocks noChangeAspect="1" noChangeArrowheads="1"/>
          </p:cNvPicPr>
          <p:nvPr/>
        </p:nvPicPr>
        <p:blipFill>
          <a:blip r:embed="rId4"/>
          <a:srcRect/>
          <a:stretch>
            <a:fillRect/>
          </a:stretch>
        </p:blipFill>
        <p:spPr bwMode="auto">
          <a:xfrm>
            <a:off x="476250" y="2066925"/>
            <a:ext cx="1236663" cy="1230313"/>
          </a:xfrm>
          <a:prstGeom prst="rect">
            <a:avLst/>
          </a:prstGeom>
          <a:noFill/>
          <a:ln w="9525">
            <a:noFill/>
            <a:miter lim="800000"/>
            <a:headEnd/>
            <a:tailEnd/>
          </a:ln>
        </p:spPr>
      </p:pic>
      <p:pic>
        <p:nvPicPr>
          <p:cNvPr id="7" name="Рисунок 6" descr="Герб Великобритании.png"/>
          <p:cNvPicPr>
            <a:picLocks noChangeAspect="1"/>
          </p:cNvPicPr>
          <p:nvPr/>
        </p:nvPicPr>
        <p:blipFill>
          <a:blip r:embed="rId5"/>
          <a:stretch>
            <a:fillRect/>
          </a:stretch>
        </p:blipFill>
        <p:spPr>
          <a:xfrm>
            <a:off x="642938" y="3214688"/>
            <a:ext cx="809625" cy="781050"/>
          </a:xfrm>
          <a:prstGeom prst="rect">
            <a:avLst/>
          </a:prstGeom>
          <a:ln>
            <a:noFill/>
          </a:ln>
          <a:effectLst>
            <a:outerShdw blurRad="292100" dist="139700" dir="2700000" algn="tl" rotWithShape="0">
              <a:srgbClr val="333333">
                <a:alpha val="65000"/>
              </a:srgbClr>
            </a:outerShdw>
          </a:effectLst>
        </p:spPr>
      </p:pic>
      <p:pic>
        <p:nvPicPr>
          <p:cNvPr id="9" name="Прямоугольник 8"/>
          <p:cNvPicPr>
            <a:picLocks noChangeArrowheads="1"/>
          </p:cNvPicPr>
          <p:nvPr/>
        </p:nvPicPr>
        <p:blipFill>
          <a:blip r:embed="rId6"/>
          <a:srcRect/>
          <a:stretch>
            <a:fillRect/>
          </a:stretch>
        </p:blipFill>
        <p:spPr bwMode="auto">
          <a:xfrm>
            <a:off x="115888" y="4017963"/>
            <a:ext cx="2236787" cy="444500"/>
          </a:xfrm>
          <a:prstGeom prst="rect">
            <a:avLst/>
          </a:prstGeom>
          <a:noFill/>
          <a:ln w="9525">
            <a:noFill/>
            <a:miter lim="800000"/>
            <a:headEnd/>
            <a:tailEnd/>
          </a:ln>
        </p:spPr>
      </p:pic>
      <p:graphicFrame>
        <p:nvGraphicFramePr>
          <p:cNvPr id="12" name="Таблица 11"/>
          <p:cNvGraphicFramePr>
            <a:graphicFrameLocks noGrp="1"/>
          </p:cNvGraphicFramePr>
          <p:nvPr/>
        </p:nvGraphicFramePr>
        <p:xfrm>
          <a:off x="5500688" y="3571875"/>
          <a:ext cx="2667000" cy="3078163"/>
        </p:xfrm>
        <a:graphic>
          <a:graphicData uri="http://schemas.openxmlformats.org/drawingml/2006/table">
            <a:tbl>
              <a:tblPr firstCol="1" bandRow="1">
                <a:tableStyleId>{D03447BB-5D67-496B-8E87-E561075AD55C}</a:tableStyleId>
              </a:tblPr>
              <a:tblGrid>
                <a:gridCol w="1333488"/>
                <a:gridCol w="1333488"/>
              </a:tblGrid>
              <a:tr h="219034">
                <a:tc>
                  <a:txBody>
                    <a:bodyPr/>
                    <a:lstStyle/>
                    <a:p>
                      <a:r>
                        <a:rPr lang="en-US" sz="1000" dirty="0" smtClean="0"/>
                        <a:t>Capital</a:t>
                      </a:r>
                    </a:p>
                    <a:p>
                      <a:r>
                        <a:rPr lang="en-US" sz="1000" dirty="0" smtClean="0">
                          <a:latin typeface="Times New Roman" pitchFamily="18" charset="0"/>
                          <a:cs typeface="Times New Roman" pitchFamily="18" charset="0"/>
                        </a:rPr>
                        <a:t>(and largest city)</a:t>
                      </a:r>
                    </a:p>
                  </a:txBody>
                  <a:tcPr/>
                </a:tc>
                <a:tc>
                  <a:txBody>
                    <a:bodyPr/>
                    <a:lstStyle/>
                    <a:p>
                      <a:r>
                        <a:rPr lang="en-US" sz="1000" dirty="0" smtClean="0">
                          <a:latin typeface="Times New Roman" pitchFamily="18" charset="0"/>
                          <a:cs typeface="Times New Roman" pitchFamily="18" charset="0"/>
                        </a:rPr>
                        <a:t>London</a:t>
                      </a:r>
                    </a:p>
                    <a:p>
                      <a:r>
                        <a:rPr lang="en-US" sz="1000" dirty="0" smtClean="0">
                          <a:latin typeface="Times New Roman" pitchFamily="18" charset="0"/>
                          <a:cs typeface="Times New Roman" pitchFamily="18" charset="0"/>
                        </a:rPr>
                        <a:t>51°30′N 0°7′W</a:t>
                      </a:r>
                      <a:endParaRPr lang="ru-RU" sz="1000" dirty="0">
                        <a:latin typeface="Times New Roman" pitchFamily="18" charset="0"/>
                        <a:cs typeface="Times New Roman" pitchFamily="18" charset="0"/>
                      </a:endParaRPr>
                    </a:p>
                  </a:txBody>
                  <a:tcPr/>
                </a:tc>
              </a:tr>
              <a:tr h="219034">
                <a:tc>
                  <a:txBody>
                    <a:bodyPr/>
                    <a:lstStyle/>
                    <a:p>
                      <a:r>
                        <a:rPr lang="en-US" sz="1000" dirty="0" smtClean="0"/>
                        <a:t>Official languages</a:t>
                      </a:r>
                      <a:endParaRPr lang="ru-RU" sz="1000" dirty="0">
                        <a:latin typeface="Times New Roman" pitchFamily="18" charset="0"/>
                        <a:cs typeface="Times New Roman" pitchFamily="18" charset="0"/>
                      </a:endParaRPr>
                    </a:p>
                  </a:txBody>
                  <a:tcPr/>
                </a:tc>
                <a:tc>
                  <a:txBody>
                    <a:bodyPr/>
                    <a:lstStyle/>
                    <a:p>
                      <a:r>
                        <a:rPr lang="en-US" sz="1000" dirty="0" smtClean="0"/>
                        <a:t>English</a:t>
                      </a:r>
                      <a:endParaRPr lang="ru-RU" sz="1000" dirty="0">
                        <a:latin typeface="Times New Roman" pitchFamily="18" charset="0"/>
                        <a:cs typeface="Times New Roman" pitchFamily="18" charset="0"/>
                      </a:endParaRPr>
                    </a:p>
                  </a:txBody>
                  <a:tcPr/>
                </a:tc>
              </a:tr>
              <a:tr h="219034">
                <a:tc>
                  <a:txBody>
                    <a:bodyPr/>
                    <a:lstStyle/>
                    <a:p>
                      <a:r>
                        <a:rPr lang="en-US" sz="1000" dirty="0" smtClean="0"/>
                        <a:t>Area</a:t>
                      </a:r>
                      <a:r>
                        <a:rPr lang="ru-RU" sz="1000" dirty="0" smtClean="0"/>
                        <a:t>:</a:t>
                      </a:r>
                      <a:endParaRPr lang="en-US" sz="1000" dirty="0" smtClean="0"/>
                    </a:p>
                    <a:p>
                      <a:pPr>
                        <a:buFont typeface="Arial" pitchFamily="34" charset="0"/>
                        <a:buChar char="•"/>
                      </a:pPr>
                      <a:r>
                        <a:rPr lang="en-US" sz="1000" dirty="0" smtClean="0"/>
                        <a:t>Total</a:t>
                      </a:r>
                    </a:p>
                    <a:p>
                      <a:pPr>
                        <a:buFont typeface="Arial" pitchFamily="34" charset="0"/>
                        <a:buNone/>
                      </a:pPr>
                      <a:endParaRPr lang="en-US" sz="1000" dirty="0" smtClean="0"/>
                    </a:p>
                    <a:p>
                      <a:pPr>
                        <a:buFont typeface="Arial" pitchFamily="34" charset="0"/>
                        <a:buChar char="•"/>
                      </a:pPr>
                      <a:r>
                        <a:rPr lang="en-US" sz="1000" dirty="0" smtClean="0"/>
                        <a:t>Water (%)</a:t>
                      </a:r>
                      <a:endParaRPr lang="ru-RU" sz="1000" dirty="0" smtClean="0">
                        <a:latin typeface="Times New Roman" pitchFamily="18" charset="0"/>
                        <a:cs typeface="Times New Roman" pitchFamily="18" charset="0"/>
                      </a:endParaRPr>
                    </a:p>
                  </a:txBody>
                  <a:tcPr/>
                </a:tc>
                <a:tc>
                  <a:txBody>
                    <a:bodyPr/>
                    <a:lstStyle/>
                    <a:p>
                      <a:endParaRPr lang="en-US" sz="1000" dirty="0" smtClean="0"/>
                    </a:p>
                    <a:p>
                      <a:r>
                        <a:rPr lang="en-US" sz="1000" dirty="0" smtClean="0"/>
                        <a:t>243,610 km2 (80th)</a:t>
                      </a:r>
                    </a:p>
                    <a:p>
                      <a:r>
                        <a:rPr lang="en-US" sz="1000" dirty="0" smtClean="0"/>
                        <a:t> 94,060 sq mi</a:t>
                      </a:r>
                    </a:p>
                    <a:p>
                      <a:r>
                        <a:rPr lang="ru-RU" sz="1000" dirty="0" smtClean="0"/>
                        <a:t>1.34</a:t>
                      </a:r>
                      <a:endParaRPr lang="ru-RU" sz="1000" dirty="0">
                        <a:latin typeface="Times New Roman" pitchFamily="18" charset="0"/>
                        <a:cs typeface="Times New Roman" pitchFamily="18" charset="0"/>
                      </a:endParaRPr>
                    </a:p>
                  </a:txBody>
                  <a:tcPr/>
                </a:tc>
              </a:tr>
              <a:tr h="219034">
                <a:tc>
                  <a:txBody>
                    <a:bodyPr/>
                    <a:lstStyle/>
                    <a:p>
                      <a:r>
                        <a:rPr lang="en-US" sz="1000" dirty="0" smtClean="0"/>
                        <a:t>Population</a:t>
                      </a:r>
                      <a:r>
                        <a:rPr lang="ru-RU" sz="1000" dirty="0" smtClean="0"/>
                        <a:t>:</a:t>
                      </a:r>
                    </a:p>
                    <a:p>
                      <a:r>
                        <a:rPr lang="en-US" sz="1000" dirty="0" smtClean="0"/>
                        <a:t>Mid-2010 estimate</a:t>
                      </a:r>
                      <a:endParaRPr lang="ru-RU" sz="1000" dirty="0" smtClean="0"/>
                    </a:p>
                    <a:p>
                      <a:r>
                        <a:rPr lang="en-US" sz="1000" dirty="0" smtClean="0"/>
                        <a:t>2001 census</a:t>
                      </a:r>
                      <a:endParaRPr lang="ru-RU" sz="1000" dirty="0" smtClean="0"/>
                    </a:p>
                    <a:p>
                      <a:r>
                        <a:rPr lang="en-US" sz="1000" dirty="0" smtClean="0"/>
                        <a:t>Density</a:t>
                      </a:r>
                      <a:endParaRPr lang="ru-RU" sz="1000" dirty="0">
                        <a:latin typeface="Times New Roman" pitchFamily="18" charset="0"/>
                        <a:cs typeface="Times New Roman" pitchFamily="18" charset="0"/>
                      </a:endParaRPr>
                    </a:p>
                  </a:txBody>
                  <a:tcPr/>
                </a:tc>
                <a:tc>
                  <a:txBody>
                    <a:bodyPr/>
                    <a:lstStyle/>
                    <a:p>
                      <a:endParaRPr lang="ru-RU" sz="1000" dirty="0" smtClean="0"/>
                    </a:p>
                    <a:p>
                      <a:r>
                        <a:rPr lang="en-US" sz="1000" dirty="0" smtClean="0"/>
                        <a:t>62,262,000</a:t>
                      </a:r>
                      <a:endParaRPr lang="ru-RU" sz="1000" dirty="0" smtClean="0"/>
                    </a:p>
                    <a:p>
                      <a:r>
                        <a:rPr lang="ru-RU" sz="1000" dirty="0" smtClean="0"/>
                        <a:t>58,789,194</a:t>
                      </a:r>
                    </a:p>
                    <a:p>
                      <a:r>
                        <a:rPr lang="en-US" sz="1000" dirty="0" smtClean="0"/>
                        <a:t>255.6/km2</a:t>
                      </a:r>
                    </a:p>
                    <a:p>
                      <a:r>
                        <a:rPr lang="en-US" sz="1000" dirty="0" smtClean="0"/>
                        <a:t> 661.9/sq mi</a:t>
                      </a:r>
                      <a:endParaRPr lang="ru-RU" sz="1000" dirty="0">
                        <a:latin typeface="Times New Roman" pitchFamily="18" charset="0"/>
                        <a:cs typeface="Times New Roman" pitchFamily="18" charset="0"/>
                      </a:endParaRPr>
                    </a:p>
                  </a:txBody>
                  <a:tcPr/>
                </a:tc>
              </a:tr>
              <a:tr h="219034">
                <a:tc>
                  <a:txBody>
                    <a:bodyPr/>
                    <a:lstStyle/>
                    <a:p>
                      <a:r>
                        <a:rPr lang="en-US" sz="1000" dirty="0" smtClean="0"/>
                        <a:t>Currency</a:t>
                      </a:r>
                      <a:endParaRPr lang="ru-RU" sz="1000" dirty="0">
                        <a:latin typeface="Times New Roman" pitchFamily="18" charset="0"/>
                        <a:cs typeface="Times New Roman" pitchFamily="18" charset="0"/>
                      </a:endParaRPr>
                    </a:p>
                  </a:txBody>
                  <a:tcPr/>
                </a:tc>
                <a:tc>
                  <a:txBody>
                    <a:bodyPr/>
                    <a:lstStyle/>
                    <a:p>
                      <a:r>
                        <a:rPr lang="en-US" sz="1000" dirty="0" smtClean="0"/>
                        <a:t>Pound sterling (GBP)</a:t>
                      </a:r>
                      <a:endParaRPr lang="ru-RU" sz="1000" dirty="0">
                        <a:latin typeface="Times New Roman" pitchFamily="18" charset="0"/>
                        <a:cs typeface="Times New Roman" pitchFamily="18" charset="0"/>
                      </a:endParaRPr>
                    </a:p>
                  </a:txBody>
                  <a:tcPr/>
                </a:tc>
              </a:tr>
              <a:tr h="219034">
                <a:tc>
                  <a:txBody>
                    <a:bodyPr/>
                    <a:lstStyle/>
                    <a:p>
                      <a:r>
                        <a:rPr lang="en-US" sz="1000" dirty="0" smtClean="0"/>
                        <a:t>Time zone</a:t>
                      </a:r>
                      <a:endParaRPr lang="ru-RU" sz="1000" dirty="0" smtClean="0"/>
                    </a:p>
                    <a:p>
                      <a:r>
                        <a:rPr lang="en-US" sz="1000" dirty="0" smtClean="0"/>
                        <a:t>Summer (DST)</a:t>
                      </a:r>
                      <a:endParaRPr lang="ru-RU" sz="1000" dirty="0">
                        <a:latin typeface="Times New Roman" pitchFamily="18" charset="0"/>
                        <a:cs typeface="Times New Roman" pitchFamily="18" charset="0"/>
                      </a:endParaRPr>
                    </a:p>
                  </a:txBody>
                  <a:tcPr/>
                </a:tc>
                <a:tc>
                  <a:txBody>
                    <a:bodyPr/>
                    <a:lstStyle/>
                    <a:p>
                      <a:r>
                        <a:rPr lang="en-US" sz="1000" dirty="0" smtClean="0"/>
                        <a:t>GMT (UTC+0)</a:t>
                      </a:r>
                      <a:endParaRPr lang="ru-RU" sz="1000" dirty="0" smtClean="0"/>
                    </a:p>
                    <a:p>
                      <a:r>
                        <a:rPr lang="en-US" sz="1000" dirty="0" smtClean="0"/>
                        <a:t>BST (UTC+1)</a:t>
                      </a:r>
                      <a:endParaRPr lang="ru-RU" sz="1000" dirty="0">
                        <a:latin typeface="Times New Roman" pitchFamily="18" charset="0"/>
                        <a:cs typeface="Times New Roman" pitchFamily="18" charset="0"/>
                      </a:endParaRPr>
                    </a:p>
                  </a:txBody>
                  <a:tcPr/>
                </a:tc>
              </a:tr>
              <a:tr h="219034">
                <a:tc>
                  <a:txBody>
                    <a:bodyPr/>
                    <a:lstStyle/>
                    <a:p>
                      <a:r>
                        <a:rPr lang="en-US" sz="1000" dirty="0" smtClean="0"/>
                        <a:t>Calling code</a:t>
                      </a:r>
                      <a:endParaRPr lang="ru-RU" sz="1000" dirty="0">
                        <a:latin typeface="Times New Roman" pitchFamily="18" charset="0"/>
                        <a:cs typeface="Times New Roman" pitchFamily="18" charset="0"/>
                      </a:endParaRPr>
                    </a:p>
                  </a:txBody>
                  <a:tcPr/>
                </a:tc>
                <a:tc>
                  <a:txBody>
                    <a:bodyPr/>
                    <a:lstStyle/>
                    <a:p>
                      <a:r>
                        <a:rPr lang="ru-RU" sz="1000" dirty="0" smtClean="0"/>
                        <a:t>44</a:t>
                      </a:r>
                      <a:endParaRPr lang="ru-RU" sz="1000" dirty="0">
                        <a:latin typeface="Times New Roman" pitchFamily="18" charset="0"/>
                        <a:cs typeface="Times New Roman" pitchFamily="18" charset="0"/>
                      </a:endParaRPr>
                    </a:p>
                  </a:txBody>
                  <a:tcPr/>
                </a:tc>
              </a:tr>
            </a:tbl>
          </a:graphicData>
        </a:graphic>
      </p:graphicFrame>
      <p:pic>
        <p:nvPicPr>
          <p:cNvPr id="13" name="Прямоугольник 12"/>
          <p:cNvPicPr>
            <a:picLocks noChangeArrowheads="1"/>
          </p:cNvPicPr>
          <p:nvPr/>
        </p:nvPicPr>
        <p:blipFill>
          <a:blip r:embed="rId7"/>
          <a:srcRect/>
          <a:stretch>
            <a:fillRect/>
          </a:stretch>
        </p:blipFill>
        <p:spPr bwMode="auto">
          <a:xfrm>
            <a:off x="688975" y="2736850"/>
            <a:ext cx="779463" cy="439738"/>
          </a:xfrm>
          <a:prstGeom prst="rect">
            <a:avLst/>
          </a:prstGeom>
          <a:noFill/>
          <a:ln w="9525">
            <a:noFill/>
            <a:miter lim="800000"/>
            <a:headEnd/>
            <a:tailEnd/>
          </a:ln>
        </p:spPr>
      </p:pic>
      <p:pic>
        <p:nvPicPr>
          <p:cNvPr id="14" name="Прямоугольник 13"/>
          <p:cNvPicPr>
            <a:picLocks noChangeArrowheads="1"/>
          </p:cNvPicPr>
          <p:nvPr/>
        </p:nvPicPr>
        <p:blipFill>
          <a:blip r:embed="rId8"/>
          <a:srcRect/>
          <a:stretch>
            <a:fillRect/>
          </a:stretch>
        </p:blipFill>
        <p:spPr bwMode="auto">
          <a:xfrm>
            <a:off x="6065838" y="1878013"/>
            <a:ext cx="2913062" cy="427037"/>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par>
                          <p:cTn id="17" fill="hold">
                            <p:stCondLst>
                              <p:cond delay="205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25"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3"/>
                                        </p:tgtEl>
                                      </p:cBhvr>
                                    </p:animEffect>
                                  </p:childTnLst>
                                </p:cTn>
                              </p:par>
                            </p:childTnLst>
                          </p:cTn>
                        </p:par>
                        <p:par>
                          <p:cTn id="34" fill="hold">
                            <p:stCondLst>
                              <p:cond delay="3050"/>
                            </p:stCondLst>
                            <p:childTnLst>
                              <p:par>
                                <p:cTn id="35" presetID="31" presetClass="entr" presetSubtype="0" fill="hold" nodeType="afterEffect">
                                  <p:stCondLst>
                                    <p:cond delay="0"/>
                                  </p:stCondLst>
                                  <p:iterate type="lt">
                                    <p:tmPct val="5000"/>
                                  </p:iterate>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25"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par>
                          <p:cTn id="51" fill="hold">
                            <p:stCondLst>
                              <p:cond delay="4050"/>
                            </p:stCondLst>
                            <p:childTnLst>
                              <p:par>
                                <p:cTn id="52" presetID="51"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385" decel="100000"/>
                                        <p:tgtEl>
                                          <p:spTgt spid="12"/>
                                        </p:tgtEl>
                                      </p:cBhvr>
                                    </p:animEffect>
                                    <p:animScale>
                                      <p:cBhvr>
                                        <p:cTn id="55" dur="385" decel="100000"/>
                                        <p:tgtEl>
                                          <p:spTgt spid="12"/>
                                        </p:tgtEl>
                                      </p:cBhvr>
                                      <p:from x="10000" y="10000"/>
                                      <p:to x="200000" y="450000"/>
                                    </p:animScale>
                                    <p:animScale>
                                      <p:cBhvr>
                                        <p:cTn id="56" dur="615" accel="100000" fill="hold">
                                          <p:stCondLst>
                                            <p:cond delay="385"/>
                                          </p:stCondLst>
                                        </p:cTn>
                                        <p:tgtEl>
                                          <p:spTgt spid="12"/>
                                        </p:tgtEl>
                                      </p:cBhvr>
                                      <p:from x="200000" y="450000"/>
                                      <p:to x="100000" y="100000"/>
                                    </p:animScale>
                                    <p:set>
                                      <p:cBhvr>
                                        <p:cTn id="57" dur="385" fill="hold"/>
                                        <p:tgtEl>
                                          <p:spTgt spid="12"/>
                                        </p:tgtEl>
                                        <p:attrNameLst>
                                          <p:attrName>ppt_x</p:attrName>
                                        </p:attrNameLst>
                                      </p:cBhvr>
                                      <p:to>
                                        <p:strVal val="(0.5)"/>
                                      </p:to>
                                    </p:set>
                                    <p:anim from="(0.5)" to="(#ppt_x)" calcmode="lin" valueType="num">
                                      <p:cBhvr>
                                        <p:cTn id="58" dur="615" accel="100000" fill="hold">
                                          <p:stCondLst>
                                            <p:cond delay="385"/>
                                          </p:stCondLst>
                                        </p:cTn>
                                        <p:tgtEl>
                                          <p:spTgt spid="12"/>
                                        </p:tgtEl>
                                        <p:attrNameLst>
                                          <p:attrName>ppt_x</p:attrName>
                                        </p:attrNameLst>
                                      </p:cBhvr>
                                    </p:anim>
                                    <p:set>
                                      <p:cBhvr>
                                        <p:cTn id="59" dur="385" fill="hold"/>
                                        <p:tgtEl>
                                          <p:spTgt spid="12"/>
                                        </p:tgtEl>
                                        <p:attrNameLst>
                                          <p:attrName>ppt_y</p:attrName>
                                        </p:attrNameLst>
                                      </p:cBhvr>
                                      <p:to>
                                        <p:strVal val="(#ppt_y+0.4)"/>
                                      </p:to>
                                    </p:set>
                                    <p:anim from="(#ppt_y+0.4)" to="(#ppt_y)" calcmode="lin" valueType="num">
                                      <p:cBhvr>
                                        <p:cTn id="60" dur="615" accel="100000" fill="hold">
                                          <p:stCondLst>
                                            <p:cond delay="385"/>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2" descr="Scotland.png"/>
          <p:cNvPicPr>
            <a:picLocks noChangeAspect="1"/>
          </p:cNvPicPr>
          <p:nvPr/>
        </p:nvPicPr>
        <p:blipFill>
          <a:blip r:embed="rId2"/>
          <a:srcRect/>
          <a:stretch>
            <a:fillRect/>
          </a:stretch>
        </p:blipFill>
        <p:spPr bwMode="auto">
          <a:xfrm>
            <a:off x="0" y="0"/>
            <a:ext cx="9159875" cy="6858000"/>
          </a:xfrm>
          <a:prstGeom prst="rect">
            <a:avLst/>
          </a:prstGeom>
          <a:noFill/>
          <a:ln w="9525">
            <a:noFill/>
            <a:miter lim="800000"/>
            <a:headEnd/>
            <a:tailEnd/>
          </a:ln>
        </p:spPr>
      </p:pic>
      <p:pic>
        <p:nvPicPr>
          <p:cNvPr id="4" name="Прямоугольник 3"/>
          <p:cNvPicPr>
            <a:picLocks noChangeArrowheads="1"/>
          </p:cNvPicPr>
          <p:nvPr/>
        </p:nvPicPr>
        <p:blipFill>
          <a:blip r:embed="rId3"/>
          <a:srcRect/>
          <a:stretch>
            <a:fillRect/>
          </a:stretch>
        </p:blipFill>
        <p:spPr bwMode="auto">
          <a:xfrm>
            <a:off x="1152525" y="12700"/>
            <a:ext cx="2859088" cy="1176338"/>
          </a:xfrm>
          <a:prstGeom prst="rect">
            <a:avLst/>
          </a:prstGeom>
          <a:noFill/>
          <a:ln w="9525">
            <a:noFill/>
            <a:miter lim="800000"/>
            <a:headEnd/>
            <a:tailEnd/>
          </a:ln>
        </p:spPr>
      </p:pic>
      <p:pic>
        <p:nvPicPr>
          <p:cNvPr id="5" name="Прямоугольник 4"/>
          <p:cNvPicPr>
            <a:picLocks noChangeArrowheads="1"/>
          </p:cNvPicPr>
          <p:nvPr/>
        </p:nvPicPr>
        <p:blipFill>
          <a:blip r:embed="rId4"/>
          <a:srcRect/>
          <a:stretch>
            <a:fillRect/>
          </a:stretch>
        </p:blipFill>
        <p:spPr bwMode="auto">
          <a:xfrm>
            <a:off x="-96838" y="871538"/>
            <a:ext cx="3814763" cy="439737"/>
          </a:xfrm>
          <a:prstGeom prst="rect">
            <a:avLst/>
          </a:prstGeom>
          <a:noFill/>
          <a:ln w="9525">
            <a:noFill/>
            <a:miter lim="800000"/>
            <a:headEnd/>
            <a:tailEnd/>
          </a:ln>
        </p:spPr>
      </p:pic>
      <p:pic>
        <p:nvPicPr>
          <p:cNvPr id="6" name="Рисунок 5" descr="Герб Шотландии.png"/>
          <p:cNvPicPr>
            <a:picLocks noChangeAspect="1"/>
          </p:cNvPicPr>
          <p:nvPr/>
        </p:nvPicPr>
        <p:blipFill>
          <a:blip r:embed="rId5"/>
          <a:srcRect/>
          <a:stretch>
            <a:fillRect/>
          </a:stretch>
        </p:blipFill>
        <p:spPr bwMode="auto">
          <a:xfrm>
            <a:off x="357188" y="3071813"/>
            <a:ext cx="1190625" cy="714375"/>
          </a:xfrm>
          <a:prstGeom prst="rect">
            <a:avLst/>
          </a:prstGeom>
          <a:noFill/>
          <a:ln w="9525">
            <a:noFill/>
            <a:miter lim="800000"/>
            <a:headEnd/>
            <a:tailEnd/>
          </a:ln>
        </p:spPr>
      </p:pic>
      <p:pic>
        <p:nvPicPr>
          <p:cNvPr id="7" name="Рисунок 6" descr="Флаг Шотландии.png"/>
          <p:cNvPicPr>
            <a:picLocks noChangeAspect="1"/>
          </p:cNvPicPr>
          <p:nvPr/>
        </p:nvPicPr>
        <p:blipFill>
          <a:blip r:embed="rId6"/>
          <a:srcRect/>
          <a:stretch>
            <a:fillRect/>
          </a:stretch>
        </p:blipFill>
        <p:spPr bwMode="auto">
          <a:xfrm>
            <a:off x="285750" y="1857375"/>
            <a:ext cx="1285875" cy="771525"/>
          </a:xfrm>
          <a:prstGeom prst="rect">
            <a:avLst/>
          </a:prstGeom>
          <a:noFill/>
          <a:ln w="9525">
            <a:noFill/>
            <a:miter lim="800000"/>
            <a:headEnd/>
            <a:tailEnd/>
          </a:ln>
        </p:spPr>
      </p:pic>
      <p:pic>
        <p:nvPicPr>
          <p:cNvPr id="10" name="Прямоугольник 9"/>
          <p:cNvPicPr>
            <a:picLocks noChangeArrowheads="1"/>
          </p:cNvPicPr>
          <p:nvPr/>
        </p:nvPicPr>
        <p:blipFill>
          <a:blip r:embed="rId7"/>
          <a:srcRect/>
          <a:stretch>
            <a:fillRect/>
          </a:stretch>
        </p:blipFill>
        <p:spPr bwMode="auto">
          <a:xfrm>
            <a:off x="128588" y="2603500"/>
            <a:ext cx="1639887" cy="425450"/>
          </a:xfrm>
          <a:prstGeom prst="rect">
            <a:avLst/>
          </a:prstGeom>
          <a:noFill/>
          <a:ln w="9525">
            <a:noFill/>
            <a:miter lim="800000"/>
            <a:headEnd/>
            <a:tailEnd/>
          </a:ln>
        </p:spPr>
      </p:pic>
      <p:pic>
        <p:nvPicPr>
          <p:cNvPr id="11" name="Прямоугольник 10"/>
          <p:cNvPicPr>
            <a:picLocks noChangeArrowheads="1"/>
          </p:cNvPicPr>
          <p:nvPr/>
        </p:nvPicPr>
        <p:blipFill>
          <a:blip r:embed="rId8"/>
          <a:srcRect/>
          <a:stretch>
            <a:fillRect/>
          </a:stretch>
        </p:blipFill>
        <p:spPr bwMode="auto">
          <a:xfrm>
            <a:off x="481013" y="3816350"/>
            <a:ext cx="762000" cy="427038"/>
          </a:xfrm>
          <a:prstGeom prst="rect">
            <a:avLst/>
          </a:prstGeom>
          <a:noFill/>
          <a:ln w="9525">
            <a:noFill/>
            <a:miter lim="800000"/>
            <a:headEnd/>
            <a:tailEnd/>
          </a:ln>
        </p:spPr>
      </p:pic>
      <p:graphicFrame>
        <p:nvGraphicFramePr>
          <p:cNvPr id="12" name="Таблица 11"/>
          <p:cNvGraphicFramePr>
            <a:graphicFrameLocks noGrp="1"/>
          </p:cNvGraphicFramePr>
          <p:nvPr/>
        </p:nvGraphicFramePr>
        <p:xfrm>
          <a:off x="6000750" y="3714750"/>
          <a:ext cx="3143250" cy="3143250"/>
        </p:xfrm>
        <a:graphic>
          <a:graphicData uri="http://schemas.openxmlformats.org/drawingml/2006/table">
            <a:tbl>
              <a:tblPr firstCol="1" bandRow="1">
                <a:tableStyleId>{8FD4443E-F989-4FC4-A0C8-D5A2AF1F390B}</a:tableStyleId>
              </a:tblPr>
              <a:tblGrid>
                <a:gridCol w="1571620"/>
                <a:gridCol w="1571620"/>
              </a:tblGrid>
              <a:tr h="434704">
                <a:tc>
                  <a:txBody>
                    <a:bodyPr/>
                    <a:lstStyle/>
                    <a:p>
                      <a:r>
                        <a:rPr lang="en-US" sz="1000" dirty="0" smtClean="0"/>
                        <a:t>Capital</a:t>
                      </a:r>
                    </a:p>
                    <a:p>
                      <a:r>
                        <a:rPr lang="en-US" sz="1000" dirty="0" smtClean="0"/>
                        <a:t>(and largest city)</a:t>
                      </a:r>
                      <a:endParaRPr lang="en-US" sz="1000" dirty="0" smtClean="0">
                        <a:latin typeface="Times New Roman" pitchFamily="18" charset="0"/>
                        <a:cs typeface="Times New Roman" pitchFamily="18" charset="0"/>
                      </a:endParaRPr>
                    </a:p>
                  </a:txBody>
                  <a:tcPr/>
                </a:tc>
                <a:tc>
                  <a:txBody>
                    <a:bodyPr/>
                    <a:lstStyle/>
                    <a:p>
                      <a:r>
                        <a:rPr lang="en-US" sz="1000" dirty="0" smtClean="0"/>
                        <a:t>Edinburgh</a:t>
                      </a:r>
                    </a:p>
                    <a:p>
                      <a:r>
                        <a:rPr lang="en-US" sz="1000" dirty="0" smtClean="0">
                          <a:latin typeface="Times New Roman" pitchFamily="18" charset="0"/>
                          <a:cs typeface="Times New Roman" pitchFamily="18" charset="0"/>
                        </a:rPr>
                        <a:t>55°57′N 3°12′W</a:t>
                      </a:r>
                      <a:endParaRPr lang="ru-RU" sz="1000" dirty="0">
                        <a:latin typeface="Times New Roman" pitchFamily="18" charset="0"/>
                        <a:cs typeface="Times New Roman" pitchFamily="18" charset="0"/>
                      </a:endParaRPr>
                    </a:p>
                  </a:txBody>
                  <a:tcPr/>
                </a:tc>
              </a:tr>
              <a:tr h="267511">
                <a:tc>
                  <a:txBody>
                    <a:bodyPr/>
                    <a:lstStyle/>
                    <a:p>
                      <a:r>
                        <a:rPr lang="en-US" sz="1000" dirty="0" smtClean="0"/>
                        <a:t>Official languages</a:t>
                      </a:r>
                      <a:endParaRPr lang="ru-RU" sz="1000" dirty="0">
                        <a:latin typeface="Times New Roman" pitchFamily="18" charset="0"/>
                        <a:cs typeface="Times New Roman" pitchFamily="18" charset="0"/>
                      </a:endParaRPr>
                    </a:p>
                  </a:txBody>
                  <a:tcPr/>
                </a:tc>
                <a:tc>
                  <a:txBody>
                    <a:bodyPr/>
                    <a:lstStyle/>
                    <a:p>
                      <a:r>
                        <a:rPr lang="en-US" sz="1000" dirty="0" smtClean="0"/>
                        <a:t>English, Scottish Gaelic</a:t>
                      </a:r>
                      <a:endParaRPr lang="ru-RU" sz="1000" dirty="0">
                        <a:latin typeface="Times New Roman" pitchFamily="18" charset="0"/>
                        <a:cs typeface="Times New Roman" pitchFamily="18" charset="0"/>
                      </a:endParaRPr>
                    </a:p>
                  </a:txBody>
                  <a:tcPr/>
                </a:tc>
              </a:tr>
              <a:tr h="434704">
                <a:tc>
                  <a:txBody>
                    <a:bodyPr/>
                    <a:lstStyle/>
                    <a:p>
                      <a:r>
                        <a:rPr lang="en-US" sz="1000" dirty="0" smtClean="0"/>
                        <a:t>Area</a:t>
                      </a:r>
                      <a:r>
                        <a:rPr lang="ru-RU" sz="1000" dirty="0" smtClean="0"/>
                        <a:t>:</a:t>
                      </a:r>
                      <a:endParaRPr lang="en-US" sz="1000" dirty="0" smtClean="0"/>
                    </a:p>
                    <a:p>
                      <a:pPr>
                        <a:buFont typeface="Arial" pitchFamily="34" charset="0"/>
                        <a:buChar char="•"/>
                      </a:pPr>
                      <a:r>
                        <a:rPr lang="en-US" sz="1000" dirty="0" smtClean="0"/>
                        <a:t>Total</a:t>
                      </a:r>
                    </a:p>
                  </a:txBody>
                  <a:tcPr/>
                </a:tc>
                <a:tc>
                  <a:txBody>
                    <a:bodyPr/>
                    <a:lstStyle/>
                    <a:p>
                      <a:r>
                        <a:rPr lang="en-US" sz="1000" dirty="0" smtClean="0"/>
                        <a:t>78,772 km2 </a:t>
                      </a:r>
                    </a:p>
                    <a:p>
                      <a:r>
                        <a:rPr lang="en-US" sz="1000" dirty="0" smtClean="0"/>
                        <a:t>30,414 sq mi </a:t>
                      </a:r>
                      <a:endParaRPr lang="ru-RU" sz="1000" dirty="0">
                        <a:latin typeface="Times New Roman" pitchFamily="18" charset="0"/>
                        <a:cs typeface="Times New Roman" pitchFamily="18" charset="0"/>
                      </a:endParaRPr>
                    </a:p>
                  </a:txBody>
                  <a:tcPr/>
                </a:tc>
              </a:tr>
              <a:tr h="769093">
                <a:tc>
                  <a:txBody>
                    <a:bodyPr/>
                    <a:lstStyle/>
                    <a:p>
                      <a:r>
                        <a:rPr lang="en-US" sz="1000" dirty="0" smtClean="0"/>
                        <a:t>Population</a:t>
                      </a:r>
                      <a:r>
                        <a:rPr lang="ru-RU" sz="1000" dirty="0" smtClean="0"/>
                        <a:t>:</a:t>
                      </a:r>
                    </a:p>
                    <a:p>
                      <a:r>
                        <a:rPr lang="en-US" sz="1000" dirty="0" smtClean="0"/>
                        <a:t>mid-2010 estimate</a:t>
                      </a:r>
                    </a:p>
                    <a:p>
                      <a:r>
                        <a:rPr lang="en-US" sz="1000" dirty="0" smtClean="0"/>
                        <a:t>2001 census</a:t>
                      </a:r>
                    </a:p>
                    <a:p>
                      <a:r>
                        <a:rPr lang="en-US" sz="1000" dirty="0" smtClean="0"/>
                        <a:t>Density</a:t>
                      </a:r>
                      <a:endParaRPr lang="ru-RU" sz="1000" dirty="0">
                        <a:latin typeface="Times New Roman" pitchFamily="18" charset="0"/>
                        <a:cs typeface="Times New Roman" pitchFamily="18" charset="0"/>
                      </a:endParaRPr>
                    </a:p>
                  </a:txBody>
                  <a:tcPr/>
                </a:tc>
                <a:tc>
                  <a:txBody>
                    <a:bodyPr/>
                    <a:lstStyle/>
                    <a:p>
                      <a:endParaRPr lang="ru-RU" sz="1000" dirty="0" smtClean="0"/>
                    </a:p>
                    <a:p>
                      <a:r>
                        <a:rPr lang="en-US" sz="1000" dirty="0" smtClean="0"/>
                        <a:t>5,222,100</a:t>
                      </a:r>
                    </a:p>
                    <a:p>
                      <a:r>
                        <a:rPr lang="ru-RU" sz="1000" dirty="0" smtClean="0"/>
                        <a:t>5,062,011 </a:t>
                      </a:r>
                      <a:endParaRPr lang="en-US" sz="1000" dirty="0" smtClean="0"/>
                    </a:p>
                    <a:p>
                      <a:r>
                        <a:rPr lang="en-US" sz="1000" dirty="0" smtClean="0"/>
                        <a:t>65.9/km2</a:t>
                      </a:r>
                      <a:endParaRPr lang="ru-RU" sz="1000" dirty="0">
                        <a:latin typeface="Times New Roman" pitchFamily="18" charset="0"/>
                        <a:cs typeface="Times New Roman" pitchFamily="18" charset="0"/>
                      </a:endParaRPr>
                    </a:p>
                  </a:txBody>
                  <a:tcPr/>
                </a:tc>
              </a:tr>
              <a:tr h="267511">
                <a:tc>
                  <a:txBody>
                    <a:bodyPr/>
                    <a:lstStyle/>
                    <a:p>
                      <a:r>
                        <a:rPr lang="en-US" sz="1000" dirty="0" smtClean="0"/>
                        <a:t>Currency</a:t>
                      </a:r>
                      <a:endParaRPr lang="ru-RU" sz="1000" dirty="0">
                        <a:latin typeface="Times New Roman" pitchFamily="18" charset="0"/>
                        <a:cs typeface="Times New Roman" pitchFamily="18" charset="0"/>
                      </a:endParaRPr>
                    </a:p>
                  </a:txBody>
                  <a:tcPr/>
                </a:tc>
                <a:tc>
                  <a:txBody>
                    <a:bodyPr/>
                    <a:lstStyle/>
                    <a:p>
                      <a:r>
                        <a:rPr lang="en-US" sz="1000" dirty="0" smtClean="0"/>
                        <a:t>Pound sterling (GBP)</a:t>
                      </a:r>
                      <a:endParaRPr lang="ru-RU" sz="1000" dirty="0">
                        <a:latin typeface="Times New Roman" pitchFamily="18" charset="0"/>
                        <a:cs typeface="Times New Roman" pitchFamily="18" charset="0"/>
                      </a:endParaRPr>
                    </a:p>
                  </a:txBody>
                  <a:tcPr/>
                </a:tc>
              </a:tr>
              <a:tr h="434704">
                <a:tc>
                  <a:txBody>
                    <a:bodyPr/>
                    <a:lstStyle/>
                    <a:p>
                      <a:r>
                        <a:rPr lang="en-US" sz="1000" dirty="0" smtClean="0"/>
                        <a:t>Time zone</a:t>
                      </a:r>
                      <a:endParaRPr lang="ru-RU" sz="1000" dirty="0" smtClean="0"/>
                    </a:p>
                    <a:p>
                      <a:r>
                        <a:rPr lang="en-US" sz="1000" dirty="0" smtClean="0"/>
                        <a:t>Summer (DST)</a:t>
                      </a:r>
                      <a:endParaRPr lang="ru-RU" sz="1000" dirty="0">
                        <a:latin typeface="Times New Roman" pitchFamily="18" charset="0"/>
                        <a:cs typeface="Times New Roman" pitchFamily="18" charset="0"/>
                      </a:endParaRPr>
                    </a:p>
                  </a:txBody>
                  <a:tcPr/>
                </a:tc>
                <a:tc>
                  <a:txBody>
                    <a:bodyPr/>
                    <a:lstStyle/>
                    <a:p>
                      <a:r>
                        <a:rPr lang="en-US" sz="1000" dirty="0" smtClean="0"/>
                        <a:t>GMT (UTC+0)</a:t>
                      </a:r>
                      <a:endParaRPr lang="ru-RU" sz="1000" dirty="0" smtClean="0"/>
                    </a:p>
                    <a:p>
                      <a:r>
                        <a:rPr lang="en-US" sz="1000" dirty="0" smtClean="0"/>
                        <a:t>BST (UTC+1)</a:t>
                      </a:r>
                      <a:endParaRPr lang="ru-RU" sz="1000" dirty="0">
                        <a:latin typeface="Times New Roman" pitchFamily="18" charset="0"/>
                        <a:cs typeface="Times New Roman" pitchFamily="18" charset="0"/>
                      </a:endParaRPr>
                    </a:p>
                  </a:txBody>
                  <a:tcPr/>
                </a:tc>
              </a:tr>
              <a:tr h="267511">
                <a:tc>
                  <a:txBody>
                    <a:bodyPr/>
                    <a:lstStyle/>
                    <a:p>
                      <a:r>
                        <a:rPr lang="en-US" sz="1000" dirty="0" smtClean="0"/>
                        <a:t>Calling code</a:t>
                      </a:r>
                      <a:endParaRPr lang="ru-RU" sz="1000" dirty="0">
                        <a:latin typeface="Times New Roman" pitchFamily="18" charset="0"/>
                        <a:cs typeface="Times New Roman" pitchFamily="18" charset="0"/>
                      </a:endParaRPr>
                    </a:p>
                  </a:txBody>
                  <a:tcPr/>
                </a:tc>
                <a:tc>
                  <a:txBody>
                    <a:bodyPr/>
                    <a:lstStyle/>
                    <a:p>
                      <a:r>
                        <a:rPr lang="ru-RU" sz="1000" dirty="0" smtClean="0"/>
                        <a:t>44</a:t>
                      </a:r>
                      <a:endParaRPr lang="ru-RU" sz="1000" dirty="0">
                        <a:latin typeface="Times New Roman" pitchFamily="18" charset="0"/>
                        <a:cs typeface="Times New Roman" pitchFamily="18" charset="0"/>
                      </a:endParaRPr>
                    </a:p>
                  </a:txBody>
                  <a:tcPr/>
                </a:tc>
              </a:tr>
              <a:tr h="267511">
                <a:tc>
                  <a:txBody>
                    <a:bodyPr/>
                    <a:lstStyle/>
                    <a:p>
                      <a:r>
                        <a:rPr lang="en-US" sz="1000" dirty="0" smtClean="0">
                          <a:latin typeface="Times New Roman" pitchFamily="18" charset="0"/>
                          <a:cs typeface="Times New Roman" pitchFamily="18" charset="0"/>
                        </a:rPr>
                        <a:t>Date formats</a:t>
                      </a:r>
                      <a:endParaRPr lang="ru-RU" sz="1000" dirty="0">
                        <a:latin typeface="Times New Roman" pitchFamily="18" charset="0"/>
                        <a:cs typeface="Times New Roman" pitchFamily="18" charset="0"/>
                      </a:endParaRPr>
                    </a:p>
                  </a:txBody>
                  <a:tcPr/>
                </a:tc>
                <a:tc>
                  <a:txBody>
                    <a:bodyPr/>
                    <a:lstStyle/>
                    <a:p>
                      <a:r>
                        <a:rPr lang="en-US" sz="1000" dirty="0" err="1" smtClean="0">
                          <a:latin typeface="Times New Roman" pitchFamily="18" charset="0"/>
                          <a:cs typeface="Times New Roman" pitchFamily="18" charset="0"/>
                        </a:rPr>
                        <a:t>dd</a:t>
                      </a:r>
                      <a:r>
                        <a:rPr lang="en-US" sz="1000" dirty="0" smtClean="0">
                          <a:latin typeface="Times New Roman" pitchFamily="18" charset="0"/>
                          <a:cs typeface="Times New Roman" pitchFamily="18" charset="0"/>
                        </a:rPr>
                        <a:t>/mm/</a:t>
                      </a:r>
                      <a:r>
                        <a:rPr lang="en-US" sz="1000" dirty="0" err="1" smtClean="0">
                          <a:latin typeface="Times New Roman" pitchFamily="18" charset="0"/>
                          <a:cs typeface="Times New Roman" pitchFamily="18" charset="0"/>
                        </a:rPr>
                        <a:t>yyyy</a:t>
                      </a:r>
                      <a:endParaRPr lang="ru-RU" sz="1000" dirty="0">
                        <a:latin typeface="Times New Roman" pitchFamily="18" charset="0"/>
                        <a:cs typeface="Times New Roman" pitchFamily="18" charset="0"/>
                      </a:endParaRPr>
                    </a:p>
                  </a:txBody>
                  <a:tcPr/>
                </a:tc>
              </a:tr>
            </a:tbl>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000"/>
                                        <p:tgtEl>
                                          <p:spTgt spid="5"/>
                                        </p:tgtEl>
                                      </p:cBhvr>
                                    </p:animEffect>
                                  </p:childTnLst>
                                </p:cTn>
                              </p:par>
                            </p:childTnLst>
                          </p:cTn>
                        </p:par>
                        <p:par>
                          <p:cTn id="12" fill="hold">
                            <p:stCondLst>
                              <p:cond delay="15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par>
                          <p:cTn id="25" fill="hold">
                            <p:stCondLst>
                              <p:cond delay="29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4100"/>
                            </p:stCondLst>
                            <p:childTnLst>
                              <p:par>
                                <p:cTn id="39" presetID="5" presetClass="entr" presetSubtype="1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319px-HiltonofCadboll01.JPG"/>
          <p:cNvPicPr>
            <a:picLocks noChangeAspect="1"/>
          </p:cNvPicPr>
          <p:nvPr/>
        </p:nvPicPr>
        <p:blipFill>
          <a:blip r:embed="rId2"/>
          <a:srcRect/>
          <a:stretch>
            <a:fillRect/>
          </a:stretch>
        </p:blipFill>
        <p:spPr bwMode="auto">
          <a:xfrm>
            <a:off x="6858000" y="2565400"/>
            <a:ext cx="2286000" cy="3792538"/>
          </a:xfrm>
          <a:prstGeom prst="rect">
            <a:avLst/>
          </a:prstGeom>
          <a:noFill/>
          <a:ln w="9525">
            <a:noFill/>
            <a:miter lim="800000"/>
            <a:headEnd/>
            <a:tailEnd/>
          </a:ln>
        </p:spPr>
      </p:pic>
      <p:pic>
        <p:nvPicPr>
          <p:cNvPr id="4" name="Рисунок 3" descr="The Wallace Monument.jpg"/>
          <p:cNvPicPr>
            <a:picLocks noChangeAspect="1"/>
          </p:cNvPicPr>
          <p:nvPr/>
        </p:nvPicPr>
        <p:blipFill>
          <a:blip r:embed="rId3"/>
          <a:srcRect/>
          <a:stretch>
            <a:fillRect/>
          </a:stretch>
        </p:blipFill>
        <p:spPr bwMode="auto">
          <a:xfrm>
            <a:off x="0" y="0"/>
            <a:ext cx="1714500" cy="2676525"/>
          </a:xfrm>
          <a:prstGeom prst="rect">
            <a:avLst/>
          </a:prstGeom>
          <a:noFill/>
          <a:ln w="9525">
            <a:noFill/>
            <a:miter lim="800000"/>
            <a:headEnd/>
            <a:tailEnd/>
          </a:ln>
        </p:spPr>
      </p:pic>
      <p:pic>
        <p:nvPicPr>
          <p:cNvPr id="5" name="Прямоугольник 4"/>
          <p:cNvPicPr>
            <a:picLocks noChangeArrowheads="1"/>
          </p:cNvPicPr>
          <p:nvPr/>
        </p:nvPicPr>
        <p:blipFill>
          <a:blip r:embed="rId4"/>
          <a:srcRect/>
          <a:stretch>
            <a:fillRect/>
          </a:stretch>
        </p:blipFill>
        <p:spPr bwMode="auto">
          <a:xfrm>
            <a:off x="1652588" y="-60325"/>
            <a:ext cx="2859087" cy="1176338"/>
          </a:xfrm>
          <a:prstGeom prst="rect">
            <a:avLst/>
          </a:prstGeom>
          <a:noFill/>
          <a:ln w="9525">
            <a:noFill/>
            <a:miter lim="800000"/>
            <a:headEnd/>
            <a:tailEnd/>
          </a:ln>
        </p:spPr>
      </p:pic>
      <p:sp>
        <p:nvSpPr>
          <p:cNvPr id="7" name="Прямоугольник 6"/>
          <p:cNvSpPr/>
          <p:nvPr/>
        </p:nvSpPr>
        <p:spPr>
          <a:xfrm>
            <a:off x="6858000" y="6357938"/>
            <a:ext cx="2286000" cy="430212"/>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fontAlgn="auto">
              <a:spcBef>
                <a:spcPts val="0"/>
              </a:spcBef>
              <a:spcAft>
                <a:spcPts val="0"/>
              </a:spcAft>
              <a:defRPr/>
            </a:pPr>
            <a:r>
              <a:rPr lang="en-US" sz="1100" dirty="0">
                <a:latin typeface="Times New Roman" pitchFamily="18" charset="0"/>
                <a:cs typeface="Times New Roman" pitchFamily="18" charset="0"/>
              </a:rPr>
              <a:t>A replica of the </a:t>
            </a:r>
            <a:r>
              <a:rPr lang="en-US" sz="1100" dirty="0" err="1">
                <a:latin typeface="Times New Roman" pitchFamily="18" charset="0"/>
                <a:cs typeface="Times New Roman" pitchFamily="18" charset="0"/>
              </a:rPr>
              <a:t>Pictish</a:t>
            </a:r>
            <a:r>
              <a:rPr lang="en-US" sz="1100" dirty="0">
                <a:latin typeface="Times New Roman" pitchFamily="18" charset="0"/>
                <a:cs typeface="Times New Roman" pitchFamily="18" charset="0"/>
              </a:rPr>
              <a:t> Hilton of </a:t>
            </a:r>
            <a:r>
              <a:rPr lang="en-US" sz="1100" dirty="0" err="1">
                <a:latin typeface="Times New Roman" pitchFamily="18" charset="0"/>
                <a:cs typeface="Times New Roman" pitchFamily="18" charset="0"/>
              </a:rPr>
              <a:t>Cadboll</a:t>
            </a:r>
            <a:r>
              <a:rPr lang="en-US" sz="1100" dirty="0">
                <a:latin typeface="Times New Roman" pitchFamily="18" charset="0"/>
                <a:cs typeface="Times New Roman" pitchFamily="18" charset="0"/>
              </a:rPr>
              <a:t> Stone.</a:t>
            </a:r>
            <a:endParaRPr lang="ru-RU" sz="1100" dirty="0">
              <a:latin typeface="Times New Roman" pitchFamily="18" charset="0"/>
              <a:cs typeface="Times New Roman" pitchFamily="18" charset="0"/>
            </a:endParaRPr>
          </a:p>
        </p:txBody>
      </p:sp>
      <p:sp>
        <p:nvSpPr>
          <p:cNvPr id="8" name="TextBox 7"/>
          <p:cNvSpPr txBox="1"/>
          <p:nvPr/>
        </p:nvSpPr>
        <p:spPr>
          <a:xfrm>
            <a:off x="0" y="2643188"/>
            <a:ext cx="1714500" cy="7699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n-US" sz="1100" dirty="0">
                <a:latin typeface="Times New Roman" pitchFamily="18" charset="0"/>
                <a:cs typeface="Times New Roman" pitchFamily="18" charset="0"/>
              </a:rPr>
              <a:t>The Wallace Monument commemorates William Wallace, the 13th-century Scottish hero.</a:t>
            </a:r>
            <a:endParaRPr lang="ru-RU" sz="1100" dirty="0">
              <a:latin typeface="Times New Roman" pitchFamily="18" charset="0"/>
              <a:cs typeface="Times New Roman" pitchFamily="18" charset="0"/>
            </a:endParaRPr>
          </a:p>
        </p:txBody>
      </p:sp>
      <p:grpSp>
        <p:nvGrpSpPr>
          <p:cNvPr id="13" name="Группа 12"/>
          <p:cNvGrpSpPr>
            <a:grpSpLocks/>
          </p:cNvGrpSpPr>
          <p:nvPr/>
        </p:nvGrpSpPr>
        <p:grpSpPr bwMode="auto">
          <a:xfrm>
            <a:off x="0" y="785813"/>
            <a:ext cx="9001125" cy="4732337"/>
            <a:chOff x="0" y="785794"/>
            <a:chExt cx="9001124" cy="4732698"/>
          </a:xfrm>
        </p:grpSpPr>
        <p:sp>
          <p:nvSpPr>
            <p:cNvPr id="24587" name="Прямоугольник 1"/>
            <p:cNvSpPr>
              <a:spLocks noChangeArrowheads="1"/>
            </p:cNvSpPr>
            <p:nvPr/>
          </p:nvSpPr>
          <p:spPr bwMode="auto">
            <a:xfrm>
              <a:off x="1714480" y="785794"/>
              <a:ext cx="7286644" cy="1954381"/>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Scotland </a:t>
              </a:r>
              <a:r>
                <a:rPr lang="en-US" sz="1100">
                  <a:latin typeface="Times New Roman" pitchFamily="18" charset="0"/>
                  <a:cs typeface="Times New Roman" pitchFamily="18" charset="0"/>
                </a:rPr>
                <a:t>is a country that is part of the United Kingdom. Occupying the northern third of the island of Great Britain, it shares a border with England to the south and is bounded by the North Sea to the east, the Atlantic Ocean to the north and west, and the North Channel and Irish Sea to the southwest. In addition to the mainland, Scotland includes over 790 islands including the Northern Isles and the Hebrides.</a:t>
              </a:r>
            </a:p>
            <a:p>
              <a:endParaRPr lang="en-US" sz="1100">
                <a:latin typeface="Times New Roman" pitchFamily="18" charset="0"/>
                <a:cs typeface="Times New Roman" pitchFamily="18" charset="0"/>
              </a:endParaRPr>
            </a:p>
            <a:p>
              <a:r>
                <a:rPr lang="en-US" sz="1100" b="1">
                  <a:latin typeface="Times New Roman" pitchFamily="18" charset="0"/>
                  <a:cs typeface="Times New Roman" pitchFamily="18" charset="0"/>
                </a:rPr>
                <a:t>Edinburgh</a:t>
              </a:r>
              <a:r>
                <a:rPr lang="en-US" sz="1100">
                  <a:latin typeface="Times New Roman" pitchFamily="18" charset="0"/>
                  <a:cs typeface="Times New Roman" pitchFamily="18" charset="0"/>
                </a:rPr>
                <a:t>, the country's capital and second largest city, is one of Europe's largest financial centres. Edinburgh was the hub of the Scottish Enlightenment of the 18th century, which transformed Scotland into one of the commercial, intellectual and industrial powerhouses of Europe. Glasgow, Scotland's largest city, was once one of the world's leading industrial cities and now lies at the centre of the Greater Glasgow conurbation. Scottish waters consist of a large sector of the North Atlantic and the North Sea, containing the largest oil reserves in the European Union. This has given Aberdeen, the third largest city in Scotland, the title of Europe's oil capital.</a:t>
              </a:r>
            </a:p>
          </p:txBody>
        </p:sp>
        <p:sp>
          <p:nvSpPr>
            <p:cNvPr id="24588" name="TextBox 5"/>
            <p:cNvSpPr txBox="1">
              <a:spLocks noChangeArrowheads="1"/>
            </p:cNvSpPr>
            <p:nvPr/>
          </p:nvSpPr>
          <p:spPr bwMode="auto">
            <a:xfrm>
              <a:off x="1214414" y="4071942"/>
              <a:ext cx="5643602" cy="1446550"/>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The</a:t>
              </a:r>
              <a:r>
                <a:rPr lang="en-US" sz="1100">
                  <a:latin typeface="Times New Roman" pitchFamily="18" charset="0"/>
                  <a:cs typeface="Times New Roman" pitchFamily="18" charset="0"/>
                </a:rPr>
                <a:t> continued existence of legal, educational and religious institutions distinct from those in the remainder of the UK have all contributed to the continuation of Scottish culture and national identity since the Union. In 1999, a devolved legislature, the Scottish Parliament, was founded with authority over many areas of home affairs following a successful referendum in 1997. In 2011 the Scottish National Party (SNP) won an overall majority in the parliament and intend to hold a referendum on independence from the United Kingdom sometime in the current parliamentary term.</a:t>
              </a:r>
              <a:endParaRPr lang="ru-RU" sz="1100">
                <a:latin typeface="Times New Roman" pitchFamily="18" charset="0"/>
                <a:cs typeface="Times New Roman" pitchFamily="18" charset="0"/>
              </a:endParaRPr>
            </a:p>
            <a:p>
              <a:endParaRPr lang="ru-RU" sz="1100">
                <a:latin typeface="Calibri" pitchFamily="34" charset="0"/>
              </a:endParaRPr>
            </a:p>
          </p:txBody>
        </p:sp>
        <p:sp>
          <p:nvSpPr>
            <p:cNvPr id="24589" name="Прямоугольник 8"/>
            <p:cNvSpPr>
              <a:spLocks noChangeArrowheads="1"/>
            </p:cNvSpPr>
            <p:nvPr/>
          </p:nvSpPr>
          <p:spPr bwMode="auto">
            <a:xfrm>
              <a:off x="1714480" y="2659559"/>
              <a:ext cx="5143520" cy="769441"/>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The</a:t>
              </a:r>
              <a:r>
                <a:rPr lang="en-US" sz="1100">
                  <a:latin typeface="Times New Roman" pitchFamily="18" charset="0"/>
                  <a:cs typeface="Times New Roman" pitchFamily="18" charset="0"/>
                </a:rPr>
                <a:t> Kingdom of Scotland emerged as an independent sovereign state in the Early Middle Ages and continued to exist until 1707, although it had been in a personal union with the kingdoms of England and Ireland since James VI of Scotland succeeded to the English and Irish thrones in 1603. On 1 May 1707, Scotland entered into an</a:t>
              </a:r>
            </a:p>
          </p:txBody>
        </p:sp>
        <p:sp>
          <p:nvSpPr>
            <p:cNvPr id="24590" name="Прямоугольник 9"/>
            <p:cNvSpPr>
              <a:spLocks noChangeArrowheads="1"/>
            </p:cNvSpPr>
            <p:nvPr/>
          </p:nvSpPr>
          <p:spPr bwMode="auto">
            <a:xfrm>
              <a:off x="0" y="3357562"/>
              <a:ext cx="6858000" cy="769441"/>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incorporating political union with England to create the united Kingdom of Great Britain. This union resulted from the Treaty of Union agreed in 1706 and enacted by the twin Acts of Union passed by the Parliaments of both countries, despite widespread protest across Scotland. Scotland's legal system continues to be separate from those of England and Wales and Northern Ireland, and Scotland constitutes a distinct jurisdiction in public and in private law.</a:t>
              </a:r>
              <a:endParaRPr lang="ru-RU" sz="1100">
                <a:latin typeface="Calibri" pitchFamily="34" charset="0"/>
              </a:endParaRPr>
            </a:p>
          </p:txBody>
        </p:sp>
      </p:grpSp>
      <p:pic>
        <p:nvPicPr>
          <p:cNvPr id="11" name="Рисунок 10" descr="248px-Bagpipe_performer.jpg"/>
          <p:cNvPicPr>
            <a:picLocks noChangeAspect="1"/>
          </p:cNvPicPr>
          <p:nvPr/>
        </p:nvPicPr>
        <p:blipFill>
          <a:blip r:embed="rId5"/>
          <a:srcRect/>
          <a:stretch>
            <a:fillRect/>
          </a:stretch>
        </p:blipFill>
        <p:spPr bwMode="auto">
          <a:xfrm>
            <a:off x="0" y="4071938"/>
            <a:ext cx="1260475" cy="2786062"/>
          </a:xfrm>
          <a:prstGeom prst="rect">
            <a:avLst/>
          </a:prstGeom>
          <a:noFill/>
          <a:ln w="9525">
            <a:noFill/>
            <a:miter lim="800000"/>
            <a:headEnd/>
            <a:tailEnd/>
          </a:ln>
        </p:spPr>
      </p:pic>
      <p:grpSp>
        <p:nvGrpSpPr>
          <p:cNvPr id="12" name="Прямоугольник 11"/>
          <p:cNvGrpSpPr>
            <a:grpSpLocks/>
          </p:cNvGrpSpPr>
          <p:nvPr/>
        </p:nvGrpSpPr>
        <p:grpSpPr bwMode="auto">
          <a:xfrm>
            <a:off x="-60325" y="5846763"/>
            <a:ext cx="3089275" cy="1084262"/>
            <a:chOff x="-38" y="3683"/>
            <a:chExt cx="1946" cy="683"/>
          </a:xfrm>
        </p:grpSpPr>
        <p:pic>
          <p:nvPicPr>
            <p:cNvPr id="24585" name="Прямоугольник 11"/>
            <p:cNvPicPr>
              <a:picLocks noChangeArrowheads="1"/>
            </p:cNvPicPr>
            <p:nvPr/>
          </p:nvPicPr>
          <p:blipFill>
            <a:blip r:embed="rId6"/>
            <a:srcRect/>
            <a:stretch>
              <a:fillRect/>
            </a:stretch>
          </p:blipFill>
          <p:spPr bwMode="auto">
            <a:xfrm>
              <a:off x="-38" y="3683"/>
              <a:ext cx="1946" cy="683"/>
            </a:xfrm>
            <a:prstGeom prst="rect">
              <a:avLst/>
            </a:prstGeom>
            <a:noFill/>
            <a:ln w="9525">
              <a:noFill/>
              <a:miter lim="800000"/>
              <a:headEnd/>
              <a:tailEnd/>
            </a:ln>
          </p:spPr>
        </p:pic>
        <p:sp>
          <p:nvSpPr>
            <p:cNvPr id="24586" name="Text Box 9"/>
            <p:cNvSpPr txBox="1">
              <a:spLocks noChangeArrowheads="1"/>
            </p:cNvSpPr>
            <p:nvPr/>
          </p:nvSpPr>
          <p:spPr bwMode="auto">
            <a:xfrm rot="-839775">
              <a:off x="-8" y="3929"/>
              <a:ext cx="1890" cy="165"/>
            </a:xfrm>
            <a:prstGeom prst="rect">
              <a:avLst/>
            </a:prstGeom>
            <a:noFill/>
            <a:ln w="9525">
              <a:noFill/>
              <a:miter lim="800000"/>
              <a:headEnd/>
              <a:tailEnd/>
            </a:ln>
          </p:spPr>
          <p:txBody>
            <a:bodyPr>
              <a:spAutoFit/>
            </a:bodyPr>
            <a:lstStyle/>
            <a:p>
              <a:r>
                <a:rPr lang="en-US" sz="1100">
                  <a:solidFill>
                    <a:srgbClr val="FFFFFF"/>
                  </a:solidFill>
                  <a:latin typeface="Times New Roman" pitchFamily="18" charset="0"/>
                  <a:cs typeface="Times New Roman" pitchFamily="18" charset="0"/>
                </a:rPr>
                <a:t>A Pipe Major playing the Great Highland Bagpipe</a:t>
              </a:r>
              <a:endParaRPr lang="ru-RU" sz="1100">
                <a:solidFill>
                  <a:srgbClr val="FFFFFF"/>
                </a:solidFill>
                <a:latin typeface="Times New Roman" pitchFamily="18" charset="0"/>
                <a:cs typeface="Times New Roman" pitchFamily="18" charset="0"/>
              </a:endParaRPr>
            </a:p>
          </p:txBody>
        </p:sp>
      </p:gr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
                                        </p:tgtEl>
                                        <p:attrNameLst>
                                          <p:attrName>ppt_y</p:attrName>
                                        </p:attrNameLst>
                                      </p:cBhvr>
                                      <p:tavLst>
                                        <p:tav tm="0" fmla="#ppt_y+(sin(-2*pi*(1-$))*-#ppt_x+cos(-2*pi*(1-$))*(1-#ppt_y))*(1-$)">
                                          <p:val>
                                            <p:fltVal val="0"/>
                                          </p:val>
                                        </p:tav>
                                        <p:tav tm="100000">
                                          <p:val>
                                            <p:fltVal val="1"/>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2000"/>
                                        <p:tgtEl>
                                          <p:spTgt spid="8"/>
                                        </p:tgtEl>
                                      </p:cBhvr>
                                    </p:animEffect>
                                  </p:childTnLst>
                                </p:cTn>
                              </p:par>
                            </p:childTnLst>
                          </p:cTn>
                        </p:par>
                        <p:par>
                          <p:cTn id="18" fill="hold">
                            <p:stCondLst>
                              <p:cond delay="4000"/>
                            </p:stCondLst>
                            <p:childTnLst>
                              <p:par>
                                <p:cTn id="19" presetID="48" presetClass="entr" presetSubtype="0" accel="5000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2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2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23" dur="2000" fill="hold"/>
                                        <p:tgtEl>
                                          <p:spTgt spid="13"/>
                                        </p:tgtEl>
                                        <p:attrNameLst>
                                          <p:attrName>ppt_y</p:attrName>
                                        </p:attrNameLst>
                                      </p:cBhvr>
                                      <p:tavLst>
                                        <p:tav tm="0">
                                          <p:val>
                                            <p:strVal val="#ppt_y"/>
                                          </p:val>
                                        </p:tav>
                                        <p:tav tm="100000">
                                          <p:val>
                                            <p:strVal val="#ppt_y"/>
                                          </p:val>
                                        </p:tav>
                                      </p:tavLst>
                                    </p:anim>
                                    <p:animEffect transition="in" filter="fade">
                                      <p:cBhvr>
                                        <p:cTn id="24" dur="2000"/>
                                        <p:tgtEl>
                                          <p:spTgt spid="13"/>
                                        </p:tgtEl>
                                      </p:cBhvr>
                                    </p:animEffect>
                                  </p:childTnLst>
                                </p:cTn>
                              </p:par>
                            </p:childTnLst>
                          </p:cTn>
                        </p:par>
                        <p:par>
                          <p:cTn id="25" fill="hold">
                            <p:stCondLst>
                              <p:cond delay="6000"/>
                            </p:stCondLst>
                            <p:childTnLst>
                              <p:par>
                                <p:cTn id="26" presetID="5" presetClass="entr" presetSubtype="5"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heckerboard(down)">
                                      <p:cBhvr>
                                        <p:cTn id="28" dur="2000"/>
                                        <p:tgtEl>
                                          <p:spTgt spid="3"/>
                                        </p:tgtEl>
                                      </p:cBhvr>
                                    </p:animEffect>
                                  </p:childTnLst>
                                </p:cTn>
                              </p:par>
                              <p:par>
                                <p:cTn id="29" presetID="15"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8000"/>
                            </p:stCondLst>
                            <p:childTnLst>
                              <p:par>
                                <p:cTn id="36" presetID="49" presetClass="entr" presetSubtype="0" decel="10000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8500"/>
                            </p:stCondLst>
                            <p:childTnLst>
                              <p:par>
                                <p:cTn id="43" presetID="49" presetClass="entr" presetSubtype="0" decel="10000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142852"/>
            <a:ext cx="7416197" cy="584775"/>
          </a:xfrm>
          <a:prstGeom prst="rect">
            <a:avLst/>
          </a:prstGeom>
        </p:spPr>
        <p:txBody>
          <a:bodyPr wrap="none">
            <a:spAutoFit/>
          </a:bodyPr>
          <a:lstStyle/>
          <a:p>
            <a:pPr fontAlgn="auto">
              <a:spcBef>
                <a:spcPts val="0"/>
              </a:spcBef>
              <a:spcAft>
                <a:spcPts val="0"/>
              </a:spcAft>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latin typeface="Times New Roman" pitchFamily="18" charset="0"/>
                <a:cs typeface="Times New Roman" pitchFamily="18" charset="0"/>
              </a:rPr>
              <a:t>National anthem of Scotland</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latin typeface="Times New Roman" pitchFamily="18" charset="0"/>
              <a:cs typeface="Times New Roman" pitchFamily="18" charset="0"/>
            </a:endParaRPr>
          </a:p>
        </p:txBody>
      </p:sp>
      <p:sp>
        <p:nvSpPr>
          <p:cNvPr id="3" name="Прямоугольник 2"/>
          <p:cNvSpPr>
            <a:spLocks noChangeArrowheads="1"/>
          </p:cNvSpPr>
          <p:nvPr/>
        </p:nvSpPr>
        <p:spPr bwMode="auto">
          <a:xfrm>
            <a:off x="2286000" y="1214438"/>
            <a:ext cx="3857625" cy="2970212"/>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There is no official national anthem of Scotland. However, a number of songs are used as de facto Scottish anthems, most notably Flower of Scotland and Scotland the Brave. God Save the Queen is the national anthem for the United Kingdom as a whole and is used in Scotland in that context.</a:t>
            </a:r>
          </a:p>
          <a:p>
            <a:endParaRPr lang="en-US" sz="1100">
              <a:latin typeface="Times New Roman" pitchFamily="18" charset="0"/>
              <a:cs typeface="Times New Roman" pitchFamily="18" charset="0"/>
            </a:endParaRPr>
          </a:p>
          <a:p>
            <a:r>
              <a:rPr lang="en-US" sz="1100">
                <a:latin typeface="Times New Roman" pitchFamily="18" charset="0"/>
                <a:cs typeface="Times New Roman" pitchFamily="18" charset="0"/>
              </a:rPr>
              <a:t>In 2004, lawyers for the devolved Scottish Parliament advised that it was within the legal competence of the Scottish Parliament to choose a national anthem for Scotland, countering the suggestion that it would be a matter reserved to the Parliament of the United Kingdom. This ruling prompted some interest in the idea, and a petition to the Scottish Parliament's petitions committee supported by the Scottish Green Party was referred without recommendation to the Scottish Executive who chose to take no action, considering the issue not to be a political priority. There have been subsequent attempts to re-open the debate on a national anthem for Scotland.</a:t>
            </a:r>
            <a:endParaRPr lang="ru-RU" sz="1100">
              <a:latin typeface="Times New Roman" pitchFamily="18" charset="0"/>
              <a:cs typeface="Times New Roman" pitchFamily="18" charset="0"/>
            </a:endParaRPr>
          </a:p>
        </p:txBody>
      </p:sp>
      <p:sp>
        <p:nvSpPr>
          <p:cNvPr id="4" name="Прямоугольник 3"/>
          <p:cNvSpPr>
            <a:spLocks noChangeArrowheads="1"/>
          </p:cNvSpPr>
          <p:nvPr/>
        </p:nvSpPr>
        <p:spPr bwMode="auto">
          <a:xfrm>
            <a:off x="0" y="1349375"/>
            <a:ext cx="2571750" cy="5508625"/>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1. O Flower of Scotland,</a:t>
            </a:r>
          </a:p>
          <a:p>
            <a:r>
              <a:rPr lang="en-US" sz="1100">
                <a:latin typeface="Times New Roman" pitchFamily="18" charset="0"/>
                <a:cs typeface="Times New Roman" pitchFamily="18" charset="0"/>
              </a:rPr>
              <a:t> When will we see your like again</a:t>
            </a:r>
          </a:p>
          <a:p>
            <a:r>
              <a:rPr lang="en-US" sz="1100">
                <a:latin typeface="Times New Roman" pitchFamily="18" charset="0"/>
                <a:cs typeface="Times New Roman" pitchFamily="18" charset="0"/>
              </a:rPr>
              <a:t> That fought and died for</a:t>
            </a:r>
          </a:p>
          <a:p>
            <a:r>
              <a:rPr lang="en-US" sz="1100">
                <a:latin typeface="Times New Roman" pitchFamily="18" charset="0"/>
                <a:cs typeface="Times New Roman" pitchFamily="18" charset="0"/>
              </a:rPr>
              <a:t> Your wee bit hill and glen.</a:t>
            </a:r>
          </a:p>
          <a:p>
            <a:r>
              <a:rPr lang="en-US" sz="1100">
                <a:latin typeface="Times New Roman" pitchFamily="18" charset="0"/>
                <a:cs typeface="Times New Roman" pitchFamily="18" charset="0"/>
              </a:rPr>
              <a:t> And stood against him,</a:t>
            </a:r>
          </a:p>
          <a:p>
            <a:r>
              <a:rPr lang="en-US" sz="1100">
                <a:latin typeface="Times New Roman" pitchFamily="18" charset="0"/>
                <a:cs typeface="Times New Roman" pitchFamily="18" charset="0"/>
              </a:rPr>
              <a:t> Proud Edward's army,</a:t>
            </a:r>
          </a:p>
          <a:p>
            <a:r>
              <a:rPr lang="en-US" sz="1100">
                <a:latin typeface="Times New Roman" pitchFamily="18" charset="0"/>
                <a:cs typeface="Times New Roman" pitchFamily="18" charset="0"/>
              </a:rPr>
              <a:t> And sent him homeward</a:t>
            </a:r>
          </a:p>
          <a:p>
            <a:r>
              <a:rPr lang="en-US" sz="1100">
                <a:latin typeface="Times New Roman" pitchFamily="18" charset="0"/>
                <a:cs typeface="Times New Roman" pitchFamily="18" charset="0"/>
              </a:rPr>
              <a:t> To think again.</a:t>
            </a:r>
          </a:p>
          <a:p>
            <a:r>
              <a:rPr lang="en-US" sz="1100">
                <a:latin typeface="Times New Roman" pitchFamily="18" charset="0"/>
                <a:cs typeface="Times New Roman" pitchFamily="18" charset="0"/>
              </a:rPr>
              <a:t>2. The hills are bare now,</a:t>
            </a:r>
          </a:p>
          <a:p>
            <a:r>
              <a:rPr lang="en-US" sz="1100">
                <a:latin typeface="Times New Roman" pitchFamily="18" charset="0"/>
                <a:cs typeface="Times New Roman" pitchFamily="18" charset="0"/>
              </a:rPr>
              <a:t> And autumn leaves lie thick and still</a:t>
            </a:r>
          </a:p>
          <a:p>
            <a:r>
              <a:rPr lang="en-US" sz="1100">
                <a:latin typeface="Times New Roman" pitchFamily="18" charset="0"/>
                <a:cs typeface="Times New Roman" pitchFamily="18" charset="0"/>
              </a:rPr>
              <a:t> O'er land that is lost now,</a:t>
            </a:r>
          </a:p>
          <a:p>
            <a:r>
              <a:rPr lang="en-US" sz="1100">
                <a:latin typeface="Times New Roman" pitchFamily="18" charset="0"/>
                <a:cs typeface="Times New Roman" pitchFamily="18" charset="0"/>
              </a:rPr>
              <a:t> Which those so dearly held</a:t>
            </a:r>
          </a:p>
          <a:p>
            <a:r>
              <a:rPr lang="en-US" sz="1100">
                <a:latin typeface="Times New Roman" pitchFamily="18" charset="0"/>
                <a:cs typeface="Times New Roman" pitchFamily="18" charset="0"/>
              </a:rPr>
              <a:t> That stood against him,</a:t>
            </a:r>
          </a:p>
          <a:p>
            <a:r>
              <a:rPr lang="en-US" sz="1100">
                <a:latin typeface="Times New Roman" pitchFamily="18" charset="0"/>
                <a:cs typeface="Times New Roman" pitchFamily="18" charset="0"/>
              </a:rPr>
              <a:t> Proud Edward's army</a:t>
            </a:r>
          </a:p>
          <a:p>
            <a:r>
              <a:rPr lang="en-US" sz="1100">
                <a:latin typeface="Times New Roman" pitchFamily="18" charset="0"/>
                <a:cs typeface="Times New Roman" pitchFamily="18" charset="0"/>
              </a:rPr>
              <a:t> And sent him homeward</a:t>
            </a:r>
          </a:p>
          <a:p>
            <a:r>
              <a:rPr lang="en-US" sz="1100">
                <a:latin typeface="Times New Roman" pitchFamily="18" charset="0"/>
                <a:cs typeface="Times New Roman" pitchFamily="18" charset="0"/>
              </a:rPr>
              <a:t> To think again.</a:t>
            </a:r>
          </a:p>
          <a:p>
            <a:r>
              <a:rPr lang="en-US" sz="1100">
                <a:latin typeface="Times New Roman" pitchFamily="18" charset="0"/>
                <a:cs typeface="Times New Roman" pitchFamily="18" charset="0"/>
              </a:rPr>
              <a:t>3. Those days are past now</a:t>
            </a:r>
          </a:p>
          <a:p>
            <a:r>
              <a:rPr lang="en-US" sz="1100">
                <a:latin typeface="Times New Roman" pitchFamily="18" charset="0"/>
                <a:cs typeface="Times New Roman" pitchFamily="18" charset="0"/>
              </a:rPr>
              <a:t> And in the past they must remain</a:t>
            </a:r>
          </a:p>
          <a:p>
            <a:r>
              <a:rPr lang="en-US" sz="1100">
                <a:latin typeface="Times New Roman" pitchFamily="18" charset="0"/>
                <a:cs typeface="Times New Roman" pitchFamily="18" charset="0"/>
              </a:rPr>
              <a:t> But we can still rise now</a:t>
            </a:r>
          </a:p>
          <a:p>
            <a:r>
              <a:rPr lang="en-US" sz="1100">
                <a:latin typeface="Times New Roman" pitchFamily="18" charset="0"/>
                <a:cs typeface="Times New Roman" pitchFamily="18" charset="0"/>
              </a:rPr>
              <a:t> And be the nation again!</a:t>
            </a:r>
          </a:p>
          <a:p>
            <a:r>
              <a:rPr lang="en-US" sz="1100">
                <a:latin typeface="Times New Roman" pitchFamily="18" charset="0"/>
                <a:cs typeface="Times New Roman" pitchFamily="18" charset="0"/>
              </a:rPr>
              <a:t> That stood against him</a:t>
            </a:r>
          </a:p>
          <a:p>
            <a:r>
              <a:rPr lang="en-US" sz="1100">
                <a:latin typeface="Times New Roman" pitchFamily="18" charset="0"/>
                <a:cs typeface="Times New Roman" pitchFamily="18" charset="0"/>
              </a:rPr>
              <a:t> Proud Edward's army</a:t>
            </a:r>
          </a:p>
          <a:p>
            <a:r>
              <a:rPr lang="en-US" sz="1100">
                <a:latin typeface="Times New Roman" pitchFamily="18" charset="0"/>
                <a:cs typeface="Times New Roman" pitchFamily="18" charset="0"/>
              </a:rPr>
              <a:t> And sent him homeward</a:t>
            </a:r>
          </a:p>
          <a:p>
            <a:r>
              <a:rPr lang="en-US" sz="1100">
                <a:latin typeface="Times New Roman" pitchFamily="18" charset="0"/>
                <a:cs typeface="Times New Roman" pitchFamily="18" charset="0"/>
              </a:rPr>
              <a:t> To think again.</a:t>
            </a:r>
          </a:p>
          <a:p>
            <a:r>
              <a:rPr lang="en-US" sz="1100">
                <a:latin typeface="Times New Roman" pitchFamily="18" charset="0"/>
                <a:cs typeface="Times New Roman" pitchFamily="18" charset="0"/>
              </a:rPr>
              <a:t>4. O Flower of Scotland,</a:t>
            </a:r>
          </a:p>
          <a:p>
            <a:r>
              <a:rPr lang="en-US" sz="1100">
                <a:latin typeface="Times New Roman" pitchFamily="18" charset="0"/>
                <a:cs typeface="Times New Roman" pitchFamily="18" charset="0"/>
              </a:rPr>
              <a:t> When will we see your like again</a:t>
            </a:r>
          </a:p>
          <a:p>
            <a:r>
              <a:rPr lang="en-US" sz="1100">
                <a:latin typeface="Times New Roman" pitchFamily="18" charset="0"/>
                <a:cs typeface="Times New Roman" pitchFamily="18" charset="0"/>
              </a:rPr>
              <a:t> That fought and died for</a:t>
            </a:r>
          </a:p>
          <a:p>
            <a:r>
              <a:rPr lang="en-US" sz="1100">
                <a:latin typeface="Times New Roman" pitchFamily="18" charset="0"/>
                <a:cs typeface="Times New Roman" pitchFamily="18" charset="0"/>
              </a:rPr>
              <a:t> Your wee bit hill and glen.</a:t>
            </a:r>
          </a:p>
          <a:p>
            <a:r>
              <a:rPr lang="en-US" sz="1100">
                <a:latin typeface="Times New Roman" pitchFamily="18" charset="0"/>
                <a:cs typeface="Times New Roman" pitchFamily="18" charset="0"/>
              </a:rPr>
              <a:t> And stood against him,</a:t>
            </a:r>
          </a:p>
          <a:p>
            <a:r>
              <a:rPr lang="en-US" sz="1100">
                <a:latin typeface="Times New Roman" pitchFamily="18" charset="0"/>
                <a:cs typeface="Times New Roman" pitchFamily="18" charset="0"/>
              </a:rPr>
              <a:t> Proud Edward's army,</a:t>
            </a:r>
          </a:p>
          <a:p>
            <a:r>
              <a:rPr lang="en-US" sz="1100">
                <a:latin typeface="Times New Roman" pitchFamily="18" charset="0"/>
                <a:cs typeface="Times New Roman" pitchFamily="18" charset="0"/>
              </a:rPr>
              <a:t> And sent him homeward</a:t>
            </a:r>
          </a:p>
          <a:p>
            <a:r>
              <a:rPr lang="en-US" sz="1100">
                <a:latin typeface="Times New Roman" pitchFamily="18" charset="0"/>
                <a:cs typeface="Times New Roman" pitchFamily="18" charset="0"/>
              </a:rPr>
              <a:t> To think again.</a:t>
            </a:r>
            <a:endParaRPr lang="ru-RU" sz="1100">
              <a:latin typeface="Times New Roman" pitchFamily="18" charset="0"/>
              <a:cs typeface="Times New Roman" pitchFamily="18" charset="0"/>
            </a:endParaRPr>
          </a:p>
        </p:txBody>
      </p:sp>
      <p:sp>
        <p:nvSpPr>
          <p:cNvPr id="5" name="Прямоугольник 4"/>
          <p:cNvSpPr>
            <a:spLocks noChangeArrowheads="1"/>
          </p:cNvSpPr>
          <p:nvPr/>
        </p:nvSpPr>
        <p:spPr bwMode="auto">
          <a:xfrm>
            <a:off x="0" y="928688"/>
            <a:ext cx="1928813" cy="369887"/>
          </a:xfrm>
          <a:prstGeom prst="rect">
            <a:avLst/>
          </a:prstGeom>
          <a:noFill/>
          <a:ln w="9525">
            <a:noFill/>
            <a:miter lim="800000"/>
            <a:headEnd/>
            <a:tailEnd/>
          </a:ln>
        </p:spPr>
        <p:txBody>
          <a:bodyPr wrap="none">
            <a:spAutoFit/>
          </a:bodyPr>
          <a:lstStyle/>
          <a:p>
            <a:r>
              <a:rPr lang="en-US">
                <a:latin typeface="Calibri" pitchFamily="34" charset="0"/>
              </a:rPr>
              <a:t>Flower of Scotland</a:t>
            </a:r>
            <a:endParaRPr lang="ru-RU">
              <a:latin typeface="Calibri" pitchFamily="34" charset="0"/>
            </a:endParaRPr>
          </a:p>
        </p:txBody>
      </p:sp>
      <p:sp>
        <p:nvSpPr>
          <p:cNvPr id="6" name="Прямоугольник 5"/>
          <p:cNvSpPr>
            <a:spLocks noChangeArrowheads="1"/>
          </p:cNvSpPr>
          <p:nvPr/>
        </p:nvSpPr>
        <p:spPr bwMode="auto">
          <a:xfrm>
            <a:off x="6286500" y="1517650"/>
            <a:ext cx="2857500" cy="5340350"/>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1.Hark when the night is falling</a:t>
            </a:r>
          </a:p>
          <a:p>
            <a:r>
              <a:rPr lang="en-US" sz="1100">
                <a:latin typeface="Times New Roman" pitchFamily="18" charset="0"/>
                <a:cs typeface="Times New Roman" pitchFamily="18" charset="0"/>
              </a:rPr>
              <a:t>Hear! hear the pipes are calling,</a:t>
            </a:r>
          </a:p>
          <a:p>
            <a:r>
              <a:rPr lang="en-US" sz="1100">
                <a:latin typeface="Times New Roman" pitchFamily="18" charset="0"/>
                <a:cs typeface="Times New Roman" pitchFamily="18" charset="0"/>
              </a:rPr>
              <a:t>Loudly and proudly calling,</a:t>
            </a:r>
          </a:p>
          <a:p>
            <a:r>
              <a:rPr lang="en-US" sz="1100">
                <a:latin typeface="Times New Roman" pitchFamily="18" charset="0"/>
                <a:cs typeface="Times New Roman" pitchFamily="18" charset="0"/>
              </a:rPr>
              <a:t>Down thro' the glen.</a:t>
            </a:r>
          </a:p>
          <a:p>
            <a:r>
              <a:rPr lang="en-US" sz="1100">
                <a:latin typeface="Times New Roman" pitchFamily="18" charset="0"/>
                <a:cs typeface="Times New Roman" pitchFamily="18" charset="0"/>
              </a:rPr>
              <a:t>There where the hills are sleeping,</a:t>
            </a:r>
          </a:p>
          <a:p>
            <a:r>
              <a:rPr lang="en-US" sz="1100">
                <a:latin typeface="Times New Roman" pitchFamily="18" charset="0"/>
                <a:cs typeface="Times New Roman" pitchFamily="18" charset="0"/>
              </a:rPr>
              <a:t>Now feel the blood a-leaping,</a:t>
            </a:r>
          </a:p>
          <a:p>
            <a:r>
              <a:rPr lang="en-US" sz="1100">
                <a:latin typeface="Times New Roman" pitchFamily="18" charset="0"/>
                <a:cs typeface="Times New Roman" pitchFamily="18" charset="0"/>
              </a:rPr>
              <a:t>High as the spirits</a:t>
            </a:r>
          </a:p>
          <a:p>
            <a:r>
              <a:rPr lang="en-US" sz="1100">
                <a:latin typeface="Times New Roman" pitchFamily="18" charset="0"/>
                <a:cs typeface="Times New Roman" pitchFamily="18" charset="0"/>
              </a:rPr>
              <a:t>of the old Highland men.</a:t>
            </a:r>
          </a:p>
          <a:p>
            <a:r>
              <a:rPr lang="en-US" sz="1100">
                <a:latin typeface="Times New Roman" pitchFamily="18" charset="0"/>
                <a:cs typeface="Times New Roman" pitchFamily="18" charset="0"/>
              </a:rPr>
              <a:t>3.Towering in gallant fame,</a:t>
            </a:r>
          </a:p>
          <a:p>
            <a:r>
              <a:rPr lang="en-US" sz="1100">
                <a:latin typeface="Times New Roman" pitchFamily="18" charset="0"/>
                <a:cs typeface="Times New Roman" pitchFamily="18" charset="0"/>
              </a:rPr>
              <a:t>Scotland my mountain hame,</a:t>
            </a:r>
          </a:p>
          <a:p>
            <a:r>
              <a:rPr lang="en-US" sz="1100">
                <a:latin typeface="Times New Roman" pitchFamily="18" charset="0"/>
                <a:cs typeface="Times New Roman" pitchFamily="18" charset="0"/>
              </a:rPr>
              <a:t>High may your proud</a:t>
            </a:r>
          </a:p>
          <a:p>
            <a:r>
              <a:rPr lang="en-US" sz="1100">
                <a:latin typeface="Times New Roman" pitchFamily="18" charset="0"/>
                <a:cs typeface="Times New Roman" pitchFamily="18" charset="0"/>
              </a:rPr>
              <a:t>standard gloriously wave,</a:t>
            </a:r>
          </a:p>
          <a:p>
            <a:r>
              <a:rPr lang="en-US" sz="1100">
                <a:latin typeface="Times New Roman" pitchFamily="18" charset="0"/>
                <a:cs typeface="Times New Roman" pitchFamily="18" charset="0"/>
              </a:rPr>
              <a:t>Land of my high endeavour,</a:t>
            </a:r>
          </a:p>
          <a:p>
            <a:r>
              <a:rPr lang="en-US" sz="1100">
                <a:latin typeface="Times New Roman" pitchFamily="18" charset="0"/>
                <a:cs typeface="Times New Roman" pitchFamily="18" charset="0"/>
              </a:rPr>
              <a:t>Land of the shining rivers,</a:t>
            </a:r>
          </a:p>
          <a:p>
            <a:r>
              <a:rPr lang="en-US" sz="1100">
                <a:latin typeface="Times New Roman" pitchFamily="18" charset="0"/>
                <a:cs typeface="Times New Roman" pitchFamily="18" charset="0"/>
              </a:rPr>
              <a:t>Land of my heart for ever,</a:t>
            </a:r>
          </a:p>
          <a:p>
            <a:r>
              <a:rPr lang="en-US" sz="1100">
                <a:latin typeface="Times New Roman" pitchFamily="18" charset="0"/>
                <a:cs typeface="Times New Roman" pitchFamily="18" charset="0"/>
              </a:rPr>
              <a:t>Scotland the brave.</a:t>
            </a:r>
          </a:p>
          <a:p>
            <a:r>
              <a:rPr lang="en-US" sz="1100">
                <a:latin typeface="Times New Roman" pitchFamily="18" charset="0"/>
                <a:cs typeface="Times New Roman" pitchFamily="18" charset="0"/>
              </a:rPr>
              <a:t>2.High in the misty Highlands,</a:t>
            </a:r>
          </a:p>
          <a:p>
            <a:r>
              <a:rPr lang="en-US" sz="1100">
                <a:latin typeface="Times New Roman" pitchFamily="18" charset="0"/>
                <a:cs typeface="Times New Roman" pitchFamily="18" charset="0"/>
              </a:rPr>
              <a:t>Out by the purple islands,</a:t>
            </a:r>
          </a:p>
          <a:p>
            <a:r>
              <a:rPr lang="en-US" sz="1100">
                <a:latin typeface="Times New Roman" pitchFamily="18" charset="0"/>
                <a:cs typeface="Times New Roman" pitchFamily="18" charset="0"/>
              </a:rPr>
              <a:t>Brave are the hearts that beat</a:t>
            </a:r>
          </a:p>
          <a:p>
            <a:r>
              <a:rPr lang="en-US" sz="1100">
                <a:latin typeface="Times New Roman" pitchFamily="18" charset="0"/>
                <a:cs typeface="Times New Roman" pitchFamily="18" charset="0"/>
              </a:rPr>
              <a:t>Beneath Scottish skies.</a:t>
            </a:r>
          </a:p>
          <a:p>
            <a:r>
              <a:rPr lang="en-US" sz="1100">
                <a:latin typeface="Times New Roman" pitchFamily="18" charset="0"/>
                <a:cs typeface="Times New Roman" pitchFamily="18" charset="0"/>
              </a:rPr>
              <a:t>Wild are the winds to meet you,</a:t>
            </a:r>
          </a:p>
          <a:p>
            <a:r>
              <a:rPr lang="en-US" sz="1100">
                <a:latin typeface="Times New Roman" pitchFamily="18" charset="0"/>
                <a:cs typeface="Times New Roman" pitchFamily="18" charset="0"/>
              </a:rPr>
              <a:t>Staunch are the friends that greet you,</a:t>
            </a:r>
          </a:p>
          <a:p>
            <a:r>
              <a:rPr lang="en-US" sz="1100">
                <a:latin typeface="Times New Roman" pitchFamily="18" charset="0"/>
                <a:cs typeface="Times New Roman" pitchFamily="18" charset="0"/>
              </a:rPr>
              <a:t>Kind as the love that shines</a:t>
            </a:r>
          </a:p>
          <a:p>
            <a:r>
              <a:rPr lang="en-US" sz="1100">
                <a:latin typeface="Times New Roman" pitchFamily="18" charset="0"/>
                <a:cs typeface="Times New Roman" pitchFamily="18" charset="0"/>
              </a:rPr>
              <a:t>from fair maidens' eyes.</a:t>
            </a:r>
          </a:p>
          <a:p>
            <a:r>
              <a:rPr lang="en-US" sz="1100">
                <a:latin typeface="Times New Roman" pitchFamily="18" charset="0"/>
                <a:cs typeface="Times New Roman" pitchFamily="18" charset="0"/>
              </a:rPr>
              <a:t>1.Far off in sunlit places,</a:t>
            </a:r>
          </a:p>
          <a:p>
            <a:r>
              <a:rPr lang="en-US" sz="1100">
                <a:latin typeface="Times New Roman" pitchFamily="18" charset="0"/>
                <a:cs typeface="Times New Roman" pitchFamily="18" charset="0"/>
              </a:rPr>
              <a:t>Sad are the Scottish faces,</a:t>
            </a:r>
          </a:p>
          <a:p>
            <a:r>
              <a:rPr lang="en-US" sz="1100">
                <a:latin typeface="Times New Roman" pitchFamily="18" charset="0"/>
                <a:cs typeface="Times New Roman" pitchFamily="18" charset="0"/>
              </a:rPr>
              <a:t>Yearning to feel the kiss</a:t>
            </a:r>
          </a:p>
          <a:p>
            <a:r>
              <a:rPr lang="en-US" sz="1100">
                <a:latin typeface="Times New Roman" pitchFamily="18" charset="0"/>
                <a:cs typeface="Times New Roman" pitchFamily="18" charset="0"/>
              </a:rPr>
              <a:t>Of sweet Scottish rain.</a:t>
            </a:r>
          </a:p>
          <a:p>
            <a:r>
              <a:rPr lang="en-US" sz="1100">
                <a:latin typeface="Times New Roman" pitchFamily="18" charset="0"/>
                <a:cs typeface="Times New Roman" pitchFamily="18" charset="0"/>
              </a:rPr>
              <a:t>Where tropic skies are beaming,</a:t>
            </a:r>
          </a:p>
          <a:p>
            <a:r>
              <a:rPr lang="en-US" sz="1100">
                <a:latin typeface="Times New Roman" pitchFamily="18" charset="0"/>
                <a:cs typeface="Times New Roman" pitchFamily="18" charset="0"/>
              </a:rPr>
              <a:t>Love sets the heart a-dreaming,</a:t>
            </a:r>
          </a:p>
          <a:p>
            <a:r>
              <a:rPr lang="en-US" sz="1100">
                <a:latin typeface="Times New Roman" pitchFamily="18" charset="0"/>
                <a:cs typeface="Times New Roman" pitchFamily="18" charset="0"/>
              </a:rPr>
              <a:t>Longing and dreaming for the homeland again.</a:t>
            </a:r>
            <a:endParaRPr lang="ru-RU" sz="1100">
              <a:latin typeface="Times New Roman" pitchFamily="18" charset="0"/>
              <a:cs typeface="Times New Roman" pitchFamily="18" charset="0"/>
            </a:endParaRPr>
          </a:p>
        </p:txBody>
      </p:sp>
      <p:sp>
        <p:nvSpPr>
          <p:cNvPr id="7" name="Прямоугольник 6"/>
          <p:cNvSpPr>
            <a:spLocks noChangeArrowheads="1"/>
          </p:cNvSpPr>
          <p:nvPr/>
        </p:nvSpPr>
        <p:spPr bwMode="auto">
          <a:xfrm>
            <a:off x="6429375" y="1000125"/>
            <a:ext cx="1936750" cy="369888"/>
          </a:xfrm>
          <a:prstGeom prst="rect">
            <a:avLst/>
          </a:prstGeom>
          <a:noFill/>
          <a:ln w="9525">
            <a:noFill/>
            <a:miter lim="800000"/>
            <a:headEnd/>
            <a:tailEnd/>
          </a:ln>
        </p:spPr>
        <p:txBody>
          <a:bodyPr wrap="none">
            <a:spAutoFit/>
          </a:bodyPr>
          <a:lstStyle/>
          <a:p>
            <a:r>
              <a:rPr lang="en-US">
                <a:latin typeface="Calibri" pitchFamily="34" charset="0"/>
              </a:rPr>
              <a:t>Scotland the Brave</a:t>
            </a:r>
            <a:endParaRPr lang="ru-RU">
              <a:latin typeface="Calibri" pitchFamily="34" charset="0"/>
            </a:endParaRPr>
          </a:p>
        </p:txBody>
      </p:sp>
      <p:pic>
        <p:nvPicPr>
          <p:cNvPr id="25607" name="Рисунок 9" descr="248px-Bagpipe_performer.jpg"/>
          <p:cNvPicPr>
            <a:picLocks noChangeAspect="1"/>
          </p:cNvPicPr>
          <p:nvPr/>
        </p:nvPicPr>
        <p:blipFill>
          <a:blip r:embed="rId4"/>
          <a:srcRect/>
          <a:stretch>
            <a:fillRect/>
          </a:stretch>
        </p:blipFill>
        <p:spPr bwMode="auto">
          <a:xfrm>
            <a:off x="3714750" y="4214813"/>
            <a:ext cx="1195388" cy="2643187"/>
          </a:xfrm>
          <a:prstGeom prst="rect">
            <a:avLst/>
          </a:prstGeom>
          <a:noFill/>
          <a:ln w="9525">
            <a:noFill/>
            <a:miter lim="800000"/>
            <a:headEnd/>
            <a:tailEnd/>
          </a:ln>
        </p:spPr>
      </p:pic>
      <p:pic>
        <p:nvPicPr>
          <p:cNvPr id="11" name="The Flower of Scotland.mp3">
            <a:hlinkClick r:id="" action="ppaction://media"/>
          </p:cNvPr>
          <p:cNvPicPr>
            <a:picLocks noRot="1" noChangeAspect="1"/>
          </p:cNvPicPr>
          <p:nvPr>
            <a:audioFile r:link="rId1"/>
          </p:nvPr>
        </p:nvPicPr>
        <p:blipFill>
          <a:blip r:embed="rId5"/>
          <a:srcRect/>
          <a:stretch>
            <a:fillRect/>
          </a:stretch>
        </p:blipFill>
        <p:spPr bwMode="auto">
          <a:xfrm>
            <a:off x="2000250" y="1000125"/>
            <a:ext cx="304800" cy="304800"/>
          </a:xfrm>
          <a:prstGeom prst="rect">
            <a:avLst/>
          </a:prstGeom>
          <a:noFill/>
          <a:ln w="9525">
            <a:noFill/>
            <a:miter lim="800000"/>
            <a:headEnd/>
            <a:tailEnd/>
          </a:ln>
        </p:spPr>
      </p:pic>
      <p:pic>
        <p:nvPicPr>
          <p:cNvPr id="12" name="гимн шотландии.mp3">
            <a:hlinkClick r:id="" action="ppaction://media"/>
          </p:cNvPr>
          <p:cNvPicPr>
            <a:picLocks noRot="1" noChangeAspect="1"/>
          </p:cNvPicPr>
          <p:nvPr>
            <a:audioFile r:link="rId2"/>
          </p:nvPr>
        </p:nvPicPr>
        <p:blipFill>
          <a:blip r:embed="rId6"/>
          <a:srcRect/>
          <a:stretch>
            <a:fillRect/>
          </a:stretch>
        </p:blipFill>
        <p:spPr bwMode="auto">
          <a:xfrm>
            <a:off x="8572500" y="1071563"/>
            <a:ext cx="304800" cy="3048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2750"/>
                            </p:stCondLst>
                            <p:childTnLst>
                              <p:par>
                                <p:cTn id="24" presetID="3" presetClass="entr" presetSubtype="1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5"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heckerboard(dow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00840" fill="hold"/>
                                        <p:tgtEl>
                                          <p:spTgt spid="11"/>
                                        </p:tgtEl>
                                      </p:cBhvr>
                                    </p:cmd>
                                  </p:childTnLst>
                                </p:cTn>
                              </p:par>
                            </p:childTnLst>
                          </p:cTn>
                        </p:par>
                      </p:childTnLst>
                    </p:cTn>
                  </p:par>
                </p:childTnLst>
              </p:cTn>
              <p:nextCondLst>
                <p:cond evt="onClick" delay="0">
                  <p:tgtEl>
                    <p:spTgt spid="11"/>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25166" fill="hold"/>
                                        <p:tgtEl>
                                          <p:spTgt spid="12"/>
                                        </p:tgtEl>
                                      </p:cBhvr>
                                    </p:cmd>
                                  </p:childTnLst>
                                </p:cTn>
                              </p:par>
                            </p:childTnLst>
                          </p:cTn>
                        </p:par>
                      </p:childTnLst>
                    </p:cTn>
                  </p:par>
                </p:childTnLst>
              </p:cTn>
              <p:nextCondLst>
                <p:cond evt="onClick" delay="0">
                  <p:tgtEl>
                    <p:spTgt spid="12"/>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tirlingcastle.jpg"/>
          <p:cNvPicPr>
            <a:picLocks noChangeAspect="1"/>
          </p:cNvPicPr>
          <p:nvPr/>
        </p:nvPicPr>
        <p:blipFill>
          <a:blip r:embed="rId2"/>
          <a:srcRect/>
          <a:stretch>
            <a:fillRect/>
          </a:stretch>
        </p:blipFill>
        <p:spPr bwMode="auto">
          <a:xfrm>
            <a:off x="0" y="428625"/>
            <a:ext cx="2643188" cy="1982788"/>
          </a:xfrm>
          <a:prstGeom prst="rect">
            <a:avLst/>
          </a:prstGeom>
          <a:noFill/>
          <a:ln w="9525">
            <a:noFill/>
            <a:miter lim="800000"/>
            <a:headEnd/>
            <a:tailEnd/>
          </a:ln>
        </p:spPr>
      </p:pic>
      <p:sp>
        <p:nvSpPr>
          <p:cNvPr id="3" name="Прямоугольник 2"/>
          <p:cNvSpPr/>
          <p:nvPr/>
        </p:nvSpPr>
        <p:spPr>
          <a:xfrm>
            <a:off x="3214678" y="-71462"/>
            <a:ext cx="3166251" cy="584775"/>
          </a:xfrm>
          <a:prstGeom prst="rect">
            <a:avLst/>
          </a:prstGeom>
        </p:spPr>
        <p:txBody>
          <a:bodyPr wrap="none">
            <a:spAutoFit/>
          </a:bodyPr>
          <a:lstStyle/>
          <a:p>
            <a:pPr fontAlgn="auto">
              <a:spcBef>
                <a:spcPts val="0"/>
              </a:spcBef>
              <a:spcAft>
                <a:spcPts val="0"/>
              </a:spcAft>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3">
                      <a:satMod val="175000"/>
                      <a:alpha val="40000"/>
                    </a:schemeClr>
                  </a:glow>
                  <a:reflection blurRad="6350" stA="60000" endA="900" endPos="58000" dir="5400000" sy="-100000" algn="bl" rotWithShape="0"/>
                </a:effectLst>
                <a:latin typeface="Times New Roman" pitchFamily="18" charset="0"/>
                <a:cs typeface="Times New Roman" pitchFamily="18" charset="0"/>
              </a:rPr>
              <a:t>Attractions</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3">
                    <a:satMod val="175000"/>
                    <a:alpha val="40000"/>
                  </a:schemeClr>
                </a:glow>
                <a:reflection blurRad="6350" stA="60000" endA="900" endPos="58000" dir="5400000" sy="-100000" algn="bl" rotWithShape="0"/>
              </a:effectLst>
              <a:latin typeface="Times New Roman" pitchFamily="18" charset="0"/>
              <a:cs typeface="Times New Roman" pitchFamily="18" charset="0"/>
            </a:endParaRPr>
          </a:p>
        </p:txBody>
      </p:sp>
      <p:pic>
        <p:nvPicPr>
          <p:cNvPr id="4" name="Прямоугольник 3"/>
          <p:cNvPicPr>
            <a:picLocks noChangeArrowheads="1"/>
          </p:cNvPicPr>
          <p:nvPr/>
        </p:nvPicPr>
        <p:blipFill>
          <a:blip r:embed="rId3"/>
          <a:srcRect/>
          <a:stretch>
            <a:fillRect/>
          </a:stretch>
        </p:blipFill>
        <p:spPr bwMode="auto">
          <a:xfrm>
            <a:off x="2620963" y="493713"/>
            <a:ext cx="3286125" cy="908050"/>
          </a:xfrm>
          <a:prstGeom prst="rect">
            <a:avLst/>
          </a:prstGeom>
          <a:noFill/>
          <a:ln w="9525">
            <a:noFill/>
            <a:miter lim="800000"/>
            <a:headEnd/>
            <a:tailEnd/>
          </a:ln>
        </p:spPr>
      </p:pic>
      <p:pic>
        <p:nvPicPr>
          <p:cNvPr id="6" name="Рисунок 5" descr="800px-Wfm_wallace_monument.jpg"/>
          <p:cNvPicPr>
            <a:picLocks noChangeAspect="1"/>
          </p:cNvPicPr>
          <p:nvPr/>
        </p:nvPicPr>
        <p:blipFill>
          <a:blip r:embed="rId4"/>
          <a:srcRect/>
          <a:stretch>
            <a:fillRect/>
          </a:stretch>
        </p:blipFill>
        <p:spPr bwMode="auto">
          <a:xfrm>
            <a:off x="6429375" y="4826000"/>
            <a:ext cx="2714625" cy="2032000"/>
          </a:xfrm>
          <a:prstGeom prst="rect">
            <a:avLst/>
          </a:prstGeom>
          <a:noFill/>
          <a:ln w="9525">
            <a:noFill/>
            <a:miter lim="800000"/>
            <a:headEnd/>
            <a:tailEnd/>
          </a:ln>
        </p:spPr>
      </p:pic>
      <p:grpSp>
        <p:nvGrpSpPr>
          <p:cNvPr id="14" name="Группа 13"/>
          <p:cNvGrpSpPr>
            <a:grpSpLocks/>
          </p:cNvGrpSpPr>
          <p:nvPr/>
        </p:nvGrpSpPr>
        <p:grpSpPr bwMode="auto">
          <a:xfrm>
            <a:off x="0" y="1071563"/>
            <a:ext cx="9144000" cy="1787525"/>
            <a:chOff x="0" y="1071546"/>
            <a:chExt cx="9144000" cy="1788209"/>
          </a:xfrm>
        </p:grpSpPr>
        <p:sp>
          <p:nvSpPr>
            <p:cNvPr id="26636" name="TextBox 4"/>
            <p:cNvSpPr txBox="1">
              <a:spLocks noChangeArrowheads="1"/>
            </p:cNvSpPr>
            <p:nvPr/>
          </p:nvSpPr>
          <p:spPr bwMode="auto">
            <a:xfrm>
              <a:off x="2714612" y="1071546"/>
              <a:ext cx="6215106" cy="1446550"/>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Stirling Castle</a:t>
              </a:r>
              <a:r>
                <a:rPr lang="en-US" sz="1100">
                  <a:latin typeface="Times New Roman" pitchFamily="18" charset="0"/>
                  <a:cs typeface="Times New Roman" pitchFamily="18" charset="0"/>
                </a:rPr>
                <a:t>, located in Stirling, is one of the largest and most important castles, both historically and architecturally, in Scotland. The castle sits atop Castle Hill, an intrusive crag, which forms part of the Stirling Sill geological formation. It is surrounded on three sides by steep cliffs, giving it a strong defensive position. Its strategic location, guarding what was, until the 1890s, the farthest downstream crossing of the River Forth, has made it an important fortification from the earliest times. Most of the principal buildings of the castle date from the fifteenth and sixteenth centuries. A few structures of the fourteenth century remain, while the outer defences fronting the town date from the early eighteenth century. Several Scottish Kings and Queens have been crowned at Stirling, including Mary, Queen of Scots, in 1543. There have been at </a:t>
              </a:r>
              <a:endParaRPr lang="ru-RU" sz="1100">
                <a:latin typeface="Times New Roman" pitchFamily="18" charset="0"/>
                <a:cs typeface="Times New Roman" pitchFamily="18" charset="0"/>
              </a:endParaRPr>
            </a:p>
          </p:txBody>
        </p:sp>
        <p:sp>
          <p:nvSpPr>
            <p:cNvPr id="26637" name="Прямоугольник 6"/>
            <p:cNvSpPr>
              <a:spLocks noChangeArrowheads="1"/>
            </p:cNvSpPr>
            <p:nvPr/>
          </p:nvSpPr>
          <p:spPr bwMode="auto">
            <a:xfrm>
              <a:off x="0" y="2428868"/>
              <a:ext cx="9144000" cy="430887"/>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least eight sieges of Stirling Castle, including several during the Wars of Scottish Independence, with the last being in 1746, when Bonnie Prince Charlie unsuccessfully tried to take the castle. Stirling Castle is a Scheduled Ancient Monument, and is now a tourist attraction managed by Historic Scotland.</a:t>
              </a:r>
              <a:endParaRPr lang="ru-RU" sz="1100">
                <a:latin typeface="Calibri" pitchFamily="34" charset="0"/>
              </a:endParaRPr>
            </a:p>
          </p:txBody>
        </p:sp>
      </p:grpSp>
      <p:pic>
        <p:nvPicPr>
          <p:cNvPr id="10" name="TextBox 9"/>
          <p:cNvPicPr>
            <a:picLocks noChangeArrowheads="1"/>
          </p:cNvPicPr>
          <p:nvPr/>
        </p:nvPicPr>
        <p:blipFill>
          <a:blip r:embed="rId5"/>
          <a:srcRect/>
          <a:stretch>
            <a:fillRect/>
          </a:stretch>
        </p:blipFill>
        <p:spPr bwMode="auto">
          <a:xfrm>
            <a:off x="2408238" y="2779713"/>
            <a:ext cx="4011612" cy="908050"/>
          </a:xfrm>
          <a:prstGeom prst="rect">
            <a:avLst/>
          </a:prstGeom>
          <a:noFill/>
          <a:ln w="9525">
            <a:noFill/>
            <a:miter lim="800000"/>
            <a:headEnd/>
            <a:tailEnd/>
          </a:ln>
        </p:spPr>
      </p:pic>
      <p:pic>
        <p:nvPicPr>
          <p:cNvPr id="12" name="Рисунок 11" descr="220px-Stirling_Castle_Nether_Bailey.jpg"/>
          <p:cNvPicPr>
            <a:picLocks noChangeAspect="1"/>
          </p:cNvPicPr>
          <p:nvPr/>
        </p:nvPicPr>
        <p:blipFill>
          <a:blip r:embed="rId6"/>
          <a:srcRect/>
          <a:stretch>
            <a:fillRect/>
          </a:stretch>
        </p:blipFill>
        <p:spPr bwMode="auto">
          <a:xfrm>
            <a:off x="0" y="5167313"/>
            <a:ext cx="2254250" cy="1690687"/>
          </a:xfrm>
          <a:prstGeom prst="rect">
            <a:avLst/>
          </a:prstGeom>
          <a:noFill/>
          <a:ln w="9525">
            <a:noFill/>
            <a:miter lim="800000"/>
            <a:headEnd/>
            <a:tailEnd/>
          </a:ln>
        </p:spPr>
      </p:pic>
      <p:grpSp>
        <p:nvGrpSpPr>
          <p:cNvPr id="15" name="Группа 14"/>
          <p:cNvGrpSpPr>
            <a:grpSpLocks/>
          </p:cNvGrpSpPr>
          <p:nvPr/>
        </p:nvGrpSpPr>
        <p:grpSpPr bwMode="auto">
          <a:xfrm>
            <a:off x="0" y="3357563"/>
            <a:ext cx="9144000" cy="2698750"/>
            <a:chOff x="0" y="3357562"/>
            <a:chExt cx="9144000" cy="2698267"/>
          </a:xfrm>
        </p:grpSpPr>
        <p:sp>
          <p:nvSpPr>
            <p:cNvPr id="26633" name="TextBox 7"/>
            <p:cNvSpPr txBox="1">
              <a:spLocks noChangeArrowheads="1"/>
            </p:cNvSpPr>
            <p:nvPr/>
          </p:nvSpPr>
          <p:spPr bwMode="auto">
            <a:xfrm>
              <a:off x="0" y="3357562"/>
              <a:ext cx="9144000" cy="1446550"/>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The National Wallace Monument </a:t>
              </a:r>
              <a:r>
                <a:rPr lang="en-US" sz="1100">
                  <a:latin typeface="Times New Roman" pitchFamily="18" charset="0"/>
                  <a:cs typeface="Times New Roman" pitchFamily="18" charset="0"/>
                </a:rPr>
                <a:t>(generally known as the Wallace Monument) is a tower standing on the summit of Abbey Craig, a hilltop near Stirling in Scotland. It commemorates Sir William Wallace, the 13th century Scottish hero.</a:t>
              </a:r>
            </a:p>
            <a:p>
              <a:endParaRPr lang="en-US" sz="1100">
                <a:latin typeface="Times New Roman" pitchFamily="18" charset="0"/>
                <a:cs typeface="Times New Roman" pitchFamily="18" charset="0"/>
              </a:endParaRPr>
            </a:p>
            <a:p>
              <a:r>
                <a:rPr lang="en-US" sz="1100" b="1">
                  <a:latin typeface="Times New Roman" pitchFamily="18" charset="0"/>
                  <a:cs typeface="Times New Roman" pitchFamily="18" charset="0"/>
                </a:rPr>
                <a:t>The tower was constructed </a:t>
              </a:r>
              <a:r>
                <a:rPr lang="en-US" sz="1100">
                  <a:latin typeface="Times New Roman" pitchFamily="18" charset="0"/>
                  <a:cs typeface="Times New Roman" pitchFamily="18" charset="0"/>
                </a:rPr>
                <a:t>following a fundraising campaign which accompanied a resurgence of Scottish national identity in the 19th century. In addition to public subscription, it was partially funded by contributions from a number of foreign donors, including Italian national leader Giuseppe Garibaldi. Completed in 1869 to the designs of architect John Thomas Rochead at a cost of £18,000, the monument is a 67-metre (220 ft) sandstone tower, built in the Victorian Gothic style. It stands on the Abbey Craig, a volcanic crag above Cambuskenneth Abbey, from which Wallace was said to have watched the gathering of the army of English king Edward I, just before the Battle of Stirling Bridge.</a:t>
              </a:r>
            </a:p>
          </p:txBody>
        </p:sp>
        <p:sp>
          <p:nvSpPr>
            <p:cNvPr id="26634" name="TextBox 8"/>
            <p:cNvSpPr txBox="1">
              <a:spLocks noChangeArrowheads="1"/>
            </p:cNvSpPr>
            <p:nvPr/>
          </p:nvSpPr>
          <p:spPr bwMode="auto">
            <a:xfrm>
              <a:off x="0" y="4572008"/>
              <a:ext cx="6643702" cy="600164"/>
            </a:xfrm>
            <a:prstGeom prst="rect">
              <a:avLst/>
            </a:prstGeom>
            <a:noFill/>
            <a:ln w="9525">
              <a:noFill/>
              <a:miter lim="800000"/>
              <a:headEnd/>
              <a:tailEnd/>
            </a:ln>
          </p:spPr>
          <p:txBody>
            <a:bodyPr>
              <a:spAutoFit/>
            </a:bodyPr>
            <a:lstStyle/>
            <a:p>
              <a:endParaRPr lang="en-US" sz="1100">
                <a:latin typeface="Times New Roman" pitchFamily="18" charset="0"/>
                <a:cs typeface="Times New Roman" pitchFamily="18" charset="0"/>
              </a:endParaRPr>
            </a:p>
            <a:p>
              <a:r>
                <a:rPr lang="en-US" sz="1100" b="1">
                  <a:latin typeface="Times New Roman" pitchFamily="18" charset="0"/>
                  <a:cs typeface="Times New Roman" pitchFamily="18" charset="0"/>
                </a:rPr>
                <a:t>The monument is </a:t>
              </a:r>
              <a:r>
                <a:rPr lang="en-US" sz="1100">
                  <a:latin typeface="Times New Roman" pitchFamily="18" charset="0"/>
                  <a:cs typeface="Times New Roman" pitchFamily="18" charset="0"/>
                </a:rPr>
                <a:t>open to the general public. Visitors climb the 246 step spiral staircase to the viewing gallery inside the monument's crown, which provides expansive views of the Ochil Hills and the Forth Valley.</a:t>
              </a:r>
            </a:p>
          </p:txBody>
        </p:sp>
        <p:sp>
          <p:nvSpPr>
            <p:cNvPr id="26635" name="Прямоугольник 12"/>
            <p:cNvSpPr>
              <a:spLocks noChangeArrowheads="1"/>
            </p:cNvSpPr>
            <p:nvPr/>
          </p:nvSpPr>
          <p:spPr bwMode="auto">
            <a:xfrm>
              <a:off x="2285984" y="5286388"/>
              <a:ext cx="4143404" cy="769441"/>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A number of artifacts </a:t>
              </a:r>
              <a:r>
                <a:rPr lang="en-US" sz="1100">
                  <a:latin typeface="Times New Roman" pitchFamily="18" charset="0"/>
                  <a:cs typeface="Times New Roman" pitchFamily="18" charset="0"/>
                </a:rPr>
                <a:t>believed to belong to Wallace are on display inside the monument, including the Wallace Sword, and a 1.68-metre (5 ft, 6 in) long claymore. Inside is also a Hall of Heroes, a series of busts of famous Scots, effectively a small national Hall of Fame.</a:t>
              </a:r>
              <a:endParaRPr lang="ru-RU" sz="1100">
                <a:latin typeface="Times New Roman" pitchFamily="18" charset="0"/>
                <a:cs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35"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style.rotation</p:attrName>
                                        </p:attrNameLst>
                                      </p:cBhvr>
                                      <p:tavLst>
                                        <p:tav tm="0">
                                          <p:val>
                                            <p:fltVal val="720"/>
                                          </p:val>
                                        </p:tav>
                                        <p:tav tm="100000">
                                          <p:val>
                                            <p:fltVal val="0"/>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ppt_w</p:attrName>
                                        </p:attrNameLst>
                                      </p:cBhvr>
                                      <p:tavLst>
                                        <p:tav tm="0">
                                          <p:val>
                                            <p:fltVal val="0"/>
                                          </p:val>
                                        </p:tav>
                                        <p:tav tm="100000">
                                          <p:val>
                                            <p:strVal val="#ppt_w"/>
                                          </p:val>
                                        </p:tav>
                                      </p:tavLst>
                                    </p:anim>
                                  </p:childTnLst>
                                </p:cTn>
                              </p:par>
                            </p:childTnLst>
                          </p:cTn>
                        </p:par>
                        <p:par>
                          <p:cTn id="22" fill="hold">
                            <p:stCondLst>
                              <p:cond delay="3000"/>
                            </p:stCondLst>
                            <p:childTnLst>
                              <p:par>
                                <p:cTn id="23" presetID="1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plus(in)">
                                      <p:cBhvr>
                                        <p:cTn id="25" dur="1000"/>
                                        <p:tgtEl>
                                          <p:spTgt spid="14"/>
                                        </p:tgtEl>
                                      </p:cBhvr>
                                    </p:animEffect>
                                  </p:childTnLst>
                                </p:cTn>
                              </p:par>
                            </p:childTnLst>
                          </p:cTn>
                        </p:par>
                        <p:par>
                          <p:cTn id="26" fill="hold">
                            <p:stCondLst>
                              <p:cond delay="4000"/>
                            </p:stCondLst>
                            <p:childTnLst>
                              <p:par>
                                <p:cTn id="27" presetID="15"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5000"/>
                            </p:stCondLst>
                            <p:childTnLst>
                              <p:par>
                                <p:cTn id="34" presetID="23" presetClass="entr" presetSubtype="16"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290">
                                          <p:stCondLst>
                                            <p:cond delay="0"/>
                                          </p:stCondLst>
                                        </p:cTn>
                                        <p:tgtEl>
                                          <p:spTgt spid="12"/>
                                        </p:tgtEl>
                                      </p:cBhvr>
                                    </p:animEffect>
                                    <p:anim calcmode="lin" valueType="num">
                                      <p:cBhvr>
                                        <p:cTn id="42"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47" dur="13">
                                          <p:stCondLst>
                                            <p:cond delay="325"/>
                                          </p:stCondLst>
                                        </p:cTn>
                                        <p:tgtEl>
                                          <p:spTgt spid="12"/>
                                        </p:tgtEl>
                                      </p:cBhvr>
                                      <p:to x="100000" y="60000"/>
                                    </p:animScale>
                                    <p:animScale>
                                      <p:cBhvr>
                                        <p:cTn id="48" dur="83" decel="50000">
                                          <p:stCondLst>
                                            <p:cond delay="338"/>
                                          </p:stCondLst>
                                        </p:cTn>
                                        <p:tgtEl>
                                          <p:spTgt spid="12"/>
                                        </p:tgtEl>
                                      </p:cBhvr>
                                      <p:to x="100000" y="100000"/>
                                    </p:animScale>
                                    <p:animScale>
                                      <p:cBhvr>
                                        <p:cTn id="49" dur="13">
                                          <p:stCondLst>
                                            <p:cond delay="656"/>
                                          </p:stCondLst>
                                        </p:cTn>
                                        <p:tgtEl>
                                          <p:spTgt spid="12"/>
                                        </p:tgtEl>
                                      </p:cBhvr>
                                      <p:to x="100000" y="80000"/>
                                    </p:animScale>
                                    <p:animScale>
                                      <p:cBhvr>
                                        <p:cTn id="50" dur="83" decel="50000">
                                          <p:stCondLst>
                                            <p:cond delay="669"/>
                                          </p:stCondLst>
                                        </p:cTn>
                                        <p:tgtEl>
                                          <p:spTgt spid="12"/>
                                        </p:tgtEl>
                                      </p:cBhvr>
                                      <p:to x="100000" y="100000"/>
                                    </p:animScale>
                                    <p:animScale>
                                      <p:cBhvr>
                                        <p:cTn id="51" dur="13">
                                          <p:stCondLst>
                                            <p:cond delay="821"/>
                                          </p:stCondLst>
                                        </p:cTn>
                                        <p:tgtEl>
                                          <p:spTgt spid="12"/>
                                        </p:tgtEl>
                                      </p:cBhvr>
                                      <p:to x="100000" y="90000"/>
                                    </p:animScale>
                                    <p:animScale>
                                      <p:cBhvr>
                                        <p:cTn id="52" dur="83" decel="50000">
                                          <p:stCondLst>
                                            <p:cond delay="834"/>
                                          </p:stCondLst>
                                        </p:cTn>
                                        <p:tgtEl>
                                          <p:spTgt spid="12"/>
                                        </p:tgtEl>
                                      </p:cBhvr>
                                      <p:to x="100000" y="100000"/>
                                    </p:animScale>
                                    <p:animScale>
                                      <p:cBhvr>
                                        <p:cTn id="53" dur="13">
                                          <p:stCondLst>
                                            <p:cond delay="904"/>
                                          </p:stCondLst>
                                        </p:cTn>
                                        <p:tgtEl>
                                          <p:spTgt spid="12"/>
                                        </p:tgtEl>
                                      </p:cBhvr>
                                      <p:to x="100000" y="95000"/>
                                    </p:animScale>
                                    <p:animScale>
                                      <p:cBhvr>
                                        <p:cTn id="54" dur="83" decel="50000">
                                          <p:stCondLst>
                                            <p:cond delay="917"/>
                                          </p:stCondLst>
                                        </p:cTn>
                                        <p:tgtEl>
                                          <p:spTgt spid="12"/>
                                        </p:tgtEl>
                                      </p:cBhvr>
                                      <p:to x="100000" y="100000"/>
                                    </p:animScale>
                                  </p:childTnLst>
                                </p:cTn>
                              </p:par>
                            </p:childTnLst>
                          </p:cTn>
                        </p:par>
                        <p:par>
                          <p:cTn id="55" fill="hold">
                            <p:stCondLst>
                              <p:cond delay="7000"/>
                            </p:stCondLst>
                            <p:childTnLst>
                              <p:par>
                                <p:cTn id="56" presetID="26"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290">
                                          <p:stCondLst>
                                            <p:cond delay="0"/>
                                          </p:stCondLst>
                                        </p:cTn>
                                        <p:tgtEl>
                                          <p:spTgt spid="6"/>
                                        </p:tgtEl>
                                      </p:cBhvr>
                                    </p:animEffect>
                                    <p:anim calcmode="lin" valueType="num">
                                      <p:cBhvr>
                                        <p:cTn id="59"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64" dur="13">
                                          <p:stCondLst>
                                            <p:cond delay="325"/>
                                          </p:stCondLst>
                                        </p:cTn>
                                        <p:tgtEl>
                                          <p:spTgt spid="6"/>
                                        </p:tgtEl>
                                      </p:cBhvr>
                                      <p:to x="100000" y="60000"/>
                                    </p:animScale>
                                    <p:animScale>
                                      <p:cBhvr>
                                        <p:cTn id="65" dur="83" decel="50000">
                                          <p:stCondLst>
                                            <p:cond delay="338"/>
                                          </p:stCondLst>
                                        </p:cTn>
                                        <p:tgtEl>
                                          <p:spTgt spid="6"/>
                                        </p:tgtEl>
                                      </p:cBhvr>
                                      <p:to x="100000" y="100000"/>
                                    </p:animScale>
                                    <p:animScale>
                                      <p:cBhvr>
                                        <p:cTn id="66" dur="13">
                                          <p:stCondLst>
                                            <p:cond delay="656"/>
                                          </p:stCondLst>
                                        </p:cTn>
                                        <p:tgtEl>
                                          <p:spTgt spid="6"/>
                                        </p:tgtEl>
                                      </p:cBhvr>
                                      <p:to x="100000" y="80000"/>
                                    </p:animScale>
                                    <p:animScale>
                                      <p:cBhvr>
                                        <p:cTn id="67" dur="83" decel="50000">
                                          <p:stCondLst>
                                            <p:cond delay="669"/>
                                          </p:stCondLst>
                                        </p:cTn>
                                        <p:tgtEl>
                                          <p:spTgt spid="6"/>
                                        </p:tgtEl>
                                      </p:cBhvr>
                                      <p:to x="100000" y="100000"/>
                                    </p:animScale>
                                    <p:animScale>
                                      <p:cBhvr>
                                        <p:cTn id="68" dur="13">
                                          <p:stCondLst>
                                            <p:cond delay="821"/>
                                          </p:stCondLst>
                                        </p:cTn>
                                        <p:tgtEl>
                                          <p:spTgt spid="6"/>
                                        </p:tgtEl>
                                      </p:cBhvr>
                                      <p:to x="100000" y="90000"/>
                                    </p:animScale>
                                    <p:animScale>
                                      <p:cBhvr>
                                        <p:cTn id="69" dur="83" decel="50000">
                                          <p:stCondLst>
                                            <p:cond delay="834"/>
                                          </p:stCondLst>
                                        </p:cTn>
                                        <p:tgtEl>
                                          <p:spTgt spid="6"/>
                                        </p:tgtEl>
                                      </p:cBhvr>
                                      <p:to x="100000" y="100000"/>
                                    </p:animScale>
                                    <p:animScale>
                                      <p:cBhvr>
                                        <p:cTn id="70" dur="13">
                                          <p:stCondLst>
                                            <p:cond delay="904"/>
                                          </p:stCondLst>
                                        </p:cTn>
                                        <p:tgtEl>
                                          <p:spTgt spid="6"/>
                                        </p:tgtEl>
                                      </p:cBhvr>
                                      <p:to x="100000" y="95000"/>
                                    </p:animScale>
                                    <p:animScale>
                                      <p:cBhvr>
                                        <p:cTn id="71"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Рисунок1.png"/>
          <p:cNvPicPr>
            <a:picLocks noChangeAspect="1"/>
          </p:cNvPicPr>
          <p:nvPr/>
        </p:nvPicPr>
        <p:blipFill>
          <a:blip r:embed="rId2"/>
          <a:srcRect/>
          <a:stretch>
            <a:fillRect/>
          </a:stretch>
        </p:blipFill>
        <p:spPr bwMode="auto">
          <a:xfrm>
            <a:off x="3929063" y="0"/>
            <a:ext cx="5214937" cy="6858000"/>
          </a:xfrm>
          <a:prstGeom prst="rect">
            <a:avLst/>
          </a:prstGeom>
          <a:noFill/>
          <a:ln w="9525">
            <a:noFill/>
            <a:miter lim="800000"/>
            <a:headEnd/>
            <a:tailEnd/>
          </a:ln>
        </p:spPr>
      </p:pic>
      <p:pic>
        <p:nvPicPr>
          <p:cNvPr id="2" name="Прямоугольник 1"/>
          <p:cNvPicPr>
            <a:picLocks noChangeArrowheads="1"/>
          </p:cNvPicPr>
          <p:nvPr/>
        </p:nvPicPr>
        <p:blipFill>
          <a:blip r:embed="rId3"/>
          <a:srcRect/>
          <a:stretch>
            <a:fillRect/>
          </a:stretch>
        </p:blipFill>
        <p:spPr bwMode="auto">
          <a:xfrm>
            <a:off x="944563" y="42863"/>
            <a:ext cx="3078162" cy="1116012"/>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0" y="2905125"/>
          <a:ext cx="3929063" cy="3952875"/>
        </p:xfrm>
        <a:graphic>
          <a:graphicData uri="http://schemas.openxmlformats.org/drawingml/2006/table">
            <a:tbl>
              <a:tblPr firstRow="1" bandRow="1">
                <a:tableStyleId>{5C22544A-7EE6-4342-B048-85BDC9FD1C3A}</a:tableStyleId>
              </a:tblPr>
              <a:tblGrid>
                <a:gridCol w="1964529"/>
                <a:gridCol w="1964529"/>
              </a:tblGrid>
              <a:tr h="1317079">
                <a:tc>
                  <a:txBody>
                    <a:bodyPr/>
                    <a:lstStyle/>
                    <a:p>
                      <a:r>
                        <a:rPr lang="en-US" sz="1400" dirty="0" smtClean="0">
                          <a:latin typeface="Times New Roman" pitchFamily="18" charset="0"/>
                          <a:cs typeface="Times New Roman" pitchFamily="18" charset="0"/>
                        </a:rPr>
                        <a:t>Sovereign state</a:t>
                      </a:r>
                    </a:p>
                    <a:p>
                      <a:r>
                        <a:rPr lang="en-US" sz="1400" dirty="0" smtClean="0">
                          <a:latin typeface="Times New Roman" pitchFamily="18" charset="0"/>
                          <a:cs typeface="Times New Roman" pitchFamily="18" charset="0"/>
                        </a:rPr>
                        <a:t>Constituent country</a:t>
                      </a:r>
                    </a:p>
                    <a:p>
                      <a:r>
                        <a:rPr lang="en-US" sz="1400" dirty="0" smtClean="0">
                          <a:latin typeface="Times New Roman" pitchFamily="18" charset="0"/>
                          <a:cs typeface="Times New Roman" pitchFamily="18" charset="0"/>
                        </a:rPr>
                        <a:t>Council area</a:t>
                      </a:r>
                    </a:p>
                    <a:p>
                      <a:r>
                        <a:rPr lang="en-US" sz="1400" dirty="0" smtClean="0">
                          <a:latin typeface="Times New Roman" pitchFamily="18" charset="0"/>
                          <a:cs typeface="Times New Roman" pitchFamily="18" charset="0"/>
                        </a:rPr>
                        <a:t>Lieutenancy area</a:t>
                      </a:r>
                    </a:p>
                  </a:txBody>
                  <a:tcPr/>
                </a:tc>
                <a:tc>
                  <a:txBody>
                    <a:bodyPr/>
                    <a:lstStyle/>
                    <a:p>
                      <a:r>
                        <a:rPr lang="en-US" sz="1400" dirty="0" smtClean="0">
                          <a:latin typeface="Times New Roman" pitchFamily="18" charset="0"/>
                          <a:cs typeface="Times New Roman" pitchFamily="18" charset="0"/>
                        </a:rPr>
                        <a:t>United Kingdom</a:t>
                      </a:r>
                    </a:p>
                    <a:p>
                      <a:r>
                        <a:rPr lang="en-US" sz="1400" dirty="0" smtClean="0">
                          <a:latin typeface="Times New Roman" pitchFamily="18" charset="0"/>
                          <a:cs typeface="Times New Roman" pitchFamily="18" charset="0"/>
                        </a:rPr>
                        <a:t>Scotland</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City of Edinburgh</a:t>
                      </a:r>
                    </a:p>
                    <a:p>
                      <a:r>
                        <a:rPr lang="en-US" sz="1400" dirty="0" smtClean="0">
                          <a:latin typeface="Times New Roman" pitchFamily="18" charset="0"/>
                          <a:cs typeface="Times New Roman" pitchFamily="18" charset="0"/>
                        </a:rPr>
                        <a:t>Edinburgh</a:t>
                      </a:r>
                    </a:p>
                  </a:txBody>
                  <a:tcPr/>
                </a:tc>
              </a:tr>
              <a:tr h="655491">
                <a:tc>
                  <a:txBody>
                    <a:bodyPr/>
                    <a:lstStyle/>
                    <a:p>
                      <a:r>
                        <a:rPr lang="en-US" sz="1400" dirty="0" smtClean="0">
                          <a:latin typeface="Times New Roman" pitchFamily="18" charset="0"/>
                          <a:cs typeface="Times New Roman" pitchFamily="18" charset="0"/>
                        </a:rPr>
                        <a:t>Area</a:t>
                      </a:r>
                      <a:r>
                        <a:rPr lang="ru-RU"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Total</a:t>
                      </a:r>
                      <a:endParaRPr lang="ru-RU" sz="1400" dirty="0">
                        <a:latin typeface="Times New Roman" pitchFamily="18" charset="0"/>
                        <a:cs typeface="Times New Roman" pitchFamily="18" charset="0"/>
                      </a:endParaRPr>
                    </a:p>
                  </a:txBody>
                  <a:tcPr/>
                </a:tc>
                <a:tc>
                  <a:txBody>
                    <a:bodyPr/>
                    <a:lstStyle/>
                    <a:p>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259 km2(100.00 sq mi)</a:t>
                      </a:r>
                      <a:endParaRPr lang="ru-RU" sz="1400" dirty="0">
                        <a:latin typeface="Times New Roman" pitchFamily="18" charset="0"/>
                        <a:cs typeface="Times New Roman" pitchFamily="18" charset="0"/>
                      </a:endParaRPr>
                    </a:p>
                  </a:txBody>
                  <a:tcPr/>
                </a:tc>
              </a:tr>
              <a:tr h="773834">
                <a:tc>
                  <a:txBody>
                    <a:bodyPr/>
                    <a:lstStyle/>
                    <a:p>
                      <a:r>
                        <a:rPr lang="en-US" sz="1400" dirty="0" smtClean="0">
                          <a:latin typeface="Times New Roman" pitchFamily="18" charset="0"/>
                          <a:cs typeface="Times New Roman" pitchFamily="18" charset="0"/>
                        </a:rPr>
                        <a:t>Population</a:t>
                      </a:r>
                      <a:r>
                        <a:rPr lang="ru-RU"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Total</a:t>
                      </a:r>
                    </a:p>
                    <a:p>
                      <a:r>
                        <a:rPr lang="en-US" sz="1400" dirty="0" smtClean="0">
                          <a:latin typeface="Times New Roman" pitchFamily="18" charset="0"/>
                          <a:cs typeface="Times New Roman" pitchFamily="18" charset="0"/>
                        </a:rPr>
                        <a:t>Urban density</a:t>
                      </a:r>
                      <a:endParaRPr lang="ru-RU" sz="1400" dirty="0">
                        <a:latin typeface="Times New Roman" pitchFamily="18" charset="0"/>
                        <a:cs typeface="Times New Roman" pitchFamily="18" charset="0"/>
                      </a:endParaRPr>
                    </a:p>
                  </a:txBody>
                  <a:tcPr/>
                </a:tc>
                <a:tc>
                  <a:txBody>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486,120</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1,844/km2(4,776/sq mi )</a:t>
                      </a:r>
                      <a:endParaRPr lang="ru-RU" sz="1400" dirty="0">
                        <a:latin typeface="Times New Roman" pitchFamily="18" charset="0"/>
                        <a:cs typeface="Times New Roman" pitchFamily="18" charset="0"/>
                      </a:endParaRPr>
                    </a:p>
                  </a:txBody>
                  <a:tcPr/>
                </a:tc>
              </a:tr>
              <a:tr h="655491">
                <a:tc>
                  <a:txBody>
                    <a:bodyPr/>
                    <a:lstStyle/>
                    <a:p>
                      <a:r>
                        <a:rPr lang="en-US" sz="1400" dirty="0" smtClean="0"/>
                        <a:t>Time zone</a:t>
                      </a:r>
                      <a:endParaRPr lang="ru-RU" sz="1400" dirty="0" smtClean="0"/>
                    </a:p>
                    <a:p>
                      <a:r>
                        <a:rPr lang="en-US" sz="1400" dirty="0" smtClean="0"/>
                        <a:t>Summer (DST)</a:t>
                      </a:r>
                      <a:endParaRPr lang="ru-RU" sz="1400" dirty="0" smtClean="0">
                        <a:latin typeface="Times New Roman" pitchFamily="18" charset="0"/>
                        <a:cs typeface="Times New Roman" pitchFamily="18" charset="0"/>
                      </a:endParaRPr>
                    </a:p>
                  </a:txBody>
                  <a:tcPr/>
                </a:tc>
                <a:tc>
                  <a:txBody>
                    <a:bodyPr/>
                    <a:lstStyle/>
                    <a:p>
                      <a:r>
                        <a:rPr lang="nb-NO" sz="1400" dirty="0" smtClean="0">
                          <a:latin typeface="Times New Roman" pitchFamily="18" charset="0"/>
                          <a:cs typeface="Times New Roman" pitchFamily="18" charset="0"/>
                        </a:rPr>
                        <a:t>GMT (UTC±0)</a:t>
                      </a:r>
                    </a:p>
                    <a:p>
                      <a:r>
                        <a:rPr lang="nb-NO" sz="1400" dirty="0" smtClean="0">
                          <a:latin typeface="Times New Roman" pitchFamily="18" charset="0"/>
                          <a:cs typeface="Times New Roman" pitchFamily="18" charset="0"/>
                        </a:rPr>
                        <a:t>BST (UTC+1)</a:t>
                      </a:r>
                      <a:endParaRPr lang="ru-RU" sz="1400" dirty="0">
                        <a:latin typeface="Times New Roman" pitchFamily="18" charset="0"/>
                        <a:cs typeface="Times New Roman" pitchFamily="18" charset="0"/>
                      </a:endParaRPr>
                    </a:p>
                  </a:txBody>
                  <a:tcPr/>
                </a:tc>
              </a:tr>
              <a:tr h="550540">
                <a:tc>
                  <a:txBody>
                    <a:bodyPr/>
                    <a:lstStyle/>
                    <a:p>
                      <a:r>
                        <a:rPr lang="en-US" sz="1400" dirty="0" smtClean="0">
                          <a:latin typeface="Times New Roman" pitchFamily="18" charset="0"/>
                          <a:cs typeface="Times New Roman" pitchFamily="18" charset="0"/>
                        </a:rPr>
                        <a:t>Website</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www.edinburgh.gov.uk</a:t>
                      </a:r>
                      <a:endParaRPr lang="ru-RU" sz="1400" dirty="0">
                        <a:latin typeface="Times New Roman" pitchFamily="18" charset="0"/>
                        <a:cs typeface="Times New Roman" pitchFamily="18" charset="0"/>
                      </a:endParaRPr>
                    </a:p>
                  </a:txBody>
                  <a:tcPr/>
                </a:tc>
              </a:tr>
            </a:tbl>
          </a:graphicData>
        </a:graphic>
      </p:graphicFrame>
      <p:pic>
        <p:nvPicPr>
          <p:cNvPr id="4" name="Рисунок 3" descr="100px-Edinburgh-coa.png"/>
          <p:cNvPicPr>
            <a:picLocks noChangeAspect="1"/>
          </p:cNvPicPr>
          <p:nvPr/>
        </p:nvPicPr>
        <p:blipFill>
          <a:blip r:embed="rId4"/>
          <a:srcRect/>
          <a:stretch>
            <a:fillRect/>
          </a:stretch>
        </p:blipFill>
        <p:spPr bwMode="auto">
          <a:xfrm>
            <a:off x="0" y="714375"/>
            <a:ext cx="1270000" cy="1562100"/>
          </a:xfrm>
          <a:prstGeom prst="rect">
            <a:avLst/>
          </a:prstGeom>
          <a:noFill/>
          <a:ln w="9525">
            <a:noFill/>
            <a:miter lim="800000"/>
            <a:headEnd/>
            <a:tailEnd/>
          </a:ln>
        </p:spPr>
      </p:pic>
      <p:pic>
        <p:nvPicPr>
          <p:cNvPr id="5" name="Прямоугольник 4"/>
          <p:cNvPicPr>
            <a:picLocks noChangeArrowheads="1"/>
          </p:cNvPicPr>
          <p:nvPr/>
        </p:nvPicPr>
        <p:blipFill>
          <a:blip r:embed="rId5"/>
          <a:srcRect/>
          <a:stretch>
            <a:fillRect/>
          </a:stretch>
        </p:blipFill>
        <p:spPr bwMode="auto">
          <a:xfrm>
            <a:off x="-85725" y="2389188"/>
            <a:ext cx="1639888" cy="42703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fltVal val="0"/>
                                          </p:val>
                                        </p:tav>
                                        <p:tav tm="100000">
                                          <p:val>
                                            <p:strVal val="#ppt_w"/>
                                          </p:val>
                                        </p:tav>
                                      </p:tavLst>
                                    </p:anim>
                                    <p:anim calcmode="lin" valueType="num">
                                      <p:cBhvr>
                                        <p:cTn id="18" dur="2000" fill="hold"/>
                                        <p:tgtEl>
                                          <p:spTgt spid="6"/>
                                        </p:tgtEl>
                                        <p:attrNameLst>
                                          <p:attrName>ppt_h</p:attrName>
                                        </p:attrNameLst>
                                      </p:cBhvr>
                                      <p:tavLst>
                                        <p:tav tm="0">
                                          <p:val>
                                            <p:fltVal val="0"/>
                                          </p:val>
                                        </p:tav>
                                        <p:tav tm="100000">
                                          <p:val>
                                            <p:strVal val="#ppt_h"/>
                                          </p:val>
                                        </p:tav>
                                      </p:tavLst>
                                    </p:anim>
                                    <p:anim calcmode="lin" valueType="num">
                                      <p:cBhvr>
                                        <p:cTn id="19" dur="2000" fill="hold"/>
                                        <p:tgtEl>
                                          <p:spTgt spid="6"/>
                                        </p:tgtEl>
                                        <p:attrNameLst>
                                          <p:attrName>style.rotation</p:attrName>
                                        </p:attrNameLst>
                                      </p:cBhvr>
                                      <p:tavLst>
                                        <p:tav tm="0">
                                          <p:val>
                                            <p:fltVal val="90"/>
                                          </p:val>
                                        </p:tav>
                                        <p:tav tm="100000">
                                          <p:val>
                                            <p:fltVal val="0"/>
                                          </p:val>
                                        </p:tav>
                                      </p:tavLst>
                                    </p:anim>
                                    <p:animEffect transition="in" filter="fade">
                                      <p:cBhvr>
                                        <p:cTn id="20" dur="2000"/>
                                        <p:tgtEl>
                                          <p:spTgt spid="6"/>
                                        </p:tgtEl>
                                      </p:cBhvr>
                                    </p:animEffect>
                                  </p:childTnLst>
                                </p:cTn>
                              </p:par>
                            </p:childTnLst>
                          </p:cTn>
                        </p:par>
                        <p:par>
                          <p:cTn id="21" fill="hold">
                            <p:stCondLst>
                              <p:cond delay="40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par>
                                <p:cTn id="28" presetID="31" presetClass="entr" presetSubtype="0" fill="hold" nodeType="withEffect">
                                  <p:stCondLst>
                                    <p:cond delay="0"/>
                                  </p:stCondLst>
                                  <p:iterate type="lt">
                                    <p:tmPct val="5000"/>
                                  </p:iterate>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par>
                          <p:cTn id="34" fill="hold">
                            <p:stCondLst>
                              <p:cond delay="5450"/>
                            </p:stCondLst>
                            <p:childTnLst>
                              <p:par>
                                <p:cTn id="35" presetID="10"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Edinburgh.jpg"/>
          <p:cNvPicPr>
            <a:picLocks noChangeAspect="1"/>
          </p:cNvPicPr>
          <p:nvPr/>
        </p:nvPicPr>
        <p:blipFill>
          <a:blip r:embed="rId2"/>
          <a:srcRect/>
          <a:stretch>
            <a:fillRect/>
          </a:stretch>
        </p:blipFill>
        <p:spPr bwMode="auto">
          <a:xfrm>
            <a:off x="0" y="0"/>
            <a:ext cx="9144000" cy="820738"/>
          </a:xfrm>
          <a:prstGeom prst="rect">
            <a:avLst/>
          </a:prstGeom>
          <a:noFill/>
          <a:ln w="9525">
            <a:noFill/>
            <a:miter lim="800000"/>
            <a:headEnd/>
            <a:tailEnd/>
          </a:ln>
        </p:spPr>
      </p:pic>
      <p:pic>
        <p:nvPicPr>
          <p:cNvPr id="8" name="Рисунок 7" descr="Edinburgh2.jpg"/>
          <p:cNvPicPr>
            <a:picLocks noChangeAspect="1"/>
          </p:cNvPicPr>
          <p:nvPr/>
        </p:nvPicPr>
        <p:blipFill>
          <a:blip r:embed="rId3"/>
          <a:srcRect/>
          <a:stretch>
            <a:fillRect/>
          </a:stretch>
        </p:blipFill>
        <p:spPr bwMode="auto">
          <a:xfrm>
            <a:off x="0" y="4983163"/>
            <a:ext cx="9144000" cy="1874837"/>
          </a:xfrm>
          <a:prstGeom prst="rect">
            <a:avLst/>
          </a:prstGeom>
          <a:noFill/>
          <a:ln w="9525">
            <a:noFill/>
            <a:miter lim="800000"/>
            <a:headEnd/>
            <a:tailEnd/>
          </a:ln>
        </p:spPr>
      </p:pic>
      <p:pic>
        <p:nvPicPr>
          <p:cNvPr id="2" name="Прямоугольник 1"/>
          <p:cNvPicPr>
            <a:picLocks noChangeArrowheads="1"/>
          </p:cNvPicPr>
          <p:nvPr/>
        </p:nvPicPr>
        <p:blipFill>
          <a:blip r:embed="rId4"/>
          <a:srcRect/>
          <a:stretch>
            <a:fillRect/>
          </a:stretch>
        </p:blipFill>
        <p:spPr bwMode="auto">
          <a:xfrm>
            <a:off x="6229350" y="42863"/>
            <a:ext cx="3079750" cy="1116012"/>
          </a:xfrm>
          <a:prstGeom prst="rect">
            <a:avLst/>
          </a:prstGeom>
          <a:noFill/>
          <a:ln w="9525">
            <a:noFill/>
            <a:miter lim="800000"/>
            <a:headEnd/>
            <a:tailEnd/>
          </a:ln>
        </p:spPr>
      </p:pic>
      <p:pic>
        <p:nvPicPr>
          <p:cNvPr id="5" name="Рисунок 4" descr="Edinburgh.jpg"/>
          <p:cNvPicPr>
            <a:picLocks noChangeAspect="1"/>
          </p:cNvPicPr>
          <p:nvPr/>
        </p:nvPicPr>
        <p:blipFill>
          <a:blip r:embed="rId5"/>
          <a:srcRect/>
          <a:stretch>
            <a:fillRect/>
          </a:stretch>
        </p:blipFill>
        <p:spPr bwMode="auto">
          <a:xfrm>
            <a:off x="6699250" y="3071813"/>
            <a:ext cx="2444750" cy="1833562"/>
          </a:xfrm>
          <a:prstGeom prst="rect">
            <a:avLst/>
          </a:prstGeom>
          <a:noFill/>
          <a:ln w="9525">
            <a:noFill/>
            <a:miter lim="800000"/>
            <a:headEnd/>
            <a:tailEnd/>
          </a:ln>
        </p:spPr>
      </p:pic>
      <p:grpSp>
        <p:nvGrpSpPr>
          <p:cNvPr id="10" name="Группа 9"/>
          <p:cNvGrpSpPr>
            <a:grpSpLocks/>
          </p:cNvGrpSpPr>
          <p:nvPr/>
        </p:nvGrpSpPr>
        <p:grpSpPr bwMode="auto">
          <a:xfrm>
            <a:off x="0" y="857250"/>
            <a:ext cx="9144000" cy="4175125"/>
            <a:chOff x="0" y="857232"/>
            <a:chExt cx="9144000" cy="4174465"/>
          </a:xfrm>
        </p:grpSpPr>
        <p:sp>
          <p:nvSpPr>
            <p:cNvPr id="28678" name="Прямоугольник 5"/>
            <p:cNvSpPr>
              <a:spLocks noChangeArrowheads="1"/>
            </p:cNvSpPr>
            <p:nvPr/>
          </p:nvSpPr>
          <p:spPr bwMode="auto">
            <a:xfrm>
              <a:off x="0" y="857232"/>
              <a:ext cx="9144000" cy="2246769"/>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Edinburgh</a:t>
              </a:r>
              <a:r>
                <a:rPr lang="en-US" sz="1400">
                  <a:latin typeface="Times New Roman" pitchFamily="18" charset="0"/>
                  <a:cs typeface="Times New Roman" pitchFamily="18" charset="0"/>
                </a:rPr>
                <a:t> is the capital city of Scotland, the second largest city in Scotland, and the seventh-most populous in the United Kingdom. The City of Edinburgh Council is one of Scotland's 32 local government council areas. The council area includes urban Edinburgh and a 30-square-mile  rural area. Located in the south-east of Scotland, Edinburgh lies on the east coast of the Central Belt, along the Firth of Forth, near the North Sea.</a:t>
              </a:r>
            </a:p>
            <a:p>
              <a:r>
                <a:rPr lang="en-US" sz="1400" b="1">
                  <a:latin typeface="Times New Roman" pitchFamily="18" charset="0"/>
                  <a:cs typeface="Times New Roman" pitchFamily="18" charset="0"/>
                </a:rPr>
                <a:t>Edinburgh </a:t>
              </a:r>
              <a:r>
                <a:rPr lang="en-US" sz="1400">
                  <a:latin typeface="Times New Roman" pitchFamily="18" charset="0"/>
                  <a:cs typeface="Times New Roman" pitchFamily="18" charset="0"/>
                </a:rPr>
                <a:t>is the seat of the Scottish Parliament. The city was one of the major centres of the Enlightenment, led by the University of Edinburgh, helping to earn it the nickname Athens of the North. The Old Town and New Town districts of Edinburgh were listed as a UNESCO World Heritage Site in 1995. There are over 4,500 listed buildings within the city. In May 2010, it had a total of 40 conservation areas covering 23% of the building stock and 23% of the population, the highest such ratios of any major city in the UK. In the 2010 mid-year population estimates, Edinburgh had a total resident population of 486,120.</a:t>
              </a:r>
              <a:endParaRPr lang="ru-RU" sz="1400">
                <a:latin typeface="Times New Roman" pitchFamily="18" charset="0"/>
                <a:cs typeface="Times New Roman" pitchFamily="18" charset="0"/>
              </a:endParaRPr>
            </a:p>
          </p:txBody>
        </p:sp>
        <p:sp>
          <p:nvSpPr>
            <p:cNvPr id="28679" name="Прямоугольник 6"/>
            <p:cNvSpPr>
              <a:spLocks noChangeArrowheads="1"/>
            </p:cNvSpPr>
            <p:nvPr/>
          </p:nvSpPr>
          <p:spPr bwMode="auto">
            <a:xfrm>
              <a:off x="0" y="3000372"/>
              <a:ext cx="6643702" cy="2031325"/>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The city is </a:t>
              </a:r>
              <a:r>
                <a:rPr lang="en-US" sz="1400">
                  <a:latin typeface="Times New Roman" pitchFamily="18" charset="0"/>
                  <a:cs typeface="Times New Roman" pitchFamily="18" charset="0"/>
                </a:rPr>
                <a:t>well known for the annual Edinburgh Festival, a collection of official and independent festivals held annually over about four weeks from early August. The number of visitors attracted to Edinburgh for the Festival is roughly equal to the settled population of the city. The most famous of these events are the Edinburgh Fringe (the largest performing arts festival in the world), the Edinburgh International Festival, the Edinburgh Military Tattoo, and the Edinburgh International Book Festival. Other events include the Hogmanay street party, Burns Night and the Beltane Fire Festival. Edinburgh attracts 1 million overseas visitors a year, making it the most visited tourist destination in the United Kingdom, after London.</a:t>
              </a:r>
              <a:endParaRPr lang="ru-RU" sz="1400">
                <a:latin typeface="Times New Roman" pitchFamily="18" charset="0"/>
                <a:cs typeface="Times New Roman" pitchFamily="18" charset="0"/>
              </a:endParaRPr>
            </a:p>
          </p:txBody>
        </p: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1500"/>
                            </p:stCondLst>
                            <p:childTnLst>
                              <p:par>
                                <p:cTn id="13" presetID="58" presetClass="entr" presetSubtype="0" accel="10000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p:val>
                                            <p:strVal val="#ppt_w*2.5"/>
                                          </p:val>
                                        </p:tav>
                                        <p:tav tm="100000">
                                          <p:val>
                                            <p:strVal val="#ppt_w"/>
                                          </p:val>
                                        </p:tav>
                                      </p:tavLst>
                                    </p:anim>
                                    <p:anim calcmode="lin" valueType="num">
                                      <p:cBhvr>
                                        <p:cTn id="16" dur="2000" fill="hold"/>
                                        <p:tgtEl>
                                          <p:spTgt spid="10"/>
                                        </p:tgtEl>
                                        <p:attrNameLst>
                                          <p:attrName>ppt_h</p:attrName>
                                        </p:attrNameLst>
                                      </p:cBhvr>
                                      <p:tavLst>
                                        <p:tav tm="0">
                                          <p:val>
                                            <p:strVal val="#ppt_h*0.01"/>
                                          </p:val>
                                        </p:tav>
                                        <p:tav tm="100000">
                                          <p:val>
                                            <p:strVal val="#ppt_h"/>
                                          </p:val>
                                        </p:tav>
                                      </p:tavLst>
                                    </p:anim>
                                    <p:anim calcmode="lin" valueType="num">
                                      <p:cBhvr>
                                        <p:cTn id="17" dur="2000" fill="hold"/>
                                        <p:tgtEl>
                                          <p:spTgt spid="10"/>
                                        </p:tgtEl>
                                        <p:attrNameLst>
                                          <p:attrName>ppt_x</p:attrName>
                                        </p:attrNameLst>
                                      </p:cBhvr>
                                      <p:tavLst>
                                        <p:tav tm="0">
                                          <p:val>
                                            <p:strVal val="#ppt_x"/>
                                          </p:val>
                                        </p:tav>
                                        <p:tav tm="100000">
                                          <p:val>
                                            <p:strVal val="#ppt_x"/>
                                          </p:val>
                                        </p:tav>
                                      </p:tavLst>
                                    </p:anim>
                                    <p:anim calcmode="lin" valueType="num">
                                      <p:cBhvr>
                                        <p:cTn id="18" dur="2000" fill="hold"/>
                                        <p:tgtEl>
                                          <p:spTgt spid="10"/>
                                        </p:tgtEl>
                                        <p:attrNameLst>
                                          <p:attrName>ppt_y</p:attrName>
                                        </p:attrNameLst>
                                      </p:cBhvr>
                                      <p:tavLst>
                                        <p:tav tm="0">
                                          <p:val>
                                            <p:strVal val="#ppt_h+1"/>
                                          </p:val>
                                        </p:tav>
                                        <p:tav tm="100000">
                                          <p:val>
                                            <p:strVal val="#ppt_y"/>
                                          </p:val>
                                        </p:tav>
                                      </p:tavLst>
                                    </p:anim>
                                    <p:animEffect transition="in" filter="fade">
                                      <p:cBhvr>
                                        <p:cTn id="19" dur="2000"/>
                                        <p:tgtEl>
                                          <p:spTgt spid="10"/>
                                        </p:tgtEl>
                                      </p:cBhvr>
                                    </p:animEffect>
                                  </p:childTnLst>
                                </p:cTn>
                              </p:par>
                            </p:childTnLst>
                          </p:cTn>
                        </p:par>
                        <p:par>
                          <p:cTn id="20" fill="hold">
                            <p:stCondLst>
                              <p:cond delay="3500"/>
                            </p:stCondLst>
                            <p:childTnLst>
                              <p:par>
                                <p:cTn id="21" presetID="5" presetClass="entr" presetSubtype="5"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down)">
                                      <p:cBhvr>
                                        <p:cTn id="23" dur="1000"/>
                                        <p:tgtEl>
                                          <p:spTgt spid="5"/>
                                        </p:tgtEl>
                                      </p:cBhvr>
                                    </p:animEffect>
                                  </p:childTnLst>
                                </p:cTn>
                              </p:par>
                            </p:childTnLst>
                          </p:cTn>
                        </p:par>
                        <p:par>
                          <p:cTn id="24" fill="hold">
                            <p:stCondLst>
                              <p:cond delay="4500"/>
                            </p:stCondLst>
                            <p:childTnLst>
                              <p:par>
                                <p:cTn id="25" presetID="14" presetClass="entr" presetSubtype="5"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1" descr="Wales.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6000750" y="3714750"/>
          <a:ext cx="3143250" cy="3143250"/>
        </p:xfrm>
        <a:graphic>
          <a:graphicData uri="http://schemas.openxmlformats.org/drawingml/2006/table">
            <a:tbl>
              <a:tblPr firstCol="1" bandRow="1">
                <a:tableStyleId>{8FD4443E-F989-4FC4-A0C8-D5A2AF1F390B}</a:tableStyleId>
              </a:tblPr>
              <a:tblGrid>
                <a:gridCol w="1571620"/>
                <a:gridCol w="1571620"/>
              </a:tblGrid>
              <a:tr h="434704">
                <a:tc>
                  <a:txBody>
                    <a:bodyPr/>
                    <a:lstStyle/>
                    <a:p>
                      <a:r>
                        <a:rPr lang="en-US" sz="1000" dirty="0" smtClean="0"/>
                        <a:t>Capital</a:t>
                      </a:r>
                    </a:p>
                    <a:p>
                      <a:r>
                        <a:rPr lang="en-US" sz="1000" dirty="0" smtClean="0"/>
                        <a:t>(and largest city)</a:t>
                      </a:r>
                      <a:endParaRPr lang="en-US" sz="1000" dirty="0" smtClean="0">
                        <a:latin typeface="Times New Roman" pitchFamily="18" charset="0"/>
                        <a:cs typeface="Times New Roman" pitchFamily="18" charset="0"/>
                      </a:endParaRPr>
                    </a:p>
                  </a:txBody>
                  <a:tcPr/>
                </a:tc>
                <a:tc>
                  <a:txBody>
                    <a:bodyPr/>
                    <a:lstStyle/>
                    <a:p>
                      <a:r>
                        <a:rPr lang="en-US" sz="1000" dirty="0" smtClean="0"/>
                        <a:t>Cardiff (</a:t>
                      </a:r>
                      <a:r>
                        <a:rPr lang="en-US" sz="1000" dirty="0" err="1" smtClean="0"/>
                        <a:t>Caerdydd</a:t>
                      </a:r>
                      <a:r>
                        <a:rPr lang="en-US" sz="1000" dirty="0" smtClean="0"/>
                        <a:t>)</a:t>
                      </a:r>
                    </a:p>
                    <a:p>
                      <a:r>
                        <a:rPr lang="en-US" sz="1000" dirty="0" smtClean="0">
                          <a:latin typeface="Times New Roman" pitchFamily="18" charset="0"/>
                          <a:cs typeface="Times New Roman" pitchFamily="18" charset="0"/>
                        </a:rPr>
                        <a:t>51°29′N 3°11′W</a:t>
                      </a:r>
                      <a:endParaRPr lang="ru-RU" sz="1000" dirty="0">
                        <a:latin typeface="Times New Roman" pitchFamily="18" charset="0"/>
                        <a:cs typeface="Times New Roman" pitchFamily="18" charset="0"/>
                      </a:endParaRPr>
                    </a:p>
                  </a:txBody>
                  <a:tcPr/>
                </a:tc>
              </a:tr>
              <a:tr h="267511">
                <a:tc>
                  <a:txBody>
                    <a:bodyPr/>
                    <a:lstStyle/>
                    <a:p>
                      <a:r>
                        <a:rPr lang="en-US" sz="1000" dirty="0" smtClean="0"/>
                        <a:t>Official languages</a:t>
                      </a:r>
                      <a:endParaRPr lang="ru-RU" sz="1000" dirty="0">
                        <a:latin typeface="Times New Roman" pitchFamily="18" charset="0"/>
                        <a:cs typeface="Times New Roman" pitchFamily="18" charset="0"/>
                      </a:endParaRPr>
                    </a:p>
                  </a:txBody>
                  <a:tcPr/>
                </a:tc>
                <a:tc>
                  <a:txBody>
                    <a:bodyPr/>
                    <a:lstStyle/>
                    <a:p>
                      <a:r>
                        <a:rPr lang="en-US" sz="1000" dirty="0" smtClean="0"/>
                        <a:t>Welsh, English</a:t>
                      </a:r>
                      <a:endParaRPr lang="ru-RU" sz="1000" dirty="0">
                        <a:latin typeface="Times New Roman" pitchFamily="18" charset="0"/>
                        <a:cs typeface="Times New Roman" pitchFamily="18" charset="0"/>
                      </a:endParaRPr>
                    </a:p>
                  </a:txBody>
                  <a:tcPr/>
                </a:tc>
              </a:tr>
              <a:tr h="434704">
                <a:tc>
                  <a:txBody>
                    <a:bodyPr/>
                    <a:lstStyle/>
                    <a:p>
                      <a:r>
                        <a:rPr lang="en-US" sz="1000" dirty="0" smtClean="0"/>
                        <a:t>Area</a:t>
                      </a:r>
                      <a:r>
                        <a:rPr lang="ru-RU" sz="1000" dirty="0" smtClean="0"/>
                        <a:t>:</a:t>
                      </a:r>
                      <a:endParaRPr lang="en-US" sz="1000" dirty="0" smtClean="0"/>
                    </a:p>
                    <a:p>
                      <a:pPr>
                        <a:buFont typeface="Arial" pitchFamily="34" charset="0"/>
                        <a:buChar char="•"/>
                      </a:pPr>
                      <a:r>
                        <a:rPr lang="en-US" sz="1000" dirty="0" smtClean="0"/>
                        <a:t>Total</a:t>
                      </a:r>
                    </a:p>
                  </a:txBody>
                  <a:tcPr/>
                </a:tc>
                <a:tc>
                  <a:txBody>
                    <a:bodyPr/>
                    <a:lstStyle/>
                    <a:p>
                      <a:r>
                        <a:rPr lang="en-US" sz="1000" dirty="0" smtClean="0"/>
                        <a:t>20,779 km2 </a:t>
                      </a:r>
                    </a:p>
                    <a:p>
                      <a:r>
                        <a:rPr lang="en-US" sz="1000" dirty="0" smtClean="0"/>
                        <a:t> 8,022 sq mi </a:t>
                      </a:r>
                      <a:endParaRPr lang="ru-RU" sz="1000" dirty="0">
                        <a:latin typeface="Times New Roman" pitchFamily="18" charset="0"/>
                        <a:cs typeface="Times New Roman" pitchFamily="18" charset="0"/>
                      </a:endParaRPr>
                    </a:p>
                  </a:txBody>
                  <a:tcPr/>
                </a:tc>
              </a:tr>
              <a:tr h="769093">
                <a:tc>
                  <a:txBody>
                    <a:bodyPr/>
                    <a:lstStyle/>
                    <a:p>
                      <a:r>
                        <a:rPr lang="en-US" sz="1000" dirty="0" smtClean="0"/>
                        <a:t>Population</a:t>
                      </a:r>
                      <a:r>
                        <a:rPr lang="ru-RU" sz="1000" dirty="0" smtClean="0"/>
                        <a:t>:</a:t>
                      </a:r>
                    </a:p>
                    <a:p>
                      <a:r>
                        <a:rPr lang="en-US" sz="1000" dirty="0" smtClean="0"/>
                        <a:t>mid-2010  estimate</a:t>
                      </a:r>
                    </a:p>
                    <a:p>
                      <a:r>
                        <a:rPr lang="en-US" sz="1000" dirty="0" smtClean="0"/>
                        <a:t>2001 census</a:t>
                      </a:r>
                    </a:p>
                    <a:p>
                      <a:r>
                        <a:rPr lang="en-US" sz="1000" dirty="0" smtClean="0"/>
                        <a:t>Density</a:t>
                      </a:r>
                      <a:endParaRPr lang="ru-RU" sz="1000" dirty="0">
                        <a:latin typeface="Times New Roman" pitchFamily="18" charset="0"/>
                        <a:cs typeface="Times New Roman" pitchFamily="18" charset="0"/>
                      </a:endParaRPr>
                    </a:p>
                  </a:txBody>
                  <a:tcPr/>
                </a:tc>
                <a:tc>
                  <a:txBody>
                    <a:bodyPr/>
                    <a:lstStyle/>
                    <a:p>
                      <a:endParaRPr lang="ru-RU" sz="1000" dirty="0" smtClean="0"/>
                    </a:p>
                    <a:p>
                      <a:r>
                        <a:rPr lang="en-US" sz="1000" dirty="0" smtClean="0"/>
                        <a:t>3,006,400 </a:t>
                      </a:r>
                    </a:p>
                    <a:p>
                      <a:r>
                        <a:rPr lang="ru-RU" sz="1000" dirty="0" smtClean="0"/>
                        <a:t>2,903,085 </a:t>
                      </a:r>
                      <a:endParaRPr lang="en-US" sz="1000" dirty="0" smtClean="0"/>
                    </a:p>
                    <a:p>
                      <a:r>
                        <a:rPr lang="en-US" sz="1000" dirty="0" smtClean="0"/>
                        <a:t>140/km2 </a:t>
                      </a:r>
                      <a:endParaRPr lang="ru-RU" sz="1000" dirty="0">
                        <a:latin typeface="Times New Roman" pitchFamily="18" charset="0"/>
                        <a:cs typeface="Times New Roman" pitchFamily="18" charset="0"/>
                      </a:endParaRPr>
                    </a:p>
                  </a:txBody>
                  <a:tcPr/>
                </a:tc>
              </a:tr>
              <a:tr h="267511">
                <a:tc>
                  <a:txBody>
                    <a:bodyPr/>
                    <a:lstStyle/>
                    <a:p>
                      <a:r>
                        <a:rPr lang="en-US" sz="1000" dirty="0" smtClean="0"/>
                        <a:t>Currency</a:t>
                      </a:r>
                      <a:endParaRPr lang="ru-RU" sz="1000" dirty="0">
                        <a:latin typeface="Times New Roman" pitchFamily="18" charset="0"/>
                        <a:cs typeface="Times New Roman" pitchFamily="18" charset="0"/>
                      </a:endParaRPr>
                    </a:p>
                  </a:txBody>
                  <a:tcPr/>
                </a:tc>
                <a:tc>
                  <a:txBody>
                    <a:bodyPr/>
                    <a:lstStyle/>
                    <a:p>
                      <a:r>
                        <a:rPr lang="en-US" sz="1000" dirty="0" smtClean="0"/>
                        <a:t>Pound sterling (GBP)</a:t>
                      </a:r>
                      <a:endParaRPr lang="ru-RU" sz="1000" dirty="0">
                        <a:latin typeface="Times New Roman" pitchFamily="18" charset="0"/>
                        <a:cs typeface="Times New Roman" pitchFamily="18" charset="0"/>
                      </a:endParaRPr>
                    </a:p>
                  </a:txBody>
                  <a:tcPr/>
                </a:tc>
              </a:tr>
              <a:tr h="434704">
                <a:tc>
                  <a:txBody>
                    <a:bodyPr/>
                    <a:lstStyle/>
                    <a:p>
                      <a:r>
                        <a:rPr lang="en-US" sz="1000" dirty="0" smtClean="0"/>
                        <a:t>Time zone</a:t>
                      </a:r>
                      <a:endParaRPr lang="ru-RU" sz="1000" dirty="0" smtClean="0"/>
                    </a:p>
                    <a:p>
                      <a:r>
                        <a:rPr lang="en-US" sz="1000" dirty="0" smtClean="0"/>
                        <a:t>Summer (DST)</a:t>
                      </a:r>
                      <a:endParaRPr lang="ru-RU" sz="1000" dirty="0">
                        <a:latin typeface="Times New Roman" pitchFamily="18" charset="0"/>
                        <a:cs typeface="Times New Roman" pitchFamily="18" charset="0"/>
                      </a:endParaRPr>
                    </a:p>
                  </a:txBody>
                  <a:tcPr/>
                </a:tc>
                <a:tc>
                  <a:txBody>
                    <a:bodyPr/>
                    <a:lstStyle/>
                    <a:p>
                      <a:r>
                        <a:rPr lang="en-US" sz="1000" dirty="0" smtClean="0"/>
                        <a:t>GMT (UTC+0)</a:t>
                      </a:r>
                      <a:endParaRPr lang="ru-RU" sz="1000" dirty="0" smtClean="0"/>
                    </a:p>
                    <a:p>
                      <a:r>
                        <a:rPr lang="en-US" sz="1000" dirty="0" smtClean="0"/>
                        <a:t>BST (UTC+1)</a:t>
                      </a:r>
                      <a:endParaRPr lang="ru-RU" sz="1000" dirty="0">
                        <a:latin typeface="Times New Roman" pitchFamily="18" charset="0"/>
                        <a:cs typeface="Times New Roman" pitchFamily="18" charset="0"/>
                      </a:endParaRPr>
                    </a:p>
                  </a:txBody>
                  <a:tcPr/>
                </a:tc>
              </a:tr>
              <a:tr h="267511">
                <a:tc>
                  <a:txBody>
                    <a:bodyPr/>
                    <a:lstStyle/>
                    <a:p>
                      <a:r>
                        <a:rPr lang="en-US" sz="1000" dirty="0" smtClean="0"/>
                        <a:t>Calling code</a:t>
                      </a:r>
                      <a:endParaRPr lang="ru-RU" sz="1000" dirty="0">
                        <a:latin typeface="Times New Roman" pitchFamily="18" charset="0"/>
                        <a:cs typeface="Times New Roman" pitchFamily="18" charset="0"/>
                      </a:endParaRPr>
                    </a:p>
                  </a:txBody>
                  <a:tcPr/>
                </a:tc>
                <a:tc>
                  <a:txBody>
                    <a:bodyPr/>
                    <a:lstStyle/>
                    <a:p>
                      <a:r>
                        <a:rPr lang="ru-RU" sz="1000" dirty="0" smtClean="0"/>
                        <a:t>44</a:t>
                      </a:r>
                      <a:endParaRPr lang="ru-RU" sz="1000" dirty="0">
                        <a:latin typeface="Times New Roman" pitchFamily="18" charset="0"/>
                        <a:cs typeface="Times New Roman" pitchFamily="18" charset="0"/>
                      </a:endParaRPr>
                    </a:p>
                  </a:txBody>
                  <a:tcPr/>
                </a:tc>
              </a:tr>
              <a:tr h="267511">
                <a:tc>
                  <a:txBody>
                    <a:bodyPr/>
                    <a:lstStyle/>
                    <a:p>
                      <a:r>
                        <a:rPr lang="en-US" sz="1000" dirty="0" smtClean="0">
                          <a:latin typeface="Times New Roman" pitchFamily="18" charset="0"/>
                          <a:cs typeface="Times New Roman" pitchFamily="18" charset="0"/>
                        </a:rPr>
                        <a:t>Date formats</a:t>
                      </a:r>
                      <a:endParaRPr lang="ru-RU" sz="1000" dirty="0">
                        <a:latin typeface="Times New Roman" pitchFamily="18" charset="0"/>
                        <a:cs typeface="Times New Roman" pitchFamily="18" charset="0"/>
                      </a:endParaRPr>
                    </a:p>
                  </a:txBody>
                  <a:tcPr/>
                </a:tc>
                <a:tc>
                  <a:txBody>
                    <a:bodyPr/>
                    <a:lstStyle/>
                    <a:p>
                      <a:r>
                        <a:rPr lang="en-US" sz="1000" dirty="0" err="1" smtClean="0">
                          <a:latin typeface="Times New Roman" pitchFamily="18" charset="0"/>
                          <a:cs typeface="Times New Roman" pitchFamily="18" charset="0"/>
                        </a:rPr>
                        <a:t>dd</a:t>
                      </a:r>
                      <a:r>
                        <a:rPr lang="en-US" sz="1000" dirty="0" smtClean="0">
                          <a:latin typeface="Times New Roman" pitchFamily="18" charset="0"/>
                          <a:cs typeface="Times New Roman" pitchFamily="18" charset="0"/>
                        </a:rPr>
                        <a:t>/mm/</a:t>
                      </a:r>
                      <a:r>
                        <a:rPr lang="en-US" sz="1000" dirty="0" err="1" smtClean="0">
                          <a:latin typeface="Times New Roman" pitchFamily="18" charset="0"/>
                          <a:cs typeface="Times New Roman" pitchFamily="18" charset="0"/>
                        </a:rPr>
                        <a:t>yyyy</a:t>
                      </a:r>
                      <a:endParaRPr lang="ru-RU" sz="1000" dirty="0">
                        <a:latin typeface="Times New Roman" pitchFamily="18" charset="0"/>
                        <a:cs typeface="Times New Roman" pitchFamily="18" charset="0"/>
                      </a:endParaRPr>
                    </a:p>
                  </a:txBody>
                  <a:tcPr/>
                </a:tc>
              </a:tr>
            </a:tbl>
          </a:graphicData>
        </a:graphic>
      </p:graphicFrame>
      <p:pic>
        <p:nvPicPr>
          <p:cNvPr id="29716" name="Рисунок 3" descr="флаг уэльса.png"/>
          <p:cNvPicPr>
            <a:picLocks noChangeAspect="1"/>
          </p:cNvPicPr>
          <p:nvPr/>
        </p:nvPicPr>
        <p:blipFill>
          <a:blip r:embed="rId3"/>
          <a:srcRect/>
          <a:stretch>
            <a:fillRect/>
          </a:stretch>
        </p:blipFill>
        <p:spPr bwMode="auto">
          <a:xfrm>
            <a:off x="357188" y="1143000"/>
            <a:ext cx="1190625" cy="714375"/>
          </a:xfrm>
          <a:prstGeom prst="rect">
            <a:avLst/>
          </a:prstGeom>
          <a:noFill/>
          <a:ln w="9525">
            <a:noFill/>
            <a:miter lim="800000"/>
            <a:headEnd/>
            <a:tailEnd/>
          </a:ln>
        </p:spPr>
      </p:pic>
      <p:pic>
        <p:nvPicPr>
          <p:cNvPr id="29717" name="Прямоугольник 4"/>
          <p:cNvPicPr>
            <a:picLocks noChangeArrowheads="1"/>
          </p:cNvPicPr>
          <p:nvPr/>
        </p:nvPicPr>
        <p:blipFill>
          <a:blip r:embed="rId4"/>
          <a:srcRect/>
          <a:stretch>
            <a:fillRect/>
          </a:stretch>
        </p:blipFill>
        <p:spPr bwMode="auto">
          <a:xfrm>
            <a:off x="487363" y="1962150"/>
            <a:ext cx="762000" cy="427038"/>
          </a:xfrm>
          <a:prstGeom prst="rect">
            <a:avLst/>
          </a:prstGeom>
          <a:noFill/>
          <a:ln w="9525">
            <a:noFill/>
            <a:miter lim="800000"/>
            <a:headEnd/>
            <a:tailEnd/>
          </a:ln>
        </p:spPr>
      </p:pic>
      <p:pic>
        <p:nvPicPr>
          <p:cNvPr id="29718" name="Прямоугольник 5"/>
          <p:cNvPicPr>
            <a:picLocks noChangeArrowheads="1"/>
          </p:cNvPicPr>
          <p:nvPr/>
        </p:nvPicPr>
        <p:blipFill>
          <a:blip r:embed="rId5"/>
          <a:srcRect/>
          <a:stretch>
            <a:fillRect/>
          </a:stretch>
        </p:blipFill>
        <p:spPr bwMode="auto">
          <a:xfrm>
            <a:off x="1152525" y="85725"/>
            <a:ext cx="2024063" cy="1169988"/>
          </a:xfrm>
          <a:prstGeom prst="rect">
            <a:avLst/>
          </a:prstGeom>
          <a:noFill/>
          <a:ln w="9525">
            <a:noFill/>
            <a:miter lim="800000"/>
            <a:headEnd/>
            <a:tailEnd/>
          </a:ln>
        </p:spPr>
      </p:pic>
      <p:pic>
        <p:nvPicPr>
          <p:cNvPr id="29719" name="Прямоугольник 6"/>
          <p:cNvPicPr>
            <a:picLocks noChangeArrowheads="1"/>
          </p:cNvPicPr>
          <p:nvPr/>
        </p:nvPicPr>
        <p:blipFill>
          <a:blip r:embed="rId6"/>
          <a:srcRect/>
          <a:stretch>
            <a:fillRect/>
          </a:stretch>
        </p:blipFill>
        <p:spPr bwMode="auto">
          <a:xfrm>
            <a:off x="1474788" y="798513"/>
            <a:ext cx="2889250" cy="439737"/>
          </a:xfrm>
          <a:prstGeom prst="rect">
            <a:avLst/>
          </a:prstGeom>
          <a:noFill/>
          <a:ln w="9525">
            <a:noFill/>
            <a:miter lim="800000"/>
            <a:headEnd/>
            <a:tailEnd/>
          </a:ln>
        </p:spPr>
      </p:pic>
      <p:pic>
        <p:nvPicPr>
          <p:cNvPr id="29720" name="Рисунок 7" descr="80px-Royal_Badge_of_Wales_(2008).svg.png"/>
          <p:cNvPicPr>
            <a:picLocks noChangeAspect="1"/>
          </p:cNvPicPr>
          <p:nvPr/>
        </p:nvPicPr>
        <p:blipFill>
          <a:blip r:embed="rId7"/>
          <a:srcRect/>
          <a:stretch>
            <a:fillRect/>
          </a:stretch>
        </p:blipFill>
        <p:spPr bwMode="auto">
          <a:xfrm>
            <a:off x="500063" y="2428875"/>
            <a:ext cx="762000" cy="933450"/>
          </a:xfrm>
          <a:prstGeom prst="rect">
            <a:avLst/>
          </a:prstGeom>
          <a:noFill/>
          <a:ln w="9525">
            <a:noFill/>
            <a:miter lim="800000"/>
            <a:headEnd/>
            <a:tailEnd/>
          </a:ln>
        </p:spPr>
      </p:pic>
      <p:pic>
        <p:nvPicPr>
          <p:cNvPr id="29721" name="Прямоугольник 8"/>
          <p:cNvPicPr>
            <a:picLocks noChangeArrowheads="1"/>
          </p:cNvPicPr>
          <p:nvPr/>
        </p:nvPicPr>
        <p:blipFill>
          <a:blip r:embed="rId8"/>
          <a:srcRect/>
          <a:stretch>
            <a:fillRect/>
          </a:stretch>
        </p:blipFill>
        <p:spPr bwMode="auto">
          <a:xfrm>
            <a:off x="128588" y="3602038"/>
            <a:ext cx="1639887" cy="427037"/>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jpg"/>
          <p:cNvPicPr>
            <a:picLocks noChangeAspect="1"/>
          </p:cNvPicPr>
          <p:nvPr/>
        </p:nvPicPr>
        <p:blipFill>
          <a:blip r:embed="rId2"/>
          <a:srcRect/>
          <a:stretch>
            <a:fillRect/>
          </a:stretch>
        </p:blipFill>
        <p:spPr bwMode="auto">
          <a:xfrm>
            <a:off x="7143750" y="3810000"/>
            <a:ext cx="2000250" cy="3048000"/>
          </a:xfrm>
          <a:prstGeom prst="rect">
            <a:avLst/>
          </a:prstGeom>
          <a:noFill/>
          <a:ln w="9525">
            <a:noFill/>
            <a:miter lim="800000"/>
            <a:headEnd/>
            <a:tailEnd/>
          </a:ln>
        </p:spPr>
      </p:pic>
      <p:pic>
        <p:nvPicPr>
          <p:cNvPr id="5" name="Рисунок 4" descr="3.jpg"/>
          <p:cNvPicPr>
            <a:picLocks noChangeAspect="1"/>
          </p:cNvPicPr>
          <p:nvPr/>
        </p:nvPicPr>
        <p:blipFill>
          <a:blip r:embed="rId3"/>
          <a:srcRect/>
          <a:stretch>
            <a:fillRect/>
          </a:stretch>
        </p:blipFill>
        <p:spPr bwMode="auto">
          <a:xfrm>
            <a:off x="0" y="5357813"/>
            <a:ext cx="1476375" cy="1500187"/>
          </a:xfrm>
          <a:prstGeom prst="rect">
            <a:avLst/>
          </a:prstGeom>
          <a:noFill/>
          <a:ln w="9525">
            <a:noFill/>
            <a:miter lim="800000"/>
            <a:headEnd/>
            <a:tailEnd/>
          </a:ln>
        </p:spPr>
      </p:pic>
      <p:pic>
        <p:nvPicPr>
          <p:cNvPr id="3" name="Рисунок 2" descr="1.jpg"/>
          <p:cNvPicPr>
            <a:picLocks noChangeAspect="1"/>
          </p:cNvPicPr>
          <p:nvPr/>
        </p:nvPicPr>
        <p:blipFill>
          <a:blip r:embed="rId4"/>
          <a:srcRect/>
          <a:stretch>
            <a:fillRect/>
          </a:stretch>
        </p:blipFill>
        <p:spPr bwMode="auto">
          <a:xfrm>
            <a:off x="0" y="0"/>
            <a:ext cx="2624138" cy="2511425"/>
          </a:xfrm>
          <a:prstGeom prst="rect">
            <a:avLst/>
          </a:prstGeom>
          <a:noFill/>
          <a:ln w="9525">
            <a:noFill/>
            <a:miter lim="800000"/>
            <a:headEnd/>
            <a:tailEnd/>
          </a:ln>
        </p:spPr>
      </p:pic>
      <p:grpSp>
        <p:nvGrpSpPr>
          <p:cNvPr id="11" name="Группа 10"/>
          <p:cNvGrpSpPr>
            <a:grpSpLocks/>
          </p:cNvGrpSpPr>
          <p:nvPr/>
        </p:nvGrpSpPr>
        <p:grpSpPr bwMode="auto">
          <a:xfrm>
            <a:off x="0" y="0"/>
            <a:ext cx="9144000" cy="6858000"/>
            <a:chOff x="0" y="0"/>
            <a:chExt cx="9144000" cy="6858024"/>
          </a:xfrm>
        </p:grpSpPr>
        <p:sp>
          <p:nvSpPr>
            <p:cNvPr id="30725" name="TextBox 1"/>
            <p:cNvSpPr txBox="1">
              <a:spLocks noChangeArrowheads="1"/>
            </p:cNvSpPr>
            <p:nvPr/>
          </p:nvSpPr>
          <p:spPr bwMode="auto">
            <a:xfrm>
              <a:off x="1500166" y="5242197"/>
              <a:ext cx="5715040" cy="1615827"/>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 languages having equal status. The Welsh language is an important element of Welsh culture, and its use is supported by national policy. Over 580,000 Welsh speakers live in Wales, more than 20% of the population. From the late 19th century onwards, Wales acquired its popular image as the "land of song," attributable in part to the revival of the eisteddfod tradition. At international sporting events, such as the FIFA World Cup, Rugby World Cup and the Commonwealth Games, Wales is represented by national teams regulated and organised by over fifty national governing bodies of sports in Wales. At the Olympic Games, Welsh athletes compete as part of a Great Britain team. Although football has traditionally been the more popular sport in north Wales, rugby union is seen as a symbol of Welsh identity and an expression of national consciousness.</a:t>
              </a:r>
              <a:endParaRPr lang="ru-RU" sz="1100">
                <a:latin typeface="Times New Roman" pitchFamily="18" charset="0"/>
                <a:cs typeface="Times New Roman" pitchFamily="18" charset="0"/>
              </a:endParaRPr>
            </a:p>
          </p:txBody>
        </p:sp>
        <p:sp>
          <p:nvSpPr>
            <p:cNvPr id="30726" name="Прямоугольник 5"/>
            <p:cNvSpPr>
              <a:spLocks noChangeArrowheads="1"/>
            </p:cNvSpPr>
            <p:nvPr/>
          </p:nvSpPr>
          <p:spPr bwMode="auto">
            <a:xfrm>
              <a:off x="2643174" y="0"/>
              <a:ext cx="6500826" cy="2631490"/>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Wales, Welsh</a:t>
              </a:r>
              <a:r>
                <a:rPr lang="en-US" sz="1100">
                  <a:latin typeface="Times New Roman" pitchFamily="18" charset="0"/>
                  <a:cs typeface="Times New Roman" pitchFamily="18" charset="0"/>
                </a:rPr>
                <a:t>: Cymru; pronounced  is a country that is part of the United Kingdom and the island of Great Britain, bordered by England to its east and the Atlantic Ocean and Irish Sea to its west. It has a population of three million, and a total area of 20,779 km² . Wales has over 1,200 km  of coastline, including its offshore islands; the largest, Anglesey , is also the largest island in the Irish Sea. Generally mountainous, its highest mountains are in the north and central areas, especially in Snowdonia , which contains Snowdon , its highest peak.</a:t>
              </a:r>
            </a:p>
            <a:p>
              <a:endParaRPr lang="en-US" sz="1100">
                <a:latin typeface="Times New Roman" pitchFamily="18" charset="0"/>
                <a:cs typeface="Times New Roman" pitchFamily="18" charset="0"/>
              </a:endParaRPr>
            </a:p>
            <a:p>
              <a:r>
                <a:rPr lang="en-US" sz="1100" b="1">
                  <a:latin typeface="Times New Roman" pitchFamily="18" charset="0"/>
                  <a:cs typeface="Times New Roman" pitchFamily="18" charset="0"/>
                </a:rPr>
                <a:t>During the Iron </a:t>
              </a:r>
              <a:r>
                <a:rPr lang="en-US" sz="1100">
                  <a:latin typeface="Times New Roman" pitchFamily="18" charset="0"/>
                  <a:cs typeface="Times New Roman" pitchFamily="18" charset="0"/>
                </a:rPr>
                <a:t>Age and early medieval period, Wales was inhabited by the Celtic Britons. A distinct Welsh national identity emerged in the centuries after the Roman withdrawal from Britain in the 5th century, and Wales is regarded as one of the modern Celtic nations today. Gruffydd ap Llywelyn was recognised as king of Wales in 1057. Llywelyn ap Gruffydd's death in 1282 marked the completion of Edward I of England's conquest of Wales. The castles and town walls erected to ensure its permanence are now UNESCO World Heritage Sites. Owain Glyndŵr briefly restored independence to what was to become modern Wales, in the early 15th century. Wales was subsequently annexed by England under the Laws in Wales Acts 1535–1542 since when, excluding those matters now devolved to Wales, English law has been the legal system of Wales and England. Distinctive</a:t>
              </a:r>
            </a:p>
          </p:txBody>
        </p:sp>
        <p:sp>
          <p:nvSpPr>
            <p:cNvPr id="30727" name="Прямоугольник 6"/>
            <p:cNvSpPr>
              <a:spLocks noChangeArrowheads="1"/>
            </p:cNvSpPr>
            <p:nvPr/>
          </p:nvSpPr>
          <p:spPr bwMode="auto">
            <a:xfrm>
              <a:off x="0" y="2516683"/>
              <a:ext cx="9144000" cy="769441"/>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Welsh politics developed in the 19th century. Welsh Liberalism, exemplified in the early 20th century by Lloyd George, was displaced by the growth of socialism and the Labour Party. Welsh national feeling grew over the century; Plaid Cymru was formed in 1925 and Cymdeithas yr Iaith Gymraeg (The Welsh Language Society) in 1962. The National Assembly for Wales, created in 1999 following a referendum, holds responsibility for a range of devolved policy matters.</a:t>
              </a:r>
              <a:endParaRPr lang="ru-RU" sz="1100">
                <a:latin typeface="Calibri" pitchFamily="34" charset="0"/>
              </a:endParaRPr>
            </a:p>
          </p:txBody>
        </p:sp>
        <p:sp>
          <p:nvSpPr>
            <p:cNvPr id="30728" name="Прямоугольник 7"/>
            <p:cNvSpPr>
              <a:spLocks noChangeArrowheads="1"/>
            </p:cNvSpPr>
            <p:nvPr/>
          </p:nvSpPr>
          <p:spPr bwMode="auto">
            <a:xfrm>
              <a:off x="0" y="3159625"/>
              <a:ext cx="9144000" cy="769441"/>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Wales lies </a:t>
              </a:r>
              <a:r>
                <a:rPr lang="en-US" sz="1100">
                  <a:latin typeface="Times New Roman" pitchFamily="18" charset="0"/>
                  <a:cs typeface="Times New Roman" pitchFamily="18" charset="0"/>
                </a:rPr>
                <a:t>within the north temperate zone, its changeable, maritime climate making it one of the wettest countries in Europe. It was an agricultural society for most of its early history, the country's terrain making arable farming secondary to pastoral farming, the primary source of Wales' wealth. In the 18th century, the introduction of the slate and metallurgical industries, at the dawn of the Industrial Revolution, began to transform the country into an industrial nation; the UNESCO World Heritage Sites Pontcysyllte Aqueduct and the Blaenavon Industrial Landscape date from that period. </a:t>
              </a:r>
            </a:p>
          </p:txBody>
        </p:sp>
        <p:sp>
          <p:nvSpPr>
            <p:cNvPr id="30729" name="Прямоугольник 8"/>
            <p:cNvSpPr>
              <a:spLocks noChangeArrowheads="1"/>
            </p:cNvSpPr>
            <p:nvPr/>
          </p:nvSpPr>
          <p:spPr bwMode="auto">
            <a:xfrm>
              <a:off x="0" y="3821202"/>
              <a:ext cx="7072330" cy="1107996"/>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The south Wales coalfield's exploitation in the Victorian era caused a rapid expansion of the Welsh population. Two-thirds of Wales' three million population live in south Wales, mainly in and around the cities of Cardiff (Caerdydd), Swansea (Abertawe) and Newport (Casnewydd), and in the nearby valleys. Another concentration live in eastern north Wales. Cardiff, Wales' capital, is the country's most populous city, with 317,500 residents, and for a period was the biggest coal port in the world. Today, with the country's traditional heavy industries (coal, steel, copper, tinplate and slate) either gone or in decline, Wales' economy depends on the public sector, light and service industries, and tourism.</a:t>
              </a:r>
            </a:p>
          </p:txBody>
        </p:sp>
        <p:sp>
          <p:nvSpPr>
            <p:cNvPr id="30730" name="Прямоугольник 9"/>
            <p:cNvSpPr>
              <a:spLocks noChangeArrowheads="1"/>
            </p:cNvSpPr>
            <p:nvPr/>
          </p:nvSpPr>
          <p:spPr bwMode="auto">
            <a:xfrm>
              <a:off x="0" y="4855501"/>
              <a:ext cx="7143768" cy="430887"/>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Although Wales </a:t>
              </a:r>
              <a:r>
                <a:rPr lang="en-US" sz="1100">
                  <a:latin typeface="Times New Roman" pitchFamily="18" charset="0"/>
                  <a:cs typeface="Times New Roman" pitchFamily="18" charset="0"/>
                </a:rPr>
                <a:t>shares a close political and social history with the rest of Great Britain, it has retained a distinct cultural identity. Wales is officially bilingual, the Welsh and English </a:t>
              </a:r>
              <a:endParaRPr lang="ru-RU" sz="1100">
                <a:latin typeface="Calibri" pitchFamily="34" charset="0"/>
              </a:endParaRPr>
            </a:p>
          </p:txBody>
        </p:sp>
      </p:gr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1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plus(in)">
                                      <p:cBhvr>
                                        <p:cTn id="13" dur="2000"/>
                                        <p:tgtEl>
                                          <p:spTgt spid="11"/>
                                        </p:tgtEl>
                                      </p:cBhvr>
                                    </p:animEffect>
                                  </p:childTnLst>
                                </p:cTn>
                              </p:par>
                            </p:childTnLst>
                          </p:cTn>
                        </p:par>
                        <p:par>
                          <p:cTn id="14" fill="hold">
                            <p:stCondLst>
                              <p:cond delay="3000"/>
                            </p:stCondLst>
                            <p:childTnLst>
                              <p:par>
                                <p:cTn id="15" presetID="3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style.rotation</p:attrName>
                                        </p:attrNameLst>
                                      </p:cBhvr>
                                      <p:tavLst>
                                        <p:tav tm="0">
                                          <p:val>
                                            <p:fltVal val="720"/>
                                          </p:val>
                                        </p:tav>
                                        <p:tav tm="100000">
                                          <p:val>
                                            <p:fltVal val="0"/>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childTnLst>
                                </p:cTn>
                              </p:par>
                            </p:childTnLst>
                          </p:cTn>
                        </p:par>
                        <p:par>
                          <p:cTn id="21" fill="hold">
                            <p:stCondLst>
                              <p:cond delay="5000"/>
                            </p:stCondLst>
                            <p:childTnLst>
                              <p:par>
                                <p:cTn id="22" presetID="39" presetClass="entr" presetSubtype="0" accel="10000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85750" y="1571625"/>
            <a:ext cx="3500438" cy="3816350"/>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The land of my fathers is dear unto me,</a:t>
            </a:r>
          </a:p>
          <a:p>
            <a:r>
              <a:rPr lang="en-US" sz="1100">
                <a:latin typeface="Times New Roman" pitchFamily="18" charset="0"/>
                <a:cs typeface="Times New Roman" pitchFamily="18" charset="0"/>
              </a:rPr>
              <a:t>Old land where the minstrels are honored and free;</a:t>
            </a:r>
          </a:p>
          <a:p>
            <a:r>
              <a:rPr lang="en-US" sz="1100">
                <a:latin typeface="Times New Roman" pitchFamily="18" charset="0"/>
                <a:cs typeface="Times New Roman" pitchFamily="18" charset="0"/>
              </a:rPr>
              <a:t>Its warring defenders so gallant and brave,</a:t>
            </a:r>
          </a:p>
          <a:p>
            <a:r>
              <a:rPr lang="en-US" sz="1100">
                <a:latin typeface="Times New Roman" pitchFamily="18" charset="0"/>
                <a:cs typeface="Times New Roman" pitchFamily="18" charset="0"/>
              </a:rPr>
              <a:t>For freedom their life’s blood they gave.</a:t>
            </a:r>
          </a:p>
          <a:p>
            <a:endParaRPr lang="en-US" sz="1100">
              <a:latin typeface="Times New Roman" pitchFamily="18" charset="0"/>
              <a:cs typeface="Times New Roman" pitchFamily="18" charset="0"/>
            </a:endParaRPr>
          </a:p>
          <a:p>
            <a:r>
              <a:rPr lang="en-US" sz="1100">
                <a:latin typeface="Times New Roman" pitchFamily="18" charset="0"/>
                <a:cs typeface="Times New Roman" pitchFamily="18" charset="0"/>
              </a:rPr>
              <a:t>Home, home, true am I to home</a:t>
            </a:r>
          </a:p>
          <a:p>
            <a:r>
              <a:rPr lang="en-US" sz="1100">
                <a:latin typeface="Times New Roman" pitchFamily="18" charset="0"/>
                <a:cs typeface="Times New Roman" pitchFamily="18" charset="0"/>
              </a:rPr>
              <a:t>While seas secure the land so pure</a:t>
            </a:r>
          </a:p>
          <a:p>
            <a:r>
              <a:rPr lang="en-US" sz="1100">
                <a:latin typeface="Times New Roman" pitchFamily="18" charset="0"/>
                <a:cs typeface="Times New Roman" pitchFamily="18" charset="0"/>
              </a:rPr>
              <a:t>O may the old language endure.</a:t>
            </a:r>
          </a:p>
          <a:p>
            <a:endParaRPr lang="en-US" sz="1100">
              <a:latin typeface="Times New Roman" pitchFamily="18" charset="0"/>
              <a:cs typeface="Times New Roman" pitchFamily="18" charset="0"/>
            </a:endParaRPr>
          </a:p>
          <a:p>
            <a:r>
              <a:rPr lang="en-US" sz="1100">
                <a:latin typeface="Times New Roman" pitchFamily="18" charset="0"/>
                <a:cs typeface="Times New Roman" pitchFamily="18" charset="0"/>
              </a:rPr>
              <a:t>Old land of the mountains, the Eden of bards</a:t>
            </a:r>
          </a:p>
          <a:p>
            <a:r>
              <a:rPr lang="en-US" sz="1100">
                <a:latin typeface="Times New Roman" pitchFamily="18" charset="0"/>
                <a:cs typeface="Times New Roman" pitchFamily="18" charset="0"/>
              </a:rPr>
              <a:t>Each gorge and each valley a loveliness guards</a:t>
            </a:r>
          </a:p>
          <a:p>
            <a:r>
              <a:rPr lang="en-US" sz="1100">
                <a:latin typeface="Times New Roman" pitchFamily="18" charset="0"/>
                <a:cs typeface="Times New Roman" pitchFamily="18" charset="0"/>
              </a:rPr>
              <a:t>Through love of my country, charmed voices will be</a:t>
            </a:r>
          </a:p>
          <a:p>
            <a:r>
              <a:rPr lang="en-US" sz="1100">
                <a:latin typeface="Times New Roman" pitchFamily="18" charset="0"/>
                <a:cs typeface="Times New Roman" pitchFamily="18" charset="0"/>
              </a:rPr>
              <a:t>Its streams, and its rivers, to me.</a:t>
            </a:r>
          </a:p>
          <a:p>
            <a:endParaRPr lang="en-US" sz="1100">
              <a:latin typeface="Times New Roman" pitchFamily="18" charset="0"/>
              <a:cs typeface="Times New Roman" pitchFamily="18" charset="0"/>
            </a:endParaRPr>
          </a:p>
          <a:p>
            <a:r>
              <a:rPr lang="en-US" sz="1100">
                <a:latin typeface="Times New Roman" pitchFamily="18" charset="0"/>
                <a:cs typeface="Times New Roman" pitchFamily="18" charset="0"/>
              </a:rPr>
              <a:t>Home, home, true am I to home</a:t>
            </a:r>
          </a:p>
          <a:p>
            <a:r>
              <a:rPr lang="en-US" sz="1100">
                <a:latin typeface="Times New Roman" pitchFamily="18" charset="0"/>
                <a:cs typeface="Times New Roman" pitchFamily="18" charset="0"/>
              </a:rPr>
              <a:t>While seas secure the land so pure</a:t>
            </a:r>
          </a:p>
          <a:p>
            <a:r>
              <a:rPr lang="en-US" sz="1100">
                <a:latin typeface="Times New Roman" pitchFamily="18" charset="0"/>
                <a:cs typeface="Times New Roman" pitchFamily="18" charset="0"/>
              </a:rPr>
              <a:t>O may the old language endure.</a:t>
            </a:r>
          </a:p>
          <a:p>
            <a:endParaRPr lang="en-US" sz="1100">
              <a:latin typeface="Times New Roman" pitchFamily="18" charset="0"/>
              <a:cs typeface="Times New Roman" pitchFamily="18" charset="0"/>
            </a:endParaRPr>
          </a:p>
          <a:p>
            <a:r>
              <a:rPr lang="en-US" sz="1100">
                <a:latin typeface="Times New Roman" pitchFamily="18" charset="0"/>
                <a:cs typeface="Times New Roman" pitchFamily="18" charset="0"/>
              </a:rPr>
              <a:t>Though foemen have trampled my land 'neath their feet</a:t>
            </a:r>
          </a:p>
          <a:p>
            <a:r>
              <a:rPr lang="en-US" sz="1100">
                <a:latin typeface="Times New Roman" pitchFamily="18" charset="0"/>
                <a:cs typeface="Times New Roman" pitchFamily="18" charset="0"/>
              </a:rPr>
              <a:t>The language of Cambria still knows no retreat</a:t>
            </a:r>
          </a:p>
          <a:p>
            <a:r>
              <a:rPr lang="en-US" sz="1100">
                <a:latin typeface="Times New Roman" pitchFamily="18" charset="0"/>
                <a:cs typeface="Times New Roman" pitchFamily="18" charset="0"/>
              </a:rPr>
              <a:t>The muse is not vanquished by traitor’s fell hand</a:t>
            </a:r>
          </a:p>
          <a:p>
            <a:r>
              <a:rPr lang="en-US" sz="1100">
                <a:latin typeface="Times New Roman" pitchFamily="18" charset="0"/>
                <a:cs typeface="Times New Roman" pitchFamily="18" charset="0"/>
              </a:rPr>
              <a:t>Nor silenced the harp of my land.</a:t>
            </a:r>
            <a:endParaRPr lang="ru-RU" sz="1100">
              <a:latin typeface="Times New Roman" pitchFamily="18" charset="0"/>
              <a:cs typeface="Times New Roman" pitchFamily="18" charset="0"/>
            </a:endParaRPr>
          </a:p>
        </p:txBody>
      </p:sp>
      <p:sp>
        <p:nvSpPr>
          <p:cNvPr id="3" name="Прямоугольник 2"/>
          <p:cNvSpPr/>
          <p:nvPr/>
        </p:nvSpPr>
        <p:spPr>
          <a:xfrm>
            <a:off x="285720" y="928670"/>
            <a:ext cx="2822952" cy="430887"/>
          </a:xfrm>
          <a:prstGeom prst="rect">
            <a:avLst/>
          </a:prstGeom>
        </p:spPr>
        <p:txBody>
          <a:bodyPr wrap="none">
            <a:spAutoFit/>
          </a:bodyPr>
          <a:lstStyle/>
          <a:p>
            <a:pPr fontAlgn="auto">
              <a:spcBef>
                <a:spcPts val="0"/>
              </a:spcBef>
              <a:spcAft>
                <a:spcPts val="0"/>
              </a:spcAft>
              <a:defRPr/>
            </a:pP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Hen </a:t>
            </a:r>
            <a:r>
              <a:rPr lang="en-US" sz="2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Wlad</a:t>
            </a: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Fy</a:t>
            </a: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Nhadau</a:t>
            </a:r>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Прямоугольник 3"/>
          <p:cNvPicPr>
            <a:picLocks noChangeArrowheads="1"/>
          </p:cNvPicPr>
          <p:nvPr/>
        </p:nvPicPr>
        <p:blipFill>
          <a:blip r:embed="rId3"/>
          <a:srcRect/>
          <a:stretch>
            <a:fillRect/>
          </a:stretch>
        </p:blipFill>
        <p:spPr bwMode="auto">
          <a:xfrm>
            <a:off x="3359150" y="42863"/>
            <a:ext cx="2401888" cy="1116012"/>
          </a:xfrm>
          <a:prstGeom prst="rect">
            <a:avLst/>
          </a:prstGeom>
          <a:noFill/>
          <a:ln w="9525">
            <a:noFill/>
            <a:miter lim="800000"/>
            <a:headEnd/>
            <a:tailEnd/>
          </a:ln>
        </p:spPr>
      </p:pic>
      <p:sp>
        <p:nvSpPr>
          <p:cNvPr id="5" name="Прямоугольник 4"/>
          <p:cNvSpPr>
            <a:spLocks noChangeArrowheads="1"/>
          </p:cNvSpPr>
          <p:nvPr/>
        </p:nvSpPr>
        <p:spPr bwMode="auto">
          <a:xfrm>
            <a:off x="3857625" y="1071563"/>
            <a:ext cx="4572000" cy="1816100"/>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Hen Wlad Fy Nhadau (Welsh pronunciation: is the national anthem of Wales. The title – taken from the first words of the song – means "Old Land of My Fathers", usually rendered in English as simply "Land of My Fathers". The words were written by Evan James and the tune composed by his son, James James, both residents of Pontypridd, Glamorgan, in January 1856. The earliest written copy survives and is part of the collections of the National Library of Wales.</a:t>
            </a:r>
            <a:endParaRPr lang="ru-RU" sz="1400">
              <a:latin typeface="Times New Roman" pitchFamily="18" charset="0"/>
              <a:cs typeface="Times New Roman" pitchFamily="18" charset="0"/>
            </a:endParaRPr>
          </a:p>
        </p:txBody>
      </p:sp>
      <p:pic>
        <p:nvPicPr>
          <p:cNvPr id="6" name="Гимн Уэльса.mp3">
            <a:hlinkClick r:id="" action="ppaction://media"/>
          </p:cNvPr>
          <p:cNvPicPr>
            <a:picLocks noRot="1" noChangeAspect="1"/>
          </p:cNvPicPr>
          <p:nvPr>
            <a:audioFile r:link="rId1"/>
          </p:nvPr>
        </p:nvPicPr>
        <p:blipFill>
          <a:blip r:embed="rId4"/>
          <a:srcRect/>
          <a:stretch>
            <a:fillRect/>
          </a:stretch>
        </p:blipFill>
        <p:spPr bwMode="auto">
          <a:xfrm>
            <a:off x="3143250" y="1071563"/>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39" presetClass="entr" presetSubtype="0" ac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ppt_x</p:attrName>
                                        </p:attrNameLst>
                                      </p:cBhvr>
                                      <p:tavLst>
                                        <p:tav tm="0">
                                          <p:val>
                                            <p:strVal val="#ppt_x"/>
                                          </p:val>
                                        </p:tav>
                                        <p:tav tm="100000">
                                          <p:val>
                                            <p:strVal val="#ppt_x"/>
                                          </p:val>
                                        </p:tav>
                                      </p:tavLst>
                                    </p:anim>
                                    <p:anim calcmode="lin" valueType="num">
                                      <p:cBhvr>
                                        <p:cTn id="20" dur="2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9"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ppt_x</p:attrName>
                                        </p:attrNameLst>
                                      </p:cBhvr>
                                      <p:tavLst>
                                        <p:tav tm="0">
                                          <p:val>
                                            <p:strVal val="#ppt_x-.2"/>
                                          </p:val>
                                        </p:tav>
                                        <p:tav tm="100000">
                                          <p:val>
                                            <p:strVal val="#ppt_x"/>
                                          </p:val>
                                        </p:tav>
                                      </p:tavLst>
                                    </p:anim>
                                    <p:anim calcmode="lin" valueType="num">
                                      <p:cBhvr>
                                        <p:cTn id="2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4044" fill="hold"/>
                                        <p:tgtEl>
                                          <p:spTgt spid="6"/>
                                        </p:tgtEl>
                                      </p:cBhvr>
                                    </p:cmd>
                                  </p:childTnLst>
                                </p:cTn>
                              </p:par>
                            </p:childTnLst>
                          </p:cTn>
                        </p:par>
                      </p:childTnLst>
                    </p:cTn>
                  </p:par>
                </p:childTnLst>
              </p:cTn>
              <p:nextCondLst>
                <p:cond evt="onClick" delay="0">
                  <p:tgtEl>
                    <p:spTgt spid="6"/>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ev.ir.png"/>
          <p:cNvPicPr>
            <a:picLocks noChangeAspect="1"/>
          </p:cNvPicPr>
          <p:nvPr/>
        </p:nvPicPr>
        <p:blipFill>
          <a:blip r:embed="rId2"/>
          <a:srcRect/>
          <a:stretch>
            <a:fillRect/>
          </a:stretch>
        </p:blipFill>
        <p:spPr bwMode="auto">
          <a:xfrm>
            <a:off x="5045075" y="0"/>
            <a:ext cx="4098925" cy="685800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0" y="2500313"/>
          <a:ext cx="5000625" cy="4364037"/>
        </p:xfrm>
        <a:graphic>
          <a:graphicData uri="http://schemas.openxmlformats.org/drawingml/2006/table">
            <a:tbl>
              <a:tblPr firstCol="1" bandRow="1">
                <a:tableStyleId>{8FD4443E-F989-4FC4-A0C8-D5A2AF1F390B}</a:tableStyleId>
              </a:tblPr>
              <a:tblGrid>
                <a:gridCol w="2500314"/>
                <a:gridCol w="2500314"/>
              </a:tblGrid>
              <a:tr h="586910">
                <a:tc>
                  <a:txBody>
                    <a:bodyPr/>
                    <a:lstStyle/>
                    <a:p>
                      <a:r>
                        <a:rPr lang="en-US" sz="1400" dirty="0" smtClean="0"/>
                        <a:t>Capital</a:t>
                      </a:r>
                    </a:p>
                    <a:p>
                      <a:r>
                        <a:rPr lang="en-US" sz="1400" dirty="0" smtClean="0"/>
                        <a:t>(and largest city)</a:t>
                      </a:r>
                      <a:endParaRPr lang="en-US" sz="1400" dirty="0" smtClean="0">
                        <a:latin typeface="Times New Roman" pitchFamily="18" charset="0"/>
                        <a:cs typeface="Times New Roman" pitchFamily="18" charset="0"/>
                      </a:endParaRPr>
                    </a:p>
                  </a:txBody>
                  <a:tcPr/>
                </a:tc>
                <a:tc>
                  <a:txBody>
                    <a:bodyPr/>
                    <a:lstStyle/>
                    <a:p>
                      <a:r>
                        <a:rPr lang="en-US" sz="1400" dirty="0" smtClean="0"/>
                        <a:t>Belfast</a:t>
                      </a:r>
                    </a:p>
                    <a:p>
                      <a:r>
                        <a:rPr lang="en-US" sz="1400" dirty="0" smtClean="0">
                          <a:latin typeface="Times New Roman" pitchFamily="18" charset="0"/>
                          <a:cs typeface="Times New Roman" pitchFamily="18" charset="0"/>
                        </a:rPr>
                        <a:t>54°35.456′N 5°50.4′W</a:t>
                      </a:r>
                      <a:endParaRPr lang="ru-RU" sz="1400" dirty="0">
                        <a:latin typeface="Times New Roman" pitchFamily="18" charset="0"/>
                        <a:cs typeface="Times New Roman" pitchFamily="18" charset="0"/>
                      </a:endParaRPr>
                    </a:p>
                  </a:txBody>
                  <a:tcPr/>
                </a:tc>
              </a:tr>
              <a:tr h="361176">
                <a:tc>
                  <a:txBody>
                    <a:bodyPr/>
                    <a:lstStyle/>
                    <a:p>
                      <a:r>
                        <a:rPr lang="en-US" sz="1400" dirty="0" smtClean="0"/>
                        <a:t>Official languages</a:t>
                      </a:r>
                      <a:endParaRPr lang="ru-RU" sz="1400" dirty="0">
                        <a:latin typeface="Times New Roman" pitchFamily="18" charset="0"/>
                        <a:cs typeface="Times New Roman" pitchFamily="18" charset="0"/>
                      </a:endParaRPr>
                    </a:p>
                  </a:txBody>
                  <a:tcPr/>
                </a:tc>
                <a:tc>
                  <a:txBody>
                    <a:bodyPr/>
                    <a:lstStyle/>
                    <a:p>
                      <a:r>
                        <a:rPr lang="en-US" sz="1400" dirty="0" smtClean="0"/>
                        <a:t>English</a:t>
                      </a:r>
                      <a:r>
                        <a:rPr lang="en-US" sz="1400" baseline="0" dirty="0" smtClean="0"/>
                        <a:t> </a:t>
                      </a:r>
                      <a:r>
                        <a:rPr lang="en-US" sz="1400" dirty="0" smtClean="0"/>
                        <a:t>Irish</a:t>
                      </a:r>
                      <a:r>
                        <a:rPr lang="en-US" sz="1400" baseline="0" dirty="0" smtClean="0"/>
                        <a:t>  </a:t>
                      </a:r>
                      <a:r>
                        <a:rPr lang="en-US" sz="1400" dirty="0" smtClean="0"/>
                        <a:t>Ulster Scots</a:t>
                      </a:r>
                      <a:endParaRPr lang="ru-RU" sz="1400" dirty="0">
                        <a:latin typeface="Times New Roman" pitchFamily="18" charset="0"/>
                        <a:cs typeface="Times New Roman" pitchFamily="18" charset="0"/>
                      </a:endParaRPr>
                    </a:p>
                  </a:txBody>
                  <a:tcPr/>
                </a:tc>
              </a:tr>
              <a:tr h="586910">
                <a:tc>
                  <a:txBody>
                    <a:bodyPr/>
                    <a:lstStyle/>
                    <a:p>
                      <a:r>
                        <a:rPr lang="en-US" sz="1400" dirty="0" smtClean="0"/>
                        <a:t>Area</a:t>
                      </a:r>
                      <a:r>
                        <a:rPr lang="ru-RU" sz="1400" dirty="0" smtClean="0"/>
                        <a:t>:</a:t>
                      </a:r>
                      <a:endParaRPr lang="en-US" sz="1400" dirty="0" smtClean="0"/>
                    </a:p>
                    <a:p>
                      <a:pPr>
                        <a:buFont typeface="Arial" pitchFamily="34" charset="0"/>
                        <a:buChar char="•"/>
                      </a:pPr>
                      <a:r>
                        <a:rPr lang="en-US" sz="1400" dirty="0" smtClean="0"/>
                        <a:t>Total</a:t>
                      </a:r>
                    </a:p>
                  </a:txBody>
                  <a:tcPr/>
                </a:tc>
                <a:tc>
                  <a:txBody>
                    <a:bodyPr/>
                    <a:lstStyle/>
                    <a:p>
                      <a:r>
                        <a:rPr lang="en-US" sz="1400" dirty="0" smtClean="0"/>
                        <a:t>13,843 km2 </a:t>
                      </a:r>
                    </a:p>
                    <a:p>
                      <a:r>
                        <a:rPr lang="en-US" sz="1400" dirty="0" smtClean="0"/>
                        <a:t> 5,345 sq mi </a:t>
                      </a:r>
                      <a:endParaRPr lang="ru-RU" sz="1400" dirty="0">
                        <a:latin typeface="Times New Roman" pitchFamily="18" charset="0"/>
                        <a:cs typeface="Times New Roman" pitchFamily="18" charset="0"/>
                      </a:endParaRPr>
                    </a:p>
                  </a:txBody>
                  <a:tcPr/>
                </a:tc>
              </a:tr>
              <a:tr h="1152260">
                <a:tc>
                  <a:txBody>
                    <a:bodyPr/>
                    <a:lstStyle/>
                    <a:p>
                      <a:r>
                        <a:rPr lang="en-US" sz="1400" dirty="0" smtClean="0"/>
                        <a:t>Population</a:t>
                      </a:r>
                      <a:r>
                        <a:rPr lang="ru-RU" sz="1400" dirty="0" smtClean="0"/>
                        <a:t>:</a:t>
                      </a:r>
                    </a:p>
                    <a:p>
                      <a:r>
                        <a:rPr lang="en-US" sz="1400" dirty="0" smtClean="0"/>
                        <a:t>2009 estimate</a:t>
                      </a:r>
                    </a:p>
                    <a:p>
                      <a:r>
                        <a:rPr lang="en-US" sz="1400" dirty="0" smtClean="0"/>
                        <a:t>2001 census</a:t>
                      </a:r>
                    </a:p>
                    <a:p>
                      <a:r>
                        <a:rPr lang="en-US" sz="1400" dirty="0" smtClean="0"/>
                        <a:t>Density</a:t>
                      </a:r>
                      <a:endParaRPr lang="ru-RU" sz="1400" dirty="0">
                        <a:latin typeface="Times New Roman" pitchFamily="18" charset="0"/>
                        <a:cs typeface="Times New Roman" pitchFamily="18" charset="0"/>
                      </a:endParaRPr>
                    </a:p>
                  </a:txBody>
                  <a:tcPr/>
                </a:tc>
                <a:tc>
                  <a:txBody>
                    <a:bodyPr/>
                    <a:lstStyle/>
                    <a:p>
                      <a:endParaRPr lang="ru-RU" sz="1400" dirty="0" smtClean="0"/>
                    </a:p>
                    <a:p>
                      <a:r>
                        <a:rPr lang="en-US" sz="1400" dirty="0" smtClean="0"/>
                        <a:t>1,789,000</a:t>
                      </a:r>
                    </a:p>
                    <a:p>
                      <a:r>
                        <a:rPr lang="ru-RU" sz="1400" dirty="0" smtClean="0"/>
                        <a:t>1,685,267 </a:t>
                      </a:r>
                      <a:endParaRPr lang="en-US" sz="1400" dirty="0" smtClean="0"/>
                    </a:p>
                    <a:p>
                      <a:r>
                        <a:rPr lang="en-US" sz="1400" dirty="0" smtClean="0"/>
                        <a:t>122/km2 </a:t>
                      </a:r>
                    </a:p>
                    <a:p>
                      <a:r>
                        <a:rPr lang="en-US" sz="1400" dirty="0" smtClean="0"/>
                        <a:t> 315/sq mi</a:t>
                      </a:r>
                      <a:endParaRPr lang="ru-RU" sz="1400" dirty="0">
                        <a:latin typeface="Times New Roman" pitchFamily="18" charset="0"/>
                        <a:cs typeface="Times New Roman" pitchFamily="18" charset="0"/>
                      </a:endParaRPr>
                    </a:p>
                  </a:txBody>
                  <a:tcPr/>
                </a:tc>
              </a:tr>
              <a:tr h="361176">
                <a:tc>
                  <a:txBody>
                    <a:bodyPr/>
                    <a:lstStyle/>
                    <a:p>
                      <a:r>
                        <a:rPr lang="en-US" sz="1400" dirty="0" smtClean="0"/>
                        <a:t>Currency</a:t>
                      </a:r>
                      <a:endParaRPr lang="ru-RU" sz="1400" dirty="0">
                        <a:latin typeface="Times New Roman" pitchFamily="18" charset="0"/>
                        <a:cs typeface="Times New Roman" pitchFamily="18" charset="0"/>
                      </a:endParaRPr>
                    </a:p>
                  </a:txBody>
                  <a:tcPr/>
                </a:tc>
                <a:tc>
                  <a:txBody>
                    <a:bodyPr/>
                    <a:lstStyle/>
                    <a:p>
                      <a:r>
                        <a:rPr lang="en-US" sz="1400" dirty="0" smtClean="0"/>
                        <a:t>Pound sterling (GBP)</a:t>
                      </a:r>
                      <a:endParaRPr lang="ru-RU" sz="1400" dirty="0">
                        <a:latin typeface="Times New Roman" pitchFamily="18" charset="0"/>
                        <a:cs typeface="Times New Roman" pitchFamily="18" charset="0"/>
                      </a:endParaRPr>
                    </a:p>
                  </a:txBody>
                  <a:tcPr/>
                </a:tc>
              </a:tr>
              <a:tr h="586910">
                <a:tc>
                  <a:txBody>
                    <a:bodyPr/>
                    <a:lstStyle/>
                    <a:p>
                      <a:r>
                        <a:rPr lang="en-US" sz="1400" dirty="0" smtClean="0"/>
                        <a:t>Time zone</a:t>
                      </a:r>
                      <a:endParaRPr lang="ru-RU" sz="1400" dirty="0" smtClean="0"/>
                    </a:p>
                    <a:p>
                      <a:r>
                        <a:rPr lang="en-US" sz="1400" dirty="0" smtClean="0"/>
                        <a:t>Summer (DST)</a:t>
                      </a:r>
                      <a:endParaRPr lang="ru-RU" sz="1400" dirty="0">
                        <a:latin typeface="Times New Roman" pitchFamily="18" charset="0"/>
                        <a:cs typeface="Times New Roman" pitchFamily="18" charset="0"/>
                      </a:endParaRPr>
                    </a:p>
                  </a:txBody>
                  <a:tcPr/>
                </a:tc>
                <a:tc>
                  <a:txBody>
                    <a:bodyPr/>
                    <a:lstStyle/>
                    <a:p>
                      <a:r>
                        <a:rPr lang="en-US" sz="1400" dirty="0" smtClean="0"/>
                        <a:t>GMT (UTC+0)</a:t>
                      </a:r>
                      <a:endParaRPr lang="ru-RU" sz="1400" dirty="0" smtClean="0"/>
                    </a:p>
                    <a:p>
                      <a:r>
                        <a:rPr lang="en-US" sz="1400" dirty="0" smtClean="0"/>
                        <a:t>BST (UTC+1)</a:t>
                      </a:r>
                      <a:endParaRPr lang="ru-RU" sz="1400" dirty="0">
                        <a:latin typeface="Times New Roman" pitchFamily="18" charset="0"/>
                        <a:cs typeface="Times New Roman" pitchFamily="18" charset="0"/>
                      </a:endParaRPr>
                    </a:p>
                  </a:txBody>
                  <a:tcPr/>
                </a:tc>
              </a:tr>
              <a:tr h="361176">
                <a:tc>
                  <a:txBody>
                    <a:bodyPr/>
                    <a:lstStyle/>
                    <a:p>
                      <a:r>
                        <a:rPr lang="en-US" sz="1400" dirty="0" smtClean="0"/>
                        <a:t>Calling code</a:t>
                      </a:r>
                      <a:endParaRPr lang="ru-RU" sz="1400" dirty="0">
                        <a:latin typeface="Times New Roman" pitchFamily="18" charset="0"/>
                        <a:cs typeface="Times New Roman" pitchFamily="18" charset="0"/>
                      </a:endParaRPr>
                    </a:p>
                  </a:txBody>
                  <a:tcPr/>
                </a:tc>
                <a:tc>
                  <a:txBody>
                    <a:bodyPr/>
                    <a:lstStyle/>
                    <a:p>
                      <a:r>
                        <a:rPr lang="ru-RU" sz="1400" dirty="0" smtClean="0"/>
                        <a:t>44</a:t>
                      </a:r>
                      <a:endParaRPr lang="ru-RU" sz="1400" dirty="0">
                        <a:latin typeface="Times New Roman" pitchFamily="18" charset="0"/>
                        <a:cs typeface="Times New Roman" pitchFamily="18" charset="0"/>
                      </a:endParaRPr>
                    </a:p>
                  </a:txBody>
                  <a:tcPr/>
                </a:tc>
              </a:tr>
              <a:tr h="361176">
                <a:tc>
                  <a:txBody>
                    <a:bodyPr/>
                    <a:lstStyle/>
                    <a:p>
                      <a:r>
                        <a:rPr lang="en-US" sz="1400" dirty="0" smtClean="0">
                          <a:latin typeface="Times New Roman" pitchFamily="18" charset="0"/>
                          <a:cs typeface="Times New Roman" pitchFamily="18" charset="0"/>
                        </a:rPr>
                        <a:t>Date formats</a:t>
                      </a:r>
                      <a:endParaRPr lang="ru-RU" sz="1400" dirty="0">
                        <a:latin typeface="Times New Roman" pitchFamily="18" charset="0"/>
                        <a:cs typeface="Times New Roman" pitchFamily="18" charset="0"/>
                      </a:endParaRPr>
                    </a:p>
                  </a:txBody>
                  <a:tcPr/>
                </a:tc>
                <a:tc>
                  <a:txBody>
                    <a:bodyPr/>
                    <a:lstStyle/>
                    <a:p>
                      <a:r>
                        <a:rPr lang="en-US" sz="1400" dirty="0" err="1" smtClean="0">
                          <a:latin typeface="Times New Roman" pitchFamily="18" charset="0"/>
                          <a:cs typeface="Times New Roman" pitchFamily="18" charset="0"/>
                        </a:rPr>
                        <a:t>dd</a:t>
                      </a:r>
                      <a:r>
                        <a:rPr lang="en-US" sz="1400" dirty="0" smtClean="0">
                          <a:latin typeface="Times New Roman" pitchFamily="18" charset="0"/>
                          <a:cs typeface="Times New Roman" pitchFamily="18" charset="0"/>
                        </a:rPr>
                        <a:t>/mm/</a:t>
                      </a:r>
                      <a:r>
                        <a:rPr lang="en-US" sz="1400" dirty="0" err="1" smtClean="0">
                          <a:latin typeface="Times New Roman" pitchFamily="18" charset="0"/>
                          <a:cs typeface="Times New Roman" pitchFamily="18" charset="0"/>
                        </a:rPr>
                        <a:t>yyyy</a:t>
                      </a:r>
                      <a:endParaRPr lang="ru-RU" sz="1400" dirty="0">
                        <a:latin typeface="Times New Roman" pitchFamily="18" charset="0"/>
                        <a:cs typeface="Times New Roman" pitchFamily="18" charset="0"/>
                      </a:endParaRPr>
                    </a:p>
                  </a:txBody>
                  <a:tcPr/>
                </a:tc>
              </a:tr>
            </a:tbl>
          </a:graphicData>
        </a:graphic>
      </p:graphicFrame>
      <p:pic>
        <p:nvPicPr>
          <p:cNvPr id="4" name="Рисунок 3" descr="Герб Северной Ирландии.png"/>
          <p:cNvPicPr>
            <a:picLocks noChangeAspect="1"/>
          </p:cNvPicPr>
          <p:nvPr/>
        </p:nvPicPr>
        <p:blipFill>
          <a:blip r:embed="rId3"/>
          <a:srcRect/>
          <a:stretch>
            <a:fillRect/>
          </a:stretch>
        </p:blipFill>
        <p:spPr bwMode="auto">
          <a:xfrm>
            <a:off x="500063" y="1214438"/>
            <a:ext cx="952500" cy="647700"/>
          </a:xfrm>
          <a:prstGeom prst="rect">
            <a:avLst/>
          </a:prstGeom>
          <a:noFill/>
          <a:ln w="9525">
            <a:solidFill>
              <a:schemeClr val="tx2"/>
            </a:solidFill>
            <a:miter lim="800000"/>
            <a:headEnd/>
            <a:tailEnd/>
          </a:ln>
        </p:spPr>
      </p:pic>
      <p:pic>
        <p:nvPicPr>
          <p:cNvPr id="5" name="Прямоугольник 4"/>
          <p:cNvPicPr>
            <a:picLocks noChangeArrowheads="1"/>
          </p:cNvPicPr>
          <p:nvPr/>
        </p:nvPicPr>
        <p:blipFill>
          <a:blip r:embed="rId4"/>
          <a:srcRect/>
          <a:stretch>
            <a:fillRect/>
          </a:stretch>
        </p:blipFill>
        <p:spPr bwMode="auto">
          <a:xfrm>
            <a:off x="152400" y="1865313"/>
            <a:ext cx="1725613" cy="517525"/>
          </a:xfrm>
          <a:prstGeom prst="rect">
            <a:avLst/>
          </a:prstGeom>
          <a:noFill/>
          <a:ln w="9525">
            <a:noFill/>
            <a:miter lim="800000"/>
            <a:headEnd/>
            <a:tailEnd/>
          </a:ln>
        </p:spPr>
      </p:pic>
      <p:sp>
        <p:nvSpPr>
          <p:cNvPr id="6" name="Прямоугольник 5"/>
          <p:cNvSpPr/>
          <p:nvPr/>
        </p:nvSpPr>
        <p:spPr>
          <a:xfrm>
            <a:off x="214282" y="142852"/>
            <a:ext cx="4540025" cy="584775"/>
          </a:xfrm>
          <a:prstGeom prst="rect">
            <a:avLst/>
          </a:prstGeom>
        </p:spPr>
        <p:txBody>
          <a:bodyPr wrap="none">
            <a:spAutoFit/>
          </a:bodyPr>
          <a:lstStyle/>
          <a:p>
            <a:pPr fontAlgn="auto">
              <a:spcBef>
                <a:spcPts val="0"/>
              </a:spcBef>
              <a:spcAft>
                <a:spcPts val="0"/>
              </a:spcAft>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3">
                      <a:satMod val="175000"/>
                      <a:alpha val="40000"/>
                    </a:schemeClr>
                  </a:glow>
                  <a:reflection blurRad="6350" stA="60000" endA="900" endPos="58000" dir="5400000" sy="-100000" algn="bl" rotWithShape="0"/>
                </a:effectLst>
                <a:latin typeface="Times New Roman" pitchFamily="18" charset="0"/>
                <a:cs typeface="Times New Roman" pitchFamily="18" charset="0"/>
              </a:rPr>
              <a:t>Northern Ireland</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3">
                    <a:satMod val="175000"/>
                    <a:alpha val="40000"/>
                  </a:schemeClr>
                </a:glow>
                <a:reflection blurRad="6350" stA="60000" endA="900" endPos="58000" dir="5400000" sy="-100000" algn="bl" rotWithShape="0"/>
              </a:effectLst>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29"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ppt_x</p:attrName>
                                        </p:attrNameLst>
                                      </p:cBhvr>
                                      <p:tavLst>
                                        <p:tav tm="0">
                                          <p:val>
                                            <p:strVal val="#ppt_x-.2"/>
                                          </p:val>
                                        </p:tav>
                                        <p:tav tm="100000">
                                          <p:val>
                                            <p:strVal val="#ppt_x"/>
                                          </p:val>
                                        </p:tav>
                                      </p:tavLst>
                                    </p:anim>
                                    <p:anim calcmode="lin" valueType="num">
                                      <p:cBhvr>
                                        <p:cTn id="4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42875" y="214313"/>
            <a:ext cx="8858250" cy="2632075"/>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The United Kingdom of Great Britain and Northern Ireland </a:t>
            </a:r>
            <a:r>
              <a:rPr lang="en-US" sz="1100">
                <a:latin typeface="Times New Roman" pitchFamily="18" charset="0"/>
                <a:cs typeface="Times New Roman" pitchFamily="18" charset="0"/>
              </a:rPr>
              <a:t>(commonly known as the United Kingdom, the UK or Britain) is a sovereign state located off the north-western coast of continental Europe. The country includes the island of Great Britain, the north-eastern part of the island of Ireland and many smaller islands. Northern Ireland is the only part of the UK that shares a land border with another sovereign state—the Republic of Ireland. Apart from this land border the UK is surrounded by the Atlantic Ocean, the North Sea, the English Channel and the Irish Sea.</a:t>
            </a:r>
          </a:p>
          <a:p>
            <a:r>
              <a:rPr lang="en-US" sz="1100" b="1">
                <a:latin typeface="Times New Roman" pitchFamily="18" charset="0"/>
                <a:cs typeface="Times New Roman" pitchFamily="18" charset="0"/>
              </a:rPr>
              <a:t>The United Kingdom </a:t>
            </a:r>
            <a:r>
              <a:rPr lang="en-US" sz="1100">
                <a:latin typeface="Times New Roman" pitchFamily="18" charset="0"/>
                <a:cs typeface="Times New Roman" pitchFamily="18" charset="0"/>
              </a:rPr>
              <a:t>is a unitary state governed under a constitutional monarchy and a parliamentary system, with its seat of government in the capital city of London. It is a country in its own right and consists of four countries: England, Northern Ireland, Scotland and Wales. There are three devolved national administrations, each with varying powers, situated in Belfast, Cardiff and Edinburgh; the capitals of Northern Ireland, Wales and Scotland respectively. Associated with the UK, but not constitutionally part of it, are three Crown Dependencies and fourteen overseas territories. These are remnants of the British Empire which, at its height in 1922, encompassed almost a quarter of the world's land surface and was the largest empire in history. British influence can still be observed in the language, culture and legal systems of many of its former territories.</a:t>
            </a:r>
          </a:p>
          <a:p>
            <a:r>
              <a:rPr lang="en-US" sz="1100" b="1">
                <a:latin typeface="Times New Roman" pitchFamily="18" charset="0"/>
                <a:cs typeface="Times New Roman" pitchFamily="18" charset="0"/>
              </a:rPr>
              <a:t>The UK</a:t>
            </a:r>
            <a:r>
              <a:rPr lang="en-US" sz="1100">
                <a:latin typeface="Times New Roman" pitchFamily="18" charset="0"/>
                <a:cs typeface="Times New Roman" pitchFamily="18" charset="0"/>
              </a:rPr>
              <a:t> is a developed country and has the world's sixth-largest economy by nominal GDP and seventh-largest economy by purchasing power parity. It was the world's first industrialised country and the world's foremost power during the 19th and early 20th centuries. The UK remains a great power with leading economic, cultural, military, scientific and political influence. It is a recognised nuclear weapons state and its military expenditure ranks third or fourth in the world. The UK has been a permanent member of the United Nations Security Council since its first session in 1946; it is also a member of the Commonwealth of Nations, the Council of Europe, the European Union, the G7, the G8, the G20, NATO, the OECD, and the World Trade Organization.</a:t>
            </a:r>
            <a:endParaRPr lang="ru-RU" sz="110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6286500" y="2786063"/>
          <a:ext cx="2690813" cy="3946525"/>
        </p:xfrm>
        <a:graphic>
          <a:graphicData uri="http://schemas.openxmlformats.org/drawingml/2006/table">
            <a:tbl>
              <a:tblPr firstRow="1" bandRow="1">
                <a:tableStyleId>{5C22544A-7EE6-4342-B048-85BDC9FD1C3A}</a:tableStyleId>
              </a:tblPr>
              <a:tblGrid>
                <a:gridCol w="2690810"/>
              </a:tblGrid>
              <a:tr h="370840">
                <a:tc>
                  <a:txBody>
                    <a:bodyPr/>
                    <a:lstStyle/>
                    <a:p>
                      <a:r>
                        <a:rPr lang="en-US" sz="1100" dirty="0" smtClean="0">
                          <a:latin typeface="Times New Roman" pitchFamily="18" charset="0"/>
                          <a:cs typeface="Times New Roman" pitchFamily="18" charset="0"/>
                        </a:rPr>
                        <a:t>God save our gracious Queen,</a:t>
                      </a:r>
                    </a:p>
                    <a:p>
                      <a:r>
                        <a:rPr lang="en-US" sz="1100" dirty="0" smtClean="0">
                          <a:latin typeface="Times New Roman" pitchFamily="18" charset="0"/>
                          <a:cs typeface="Times New Roman" pitchFamily="18" charset="0"/>
                        </a:rPr>
                        <a:t>Long live our noble Queen,</a:t>
                      </a:r>
                    </a:p>
                    <a:p>
                      <a:r>
                        <a:rPr lang="en-US" sz="1100" dirty="0" smtClean="0">
                          <a:latin typeface="Times New Roman" pitchFamily="18" charset="0"/>
                          <a:cs typeface="Times New Roman" pitchFamily="18" charset="0"/>
                        </a:rPr>
                        <a:t>God save the Queen:</a:t>
                      </a:r>
                    </a:p>
                    <a:p>
                      <a:r>
                        <a:rPr lang="en-US" sz="1100" dirty="0" smtClean="0">
                          <a:latin typeface="Times New Roman" pitchFamily="18" charset="0"/>
                          <a:cs typeface="Times New Roman" pitchFamily="18" charset="0"/>
                        </a:rPr>
                        <a:t>Send her victorious,</a:t>
                      </a:r>
                    </a:p>
                    <a:p>
                      <a:r>
                        <a:rPr lang="en-US" sz="1100" dirty="0" smtClean="0">
                          <a:latin typeface="Times New Roman" pitchFamily="18" charset="0"/>
                          <a:cs typeface="Times New Roman" pitchFamily="18" charset="0"/>
                        </a:rPr>
                        <a:t>Happy and glorious,</a:t>
                      </a:r>
                    </a:p>
                    <a:p>
                      <a:r>
                        <a:rPr lang="en-US" sz="1100" dirty="0" smtClean="0">
                          <a:latin typeface="Times New Roman" pitchFamily="18" charset="0"/>
                          <a:cs typeface="Times New Roman" pitchFamily="18" charset="0"/>
                        </a:rPr>
                        <a:t>Long to reign over us:</a:t>
                      </a:r>
                    </a:p>
                    <a:p>
                      <a:r>
                        <a:rPr lang="en-US" sz="1100" dirty="0" smtClean="0">
                          <a:latin typeface="Times New Roman" pitchFamily="18" charset="0"/>
                          <a:cs typeface="Times New Roman" pitchFamily="18" charset="0"/>
                        </a:rPr>
                        <a:t>God save the Queen.</a:t>
                      </a:r>
                    </a:p>
                    <a:p>
                      <a:endParaRPr lang="en-US" sz="1100" dirty="0" smtClean="0">
                        <a:latin typeface="Times New Roman" pitchFamily="18" charset="0"/>
                        <a:cs typeface="Times New Roman" pitchFamily="18" charset="0"/>
                      </a:endParaRPr>
                    </a:p>
                    <a:p>
                      <a:r>
                        <a:rPr lang="en-US" sz="1100" dirty="0" smtClean="0">
                          <a:latin typeface="Times New Roman" pitchFamily="18" charset="0"/>
                          <a:cs typeface="Times New Roman" pitchFamily="18" charset="0"/>
                        </a:rPr>
                        <a:t>O Lord, our God, arise,</a:t>
                      </a:r>
                    </a:p>
                    <a:p>
                      <a:r>
                        <a:rPr lang="en-US" sz="1100" dirty="0" smtClean="0">
                          <a:latin typeface="Times New Roman" pitchFamily="18" charset="0"/>
                          <a:cs typeface="Times New Roman" pitchFamily="18" charset="0"/>
                        </a:rPr>
                        <a:t>Scatter her enemies,</a:t>
                      </a:r>
                    </a:p>
                    <a:p>
                      <a:r>
                        <a:rPr lang="en-US" sz="1100" dirty="0" smtClean="0">
                          <a:latin typeface="Times New Roman" pitchFamily="18" charset="0"/>
                          <a:cs typeface="Times New Roman" pitchFamily="18" charset="0"/>
                        </a:rPr>
                        <a:t>And make them fall.</a:t>
                      </a:r>
                    </a:p>
                    <a:p>
                      <a:r>
                        <a:rPr lang="en-US" sz="1100" dirty="0" smtClean="0">
                          <a:latin typeface="Times New Roman" pitchFamily="18" charset="0"/>
                          <a:cs typeface="Times New Roman" pitchFamily="18" charset="0"/>
                        </a:rPr>
                        <a:t>Confound their politics,</a:t>
                      </a:r>
                    </a:p>
                    <a:p>
                      <a:r>
                        <a:rPr lang="en-US" sz="1100" dirty="0" smtClean="0">
                          <a:latin typeface="Times New Roman" pitchFamily="18" charset="0"/>
                          <a:cs typeface="Times New Roman" pitchFamily="18" charset="0"/>
                        </a:rPr>
                        <a:t>Frustrate their knavish tricks,</a:t>
                      </a:r>
                    </a:p>
                    <a:p>
                      <a:r>
                        <a:rPr lang="en-US" sz="1100" dirty="0" smtClean="0">
                          <a:latin typeface="Times New Roman" pitchFamily="18" charset="0"/>
                          <a:cs typeface="Times New Roman" pitchFamily="18" charset="0"/>
                        </a:rPr>
                        <a:t>On Thee our hopes we fix,</a:t>
                      </a:r>
                    </a:p>
                    <a:p>
                      <a:r>
                        <a:rPr lang="en-US" sz="1100" dirty="0" smtClean="0">
                          <a:latin typeface="Times New Roman" pitchFamily="18" charset="0"/>
                          <a:cs typeface="Times New Roman" pitchFamily="18" charset="0"/>
                        </a:rPr>
                        <a:t>God save us all.</a:t>
                      </a:r>
                    </a:p>
                    <a:p>
                      <a:endParaRPr lang="en-US" sz="1100" dirty="0" smtClean="0">
                        <a:latin typeface="Times New Roman" pitchFamily="18" charset="0"/>
                        <a:cs typeface="Times New Roman" pitchFamily="18" charset="0"/>
                      </a:endParaRPr>
                    </a:p>
                    <a:p>
                      <a:r>
                        <a:rPr lang="en-US" sz="1100" dirty="0" smtClean="0">
                          <a:latin typeface="Times New Roman" pitchFamily="18" charset="0"/>
                          <a:cs typeface="Times New Roman" pitchFamily="18" charset="0"/>
                        </a:rPr>
                        <a:t>Thy choicest gifts in store,</a:t>
                      </a:r>
                    </a:p>
                    <a:p>
                      <a:r>
                        <a:rPr lang="en-US" sz="1100" dirty="0" smtClean="0">
                          <a:latin typeface="Times New Roman" pitchFamily="18" charset="0"/>
                          <a:cs typeface="Times New Roman" pitchFamily="18" charset="0"/>
                        </a:rPr>
                        <a:t>On her be pleased to pour;</a:t>
                      </a:r>
                    </a:p>
                    <a:p>
                      <a:r>
                        <a:rPr lang="en-US" sz="1100" dirty="0" smtClean="0">
                          <a:latin typeface="Times New Roman" pitchFamily="18" charset="0"/>
                          <a:cs typeface="Times New Roman" pitchFamily="18" charset="0"/>
                        </a:rPr>
                        <a:t>Long may she reign:</a:t>
                      </a:r>
                    </a:p>
                    <a:p>
                      <a:r>
                        <a:rPr lang="en-US" sz="1100" dirty="0" smtClean="0">
                          <a:latin typeface="Times New Roman" pitchFamily="18" charset="0"/>
                          <a:cs typeface="Times New Roman" pitchFamily="18" charset="0"/>
                        </a:rPr>
                        <a:t>May she defend our laws,</a:t>
                      </a:r>
                    </a:p>
                    <a:p>
                      <a:r>
                        <a:rPr lang="en-US" sz="1100" dirty="0" smtClean="0">
                          <a:latin typeface="Times New Roman" pitchFamily="18" charset="0"/>
                          <a:cs typeface="Times New Roman" pitchFamily="18" charset="0"/>
                        </a:rPr>
                        <a:t>And ever give us cause</a:t>
                      </a:r>
                    </a:p>
                    <a:p>
                      <a:r>
                        <a:rPr lang="en-US" sz="1100" dirty="0" smtClean="0">
                          <a:latin typeface="Times New Roman" pitchFamily="18" charset="0"/>
                          <a:cs typeface="Times New Roman" pitchFamily="18" charset="0"/>
                        </a:rPr>
                        <a:t>To sing with heart and voice</a:t>
                      </a:r>
                    </a:p>
                    <a:p>
                      <a:r>
                        <a:rPr lang="en-US" sz="1100" dirty="0" smtClean="0">
                          <a:latin typeface="Times New Roman" pitchFamily="18" charset="0"/>
                          <a:cs typeface="Times New Roman" pitchFamily="18" charset="0"/>
                        </a:rPr>
                        <a:t>God save the our Queen.</a:t>
                      </a:r>
                      <a:endParaRPr lang="ru-RU" sz="1100" dirty="0">
                        <a:latin typeface="Times New Roman" pitchFamily="18" charset="0"/>
                        <a:cs typeface="Times New Roman" pitchFamily="18" charset="0"/>
                      </a:endParaRPr>
                    </a:p>
                  </a:txBody>
                  <a:tcPr/>
                </a:tc>
              </a:tr>
            </a:tbl>
          </a:graphicData>
        </a:graphic>
      </p:graphicFrame>
      <p:sp>
        <p:nvSpPr>
          <p:cNvPr id="6" name="TextBox 5"/>
          <p:cNvSpPr txBox="1">
            <a:spLocks noChangeArrowheads="1"/>
          </p:cNvSpPr>
          <p:nvPr/>
        </p:nvSpPr>
        <p:spPr bwMode="auto">
          <a:xfrm>
            <a:off x="179388" y="2924175"/>
            <a:ext cx="6072187" cy="3648075"/>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a:t>
            </a:r>
            <a:r>
              <a:rPr lang="en-US" sz="1100" b="1">
                <a:latin typeface="Times New Roman" pitchFamily="18" charset="0"/>
                <a:cs typeface="Times New Roman" pitchFamily="18" charset="0"/>
              </a:rPr>
              <a:t>God Save the Queen</a:t>
            </a:r>
            <a:r>
              <a:rPr lang="en-US" sz="1100">
                <a:latin typeface="Times New Roman" pitchFamily="18" charset="0"/>
                <a:cs typeface="Times New Roman" pitchFamily="18" charset="0"/>
              </a:rPr>
              <a:t>" (alternatively "God Save the King") is an anthem used in a number of Commonwealth realms and British Crown Dependencies. The words of the song, like its title, are adapted to the gender of the current monarch, with "King" replacing "Queen", "he" replacing "she", and so forth, when a king reigns. It is the de facto British national anthem and of some British territories; one of the two national anthems of New Zealand (since 1977) and those of Britain's territories that have their own additional local anthem; and the royal anthem of Australia (since 1984), Canada (since 1980), Barbados, Jamaica, and Tuvalu, as well as Gibraltar and the Isle of Man. In countries not previously part of the British Empire, the tune of "God Save the Queen" has also been used as the basis for different patriotic songs, though still generally connected with royal ceremony.</a:t>
            </a:r>
          </a:p>
          <a:p>
            <a:endParaRPr lang="en-US" sz="1100">
              <a:latin typeface="Times New Roman" pitchFamily="18" charset="0"/>
              <a:cs typeface="Times New Roman" pitchFamily="18" charset="0"/>
            </a:endParaRPr>
          </a:p>
          <a:p>
            <a:r>
              <a:rPr lang="en-US" sz="1100">
                <a:latin typeface="Times New Roman" pitchFamily="18" charset="0"/>
                <a:cs typeface="Times New Roman" pitchFamily="18" charset="0"/>
              </a:rPr>
              <a:t>The authorship of the song is unknown, and beyond its first verse, which is consistent, it has many historic and extant versions: Since its first publication, different verses have been added and taken away and, even today, different publications include various selections of verses in various orders. In general only one verse is sung; sometimes two verses are sung, and on rare occasions three.</a:t>
            </a:r>
          </a:p>
          <a:p>
            <a:endParaRPr lang="en-US" sz="1100">
              <a:latin typeface="Times New Roman" pitchFamily="18" charset="0"/>
              <a:cs typeface="Times New Roman" pitchFamily="18" charset="0"/>
            </a:endParaRPr>
          </a:p>
          <a:p>
            <a:r>
              <a:rPr lang="en-US" sz="1100">
                <a:latin typeface="Times New Roman" pitchFamily="18" charset="0"/>
                <a:cs typeface="Times New Roman" pitchFamily="18" charset="0"/>
              </a:rPr>
              <a:t>The sovereign and his or her consort are saluted with the entire anthem, while other members of the royal family who are entitled to royal salute (such as the Prince of Wales) receive just the first six bars. The first six bars also form all or part of the Vice Regal Salute in some Commonwealth realms outside the UK (e.g., in Canada, governors general and lieutenant governors at official events are saluted with the first six bars of "God Save the Queen" followed by the first four and last four bars of "O Canada"), as well as the salute given to governors of British overseas territories.</a:t>
            </a:r>
            <a:endParaRPr lang="ru-RU" sz="110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2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379px-Anglo-Irish_Treaty_signatures.gif"/>
          <p:cNvPicPr>
            <a:picLocks noChangeAspect="1"/>
          </p:cNvPicPr>
          <p:nvPr/>
        </p:nvPicPr>
        <p:blipFill>
          <a:blip r:embed="rId2"/>
          <a:srcRect/>
          <a:stretch>
            <a:fillRect/>
          </a:stretch>
        </p:blipFill>
        <p:spPr bwMode="auto">
          <a:xfrm>
            <a:off x="5534025" y="928688"/>
            <a:ext cx="3609975" cy="5929312"/>
          </a:xfrm>
          <a:prstGeom prst="rect">
            <a:avLst/>
          </a:prstGeom>
          <a:noFill/>
          <a:ln w="9525">
            <a:noFill/>
            <a:miter lim="800000"/>
            <a:headEnd/>
            <a:tailEnd/>
          </a:ln>
        </p:spPr>
      </p:pic>
      <p:grpSp>
        <p:nvGrpSpPr>
          <p:cNvPr id="6" name="Группа 5"/>
          <p:cNvGrpSpPr>
            <a:grpSpLocks/>
          </p:cNvGrpSpPr>
          <p:nvPr/>
        </p:nvGrpSpPr>
        <p:grpSpPr bwMode="auto">
          <a:xfrm>
            <a:off x="0" y="0"/>
            <a:ext cx="9144000" cy="6191250"/>
            <a:chOff x="0" y="0"/>
            <a:chExt cx="9144000" cy="6191649"/>
          </a:xfrm>
        </p:grpSpPr>
        <p:sp>
          <p:nvSpPr>
            <p:cNvPr id="33796" name="Прямоугольник 1"/>
            <p:cNvSpPr>
              <a:spLocks noChangeArrowheads="1"/>
            </p:cNvSpPr>
            <p:nvPr/>
          </p:nvSpPr>
          <p:spPr bwMode="auto">
            <a:xfrm>
              <a:off x="0" y="0"/>
              <a:ext cx="9144000" cy="954107"/>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Northern Ireland </a:t>
              </a:r>
              <a:r>
                <a:rPr lang="en-US" sz="1400">
                  <a:latin typeface="Times New Roman" pitchFamily="18" charset="0"/>
                  <a:cs typeface="Times New Roman" pitchFamily="18" charset="0"/>
                </a:rPr>
                <a:t>is one of the four countries of the United Kingdom. Situated in the north-east of the island of Ireland, it shares a border with the Republic of Ireland to the south and west. At the time of the 2001 UK Census, its population was 1,685,000, constituting about 30% of the island's total population and about 3% of the population of the United Kingdom.</a:t>
              </a:r>
            </a:p>
            <a:p>
              <a:r>
                <a:rPr lang="en-US" sz="1400">
                  <a:latin typeface="Times New Roman" pitchFamily="18" charset="0"/>
                  <a:cs typeface="Times New Roman" pitchFamily="18" charset="0"/>
                </a:rPr>
                <a:t>Northern Ireland consists of six of the nine counties of the Irish province of Ulster. It was created as a distinct division of the</a:t>
              </a:r>
              <a:endParaRPr lang="ru-RU" sz="1400">
                <a:latin typeface="Times New Roman" pitchFamily="18" charset="0"/>
                <a:cs typeface="Times New Roman" pitchFamily="18" charset="0"/>
              </a:endParaRPr>
            </a:p>
          </p:txBody>
        </p:sp>
        <p:sp>
          <p:nvSpPr>
            <p:cNvPr id="33797" name="TextBox 3"/>
            <p:cNvSpPr txBox="1">
              <a:spLocks noChangeArrowheads="1"/>
            </p:cNvSpPr>
            <p:nvPr/>
          </p:nvSpPr>
          <p:spPr bwMode="auto">
            <a:xfrm>
              <a:off x="0" y="928670"/>
              <a:ext cx="5500694" cy="5262979"/>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United Kingdom </a:t>
              </a:r>
              <a:r>
                <a:rPr lang="en-US" sz="1400">
                  <a:latin typeface="Times New Roman" pitchFamily="18" charset="0"/>
                  <a:cs typeface="Times New Roman" pitchFamily="18" charset="0"/>
                </a:rPr>
                <a:t>on 3 May 1921 under the Government of Ireland Act 1920, though its constitutional roots lie in the 1800 Act of Union between Great Britain and Ireland. For over 50 years it had its own devolved government and parliament. These institutions were suspended in 1972 and abolished in 1973. Repeated attempts to restore self-government finally resulted in the establishment in 1998 of the present-day Northern Ireland Executive and Northern Ireland Assembly. The Assembly operates on consociational democracy principles requiring cross-community support.</a:t>
              </a:r>
            </a:p>
            <a:p>
              <a:r>
                <a:rPr lang="en-US" sz="1400" b="1">
                  <a:latin typeface="Times New Roman" pitchFamily="18" charset="0"/>
                  <a:cs typeface="Times New Roman" pitchFamily="18" charset="0"/>
                </a:rPr>
                <a:t>Northern Ireland</a:t>
              </a:r>
              <a:r>
                <a:rPr lang="en-US" sz="1400">
                  <a:latin typeface="Times New Roman" pitchFamily="18" charset="0"/>
                  <a:cs typeface="Times New Roman" pitchFamily="18" charset="0"/>
                </a:rPr>
                <a:t> was for many years the site of a violent and bitter ethno-political conflict—the Troubles—which was caused by divisions between nationalists, who are predominantly Roman Catholic, and unionists, who are predominantly Protestant, which has been the most prevalent religion. Unionists want Northern Ireland to remain as a part of the United Kingdom, while nationalists wish for it to be politically united with the rest of Ireland, independent of British rule. Since the signing of the "Good Friday Agreement" in 1998, most of the paramilitary groups involved in the Troubles have ceased their armed campaigns.</a:t>
              </a:r>
            </a:p>
            <a:p>
              <a:r>
                <a:rPr lang="en-US" sz="1400" b="1">
                  <a:latin typeface="Times New Roman" pitchFamily="18" charset="0"/>
                  <a:cs typeface="Times New Roman" pitchFamily="18" charset="0"/>
                </a:rPr>
                <a:t>Owing</a:t>
              </a:r>
              <a:r>
                <a:rPr lang="en-US" sz="1400">
                  <a:latin typeface="Times New Roman" pitchFamily="18" charset="0"/>
                  <a:cs typeface="Times New Roman" pitchFamily="18" charset="0"/>
                </a:rPr>
                <a:t> to its unique history, the issue of the symbolism, name and description of Northern Ireland is complex, as is the issue of citizenship and identity. In general, unionists consider themselves British and nationalists see themselves as Irish, though these identities are not necessarily mutually exclusive. Additionally, many people from both sides of the community consider themselves as Northern Irish.</a:t>
              </a:r>
              <a:endParaRPr lang="ru-RU" sz="1400">
                <a:latin typeface="Times New Roman" pitchFamily="18" charset="0"/>
                <a:cs typeface="Times New Roman" pitchFamily="18" charset="0"/>
              </a:endParaRPr>
            </a:p>
          </p:txBody>
        </p:sp>
      </p:grpSp>
      <p:pic>
        <p:nvPicPr>
          <p:cNvPr id="5" name="Рисунок 4" descr="Lower_lough_erne.jpg"/>
          <p:cNvPicPr>
            <a:picLocks noChangeAspect="1"/>
          </p:cNvPicPr>
          <p:nvPr/>
        </p:nvPicPr>
        <p:blipFill>
          <a:blip r:embed="rId3"/>
          <a:srcRect/>
          <a:stretch>
            <a:fillRect/>
          </a:stretch>
        </p:blipFill>
        <p:spPr bwMode="auto">
          <a:xfrm>
            <a:off x="0" y="6072188"/>
            <a:ext cx="5572125" cy="785812"/>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9"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par>
                          <p:cTn id="17" fill="hold">
                            <p:stCondLst>
                              <p:cond delay="15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a:srcRect/>
          <a:stretch>
            <a:fillRect/>
          </a:stretch>
        </p:blipFill>
        <p:spPr bwMode="auto">
          <a:xfrm>
            <a:off x="-12700" y="-96838"/>
            <a:ext cx="9229725" cy="1212851"/>
          </a:xfrm>
          <a:prstGeom prst="rect">
            <a:avLst/>
          </a:prstGeom>
          <a:noFill/>
          <a:ln w="9525">
            <a:noFill/>
            <a:miter lim="800000"/>
            <a:headEnd/>
            <a:tailEnd/>
          </a:ln>
        </p:spPr>
      </p:pic>
      <p:sp>
        <p:nvSpPr>
          <p:cNvPr id="4" name="TextBox 3"/>
          <p:cNvSpPr txBox="1">
            <a:spLocks noChangeArrowheads="1"/>
          </p:cNvSpPr>
          <p:nvPr/>
        </p:nvSpPr>
        <p:spPr bwMode="auto">
          <a:xfrm>
            <a:off x="142875" y="785813"/>
            <a:ext cx="8786813" cy="3970337"/>
          </a:xfrm>
          <a:prstGeom prst="rect">
            <a:avLst/>
          </a:prstGeom>
          <a:noFill/>
          <a:ln w="9525">
            <a:noFill/>
            <a:miter lim="800000"/>
            <a:headEnd/>
            <a:tailEnd/>
          </a:ln>
        </p:spPr>
        <p:txBody>
          <a:bodyPr>
            <a:spAutoFit/>
          </a:bodyPr>
          <a:lstStyle/>
          <a:p>
            <a:pPr marL="342900" indent="-342900"/>
            <a:r>
              <a:rPr lang="en-US">
                <a:latin typeface="Times New Roman" pitchFamily="18" charset="0"/>
                <a:cs typeface="Times New Roman" pitchFamily="18" charset="0"/>
              </a:rPr>
              <a:t>Footballers:</a:t>
            </a:r>
          </a:p>
          <a:p>
            <a:pPr marL="342900" indent="-342900">
              <a:buFont typeface="Calibri" pitchFamily="34" charset="0"/>
              <a:buAutoNum type="arabicPeriod"/>
            </a:pPr>
            <a:r>
              <a:rPr lang="en-US">
                <a:latin typeface="Times New Roman" pitchFamily="18" charset="0"/>
                <a:cs typeface="Times New Roman" pitchFamily="18" charset="0"/>
              </a:rPr>
              <a:t>David Robert Joseph Beckham (England)</a:t>
            </a:r>
          </a:p>
          <a:p>
            <a:pPr marL="342900" indent="-342900">
              <a:buFont typeface="Calibri" pitchFamily="34" charset="0"/>
              <a:buAutoNum type="arabicPeriod"/>
            </a:pPr>
            <a:r>
              <a:rPr lang="en-US">
                <a:latin typeface="Times New Roman" pitchFamily="18" charset="0"/>
                <a:cs typeface="Times New Roman" pitchFamily="18" charset="0"/>
              </a:rPr>
              <a:t>Wayne Mark Rooney (England)</a:t>
            </a:r>
          </a:p>
          <a:p>
            <a:pPr marL="342900" indent="-342900">
              <a:buFont typeface="Calibri" pitchFamily="34" charset="0"/>
              <a:buAutoNum type="arabicPeriod"/>
            </a:pPr>
            <a:r>
              <a:rPr lang="en-US">
                <a:latin typeface="Times New Roman" pitchFamily="18" charset="0"/>
                <a:cs typeface="Times New Roman" pitchFamily="18" charset="0"/>
              </a:rPr>
              <a:t>George Best (Northern Ireland)</a:t>
            </a:r>
          </a:p>
          <a:p>
            <a:pPr marL="342900" indent="-342900">
              <a:buFont typeface="Calibri" pitchFamily="34" charset="0"/>
              <a:buAutoNum type="arabicPeriod"/>
            </a:pPr>
            <a:r>
              <a:rPr lang="en-US">
                <a:latin typeface="Times New Roman" pitchFamily="18" charset="0"/>
                <a:cs typeface="Times New Roman" pitchFamily="18" charset="0"/>
              </a:rPr>
              <a:t>Henry Gregg (Northern Ireland)</a:t>
            </a:r>
          </a:p>
          <a:p>
            <a:pPr marL="342900" indent="-342900"/>
            <a:r>
              <a:rPr lang="en-US">
                <a:latin typeface="Times New Roman" pitchFamily="18" charset="0"/>
                <a:cs typeface="Times New Roman" pitchFamily="18" charset="0"/>
              </a:rPr>
              <a:t>Tennis player:</a:t>
            </a:r>
          </a:p>
          <a:p>
            <a:pPr marL="342900" indent="-342900">
              <a:buFont typeface="Calibri" pitchFamily="34" charset="0"/>
              <a:buAutoNum type="arabicPeriod"/>
            </a:pPr>
            <a:r>
              <a:rPr lang="en-US">
                <a:latin typeface="Times New Roman" pitchFamily="18" charset="0"/>
                <a:cs typeface="Times New Roman" pitchFamily="18" charset="0"/>
              </a:rPr>
              <a:t>Timothy Henry "Tim" Henman (England)</a:t>
            </a:r>
          </a:p>
          <a:p>
            <a:pPr marL="342900" indent="-342900">
              <a:buFont typeface="Calibri" pitchFamily="34" charset="0"/>
              <a:buAutoNum type="arabicPeriod"/>
            </a:pPr>
            <a:r>
              <a:rPr lang="en-US">
                <a:latin typeface="Times New Roman" pitchFamily="18" charset="0"/>
                <a:cs typeface="Times New Roman" pitchFamily="18" charset="0"/>
              </a:rPr>
              <a:t>Andrew "Andy" Murray (England)</a:t>
            </a:r>
          </a:p>
          <a:p>
            <a:pPr marL="342900" indent="-342900"/>
            <a:r>
              <a:rPr lang="en-US">
                <a:latin typeface="Times New Roman" pitchFamily="18" charset="0"/>
                <a:cs typeface="Times New Roman" pitchFamily="18" charset="0"/>
              </a:rPr>
              <a:t>Basketball:</a:t>
            </a:r>
          </a:p>
          <a:p>
            <a:pPr marL="342900" indent="-342900">
              <a:buFont typeface="Calibri" pitchFamily="34" charset="0"/>
              <a:buAutoNum type="arabicPeriod"/>
            </a:pPr>
            <a:r>
              <a:rPr lang="en-US">
                <a:latin typeface="Times New Roman" pitchFamily="18" charset="0"/>
                <a:cs typeface="Times New Roman" pitchFamily="18" charset="0"/>
              </a:rPr>
              <a:t>Ben Gordon (England)</a:t>
            </a:r>
          </a:p>
          <a:p>
            <a:pPr marL="342900" indent="-342900">
              <a:buFont typeface="Calibri" pitchFamily="34" charset="0"/>
              <a:buAutoNum type="arabicPeriod"/>
            </a:pPr>
            <a:r>
              <a:rPr lang="en-US">
                <a:latin typeface="Times New Roman" pitchFamily="18" charset="0"/>
                <a:cs typeface="Times New Roman" pitchFamily="18" charset="0"/>
              </a:rPr>
              <a:t>Nana Papa Yaw Dwene "Pops" Mensah-Bonsu (England)</a:t>
            </a:r>
          </a:p>
          <a:p>
            <a:pPr marL="342900" indent="-342900"/>
            <a:r>
              <a:rPr lang="en-US">
                <a:latin typeface="Times New Roman" pitchFamily="18" charset="0"/>
                <a:cs typeface="Times New Roman" pitchFamily="18" charset="0"/>
              </a:rPr>
              <a:t>Athletes:</a:t>
            </a:r>
          </a:p>
          <a:p>
            <a:pPr marL="342900" indent="-342900">
              <a:buFont typeface="Calibri" pitchFamily="34" charset="0"/>
              <a:buAutoNum type="arabicPeriod"/>
            </a:pPr>
            <a:r>
              <a:rPr lang="en-US">
                <a:latin typeface="Times New Roman" pitchFamily="18" charset="0"/>
                <a:cs typeface="Times New Roman" pitchFamily="18" charset="0"/>
              </a:rPr>
              <a:t>Phillips Olaosebikan Idowu</a:t>
            </a:r>
          </a:p>
          <a:p>
            <a:pPr marL="342900" indent="-342900">
              <a:buFont typeface="Calibri" pitchFamily="34" charset="0"/>
              <a:buAutoNum type="arabicPeriod"/>
            </a:pPr>
            <a:r>
              <a:rPr lang="en-US">
                <a:latin typeface="Times New Roman" pitchFamily="18" charset="0"/>
                <a:cs typeface="Times New Roman" pitchFamily="18" charset="0"/>
              </a:rPr>
              <a:t>Roger Gilbert Bannister</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ppt_x</p:attrName>
                                        </p:attrNameLst>
                                      </p:cBhvr>
                                      <p:tavLst>
                                        <p:tav tm="0">
                                          <p:val>
                                            <p:strVal val="#ppt_x"/>
                                          </p:val>
                                        </p:tav>
                                        <p:tav tm="100000">
                                          <p:val>
                                            <p:strVal val="#ppt_x"/>
                                          </p:val>
                                        </p:tav>
                                      </p:tavLst>
                                    </p:anim>
                                    <p:anim calcmode="lin" valueType="num">
                                      <p:cBhvr>
                                        <p:cTn id="2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Dorando_Pietri.jpg"/>
          <p:cNvPicPr>
            <a:picLocks noChangeAspect="1"/>
          </p:cNvPicPr>
          <p:nvPr/>
        </p:nvPicPr>
        <p:blipFill>
          <a:blip r:embed="rId2"/>
          <a:srcRect/>
          <a:stretch>
            <a:fillRect/>
          </a:stretch>
        </p:blipFill>
        <p:spPr bwMode="auto">
          <a:xfrm>
            <a:off x="2357438" y="1709738"/>
            <a:ext cx="2835275" cy="1862137"/>
          </a:xfrm>
          <a:prstGeom prst="rect">
            <a:avLst/>
          </a:prstGeom>
          <a:noFill/>
          <a:ln w="9525">
            <a:noFill/>
            <a:miter lim="800000"/>
            <a:headEnd/>
            <a:tailEnd/>
          </a:ln>
        </p:spPr>
      </p:pic>
      <p:pic>
        <p:nvPicPr>
          <p:cNvPr id="7" name="Рисунок 6" descr="1908_Olympic_medal.jpg"/>
          <p:cNvPicPr>
            <a:picLocks noChangeAspect="1"/>
          </p:cNvPicPr>
          <p:nvPr/>
        </p:nvPicPr>
        <p:blipFill>
          <a:blip r:embed="rId3"/>
          <a:srcRect/>
          <a:stretch>
            <a:fillRect/>
          </a:stretch>
        </p:blipFill>
        <p:spPr bwMode="auto">
          <a:xfrm>
            <a:off x="6715125" y="1428750"/>
            <a:ext cx="1524000" cy="1387475"/>
          </a:xfrm>
          <a:prstGeom prst="rect">
            <a:avLst/>
          </a:prstGeom>
          <a:noFill/>
          <a:ln w="9525">
            <a:noFill/>
            <a:miter lim="800000"/>
            <a:headEnd/>
            <a:tailEnd/>
          </a:ln>
        </p:spPr>
      </p:pic>
      <p:pic>
        <p:nvPicPr>
          <p:cNvPr id="2" name="Прямоугольник 1"/>
          <p:cNvPicPr>
            <a:picLocks noChangeArrowheads="1"/>
          </p:cNvPicPr>
          <p:nvPr/>
        </p:nvPicPr>
        <p:blipFill>
          <a:blip r:embed="rId4"/>
          <a:srcRect/>
          <a:stretch>
            <a:fillRect/>
          </a:stretch>
        </p:blipFill>
        <p:spPr bwMode="auto">
          <a:xfrm>
            <a:off x="2651125" y="-6350"/>
            <a:ext cx="3792538" cy="93980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0" y="3857625"/>
          <a:ext cx="2571750" cy="3000375"/>
        </p:xfrm>
        <a:graphic>
          <a:graphicData uri="http://schemas.openxmlformats.org/drawingml/2006/table">
            <a:tbl>
              <a:tblPr firstRow="1" bandRow="1">
                <a:tableStyleId>{C083E6E3-FA7D-4D7B-A595-EF9225AFEA82}</a:tableStyleId>
              </a:tblPr>
              <a:tblGrid>
                <a:gridCol w="977128"/>
                <a:gridCol w="1594608"/>
              </a:tblGrid>
              <a:tr h="505782">
                <a:tc>
                  <a:txBody>
                    <a:bodyPr/>
                    <a:lstStyle/>
                    <a:p>
                      <a:pPr algn="ctr"/>
                      <a:r>
                        <a:rPr lang="en-US" sz="1200" dirty="0" smtClean="0">
                          <a:latin typeface="Times New Roman" pitchFamily="18" charset="0"/>
                          <a:cs typeface="Times New Roman" pitchFamily="18" charset="0"/>
                        </a:rPr>
                        <a:t>Host city</a:t>
                      </a:r>
                      <a:endParaRPr lang="ru-RU"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London, England, United Kingdom</a:t>
                      </a:r>
                      <a:endParaRPr lang="ru-RU" sz="1200" dirty="0">
                        <a:latin typeface="Times New Roman" pitchFamily="18" charset="0"/>
                        <a:cs typeface="Times New Roman" pitchFamily="18" charset="0"/>
                      </a:endParaRPr>
                    </a:p>
                  </a:txBody>
                  <a:tcPr/>
                </a:tc>
              </a:tr>
              <a:tr h="708095">
                <a:tc>
                  <a:txBody>
                    <a:bodyPr/>
                    <a:lstStyle/>
                    <a:p>
                      <a:pPr algn="ctr"/>
                      <a:r>
                        <a:rPr lang="en-US" sz="1200" dirty="0" smtClean="0">
                          <a:latin typeface="Times New Roman" pitchFamily="18" charset="0"/>
                          <a:cs typeface="Times New Roman" pitchFamily="18" charset="0"/>
                        </a:rPr>
                        <a:t>Athletes participating</a:t>
                      </a:r>
                      <a:endParaRPr lang="ru-RU"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2,008</a:t>
                      </a:r>
                    </a:p>
                    <a:p>
                      <a:pPr algn="ctr"/>
                      <a:r>
                        <a:rPr lang="en-US" sz="1200" dirty="0" smtClean="0">
                          <a:latin typeface="Times New Roman" pitchFamily="18" charset="0"/>
                          <a:cs typeface="Times New Roman" pitchFamily="18" charset="0"/>
                        </a:rPr>
                        <a:t> (1,971 men, 37 women,)</a:t>
                      </a:r>
                      <a:endParaRPr lang="ru-RU" sz="1200" dirty="0">
                        <a:latin typeface="Times New Roman" pitchFamily="18" charset="0"/>
                        <a:cs typeface="Times New Roman" pitchFamily="18" charset="0"/>
                      </a:endParaRPr>
                    </a:p>
                  </a:txBody>
                  <a:tcPr/>
                </a:tc>
              </a:tr>
              <a:tr h="387478">
                <a:tc>
                  <a:txBody>
                    <a:bodyPr/>
                    <a:lstStyle/>
                    <a:p>
                      <a:pPr algn="ctr"/>
                      <a:r>
                        <a:rPr lang="en-US" sz="1200" dirty="0" smtClean="0">
                          <a:latin typeface="Times New Roman" pitchFamily="18" charset="0"/>
                          <a:cs typeface="Times New Roman" pitchFamily="18" charset="0"/>
                        </a:rPr>
                        <a:t>Events</a:t>
                      </a:r>
                      <a:endParaRPr lang="ru-RU"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110 in 22 sports</a:t>
                      </a:r>
                      <a:endParaRPr lang="ru-RU" sz="1200" dirty="0">
                        <a:latin typeface="Times New Roman" pitchFamily="18" charset="0"/>
                        <a:cs typeface="Times New Roman" pitchFamily="18" charset="0"/>
                      </a:endParaRPr>
                    </a:p>
                  </a:txBody>
                  <a:tcPr/>
                </a:tc>
              </a:tr>
              <a:tr h="505782">
                <a:tc>
                  <a:txBody>
                    <a:bodyPr/>
                    <a:lstStyle/>
                    <a:p>
                      <a:pPr algn="ctr"/>
                      <a:r>
                        <a:rPr lang="en-US" sz="1200" dirty="0" smtClean="0">
                          <a:latin typeface="Times New Roman" pitchFamily="18" charset="0"/>
                          <a:cs typeface="Times New Roman" pitchFamily="18" charset="0"/>
                        </a:rPr>
                        <a:t>Opening ceremony</a:t>
                      </a:r>
                      <a:endParaRPr lang="ru-RU"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April 27</a:t>
                      </a:r>
                      <a:endParaRPr lang="ru-RU" sz="1200" dirty="0">
                        <a:latin typeface="Times New Roman" pitchFamily="18" charset="0"/>
                        <a:cs typeface="Times New Roman" pitchFamily="18" charset="0"/>
                      </a:endParaRPr>
                    </a:p>
                  </a:txBody>
                  <a:tcPr/>
                </a:tc>
              </a:tr>
              <a:tr h="505782">
                <a:tc>
                  <a:txBody>
                    <a:bodyPr/>
                    <a:lstStyle/>
                    <a:p>
                      <a:pPr algn="ctr"/>
                      <a:r>
                        <a:rPr lang="en-US" sz="1200" dirty="0" smtClean="0">
                          <a:latin typeface="Times New Roman" pitchFamily="18" charset="0"/>
                          <a:cs typeface="Times New Roman" pitchFamily="18" charset="0"/>
                        </a:rPr>
                        <a:t>Closing ceremony</a:t>
                      </a:r>
                      <a:endParaRPr lang="ru-RU"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October 31</a:t>
                      </a:r>
                      <a:endParaRPr lang="ru-RU" sz="1200" dirty="0">
                        <a:latin typeface="Times New Roman" pitchFamily="18" charset="0"/>
                        <a:cs typeface="Times New Roman" pitchFamily="18" charset="0"/>
                      </a:endParaRPr>
                    </a:p>
                  </a:txBody>
                  <a:tcPr/>
                </a:tc>
              </a:tr>
              <a:tr h="387478">
                <a:tc>
                  <a:txBody>
                    <a:bodyPr/>
                    <a:lstStyle/>
                    <a:p>
                      <a:pPr algn="ctr"/>
                      <a:r>
                        <a:rPr lang="en-US" sz="1200" dirty="0" smtClean="0">
                          <a:latin typeface="Times New Roman" pitchFamily="18" charset="0"/>
                          <a:cs typeface="Times New Roman" pitchFamily="18" charset="0"/>
                        </a:rPr>
                        <a:t>Stadium</a:t>
                      </a:r>
                      <a:endParaRPr lang="ru-RU"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White City Stadium</a:t>
                      </a:r>
                      <a:endParaRPr lang="ru-RU" sz="1200" dirty="0">
                        <a:latin typeface="Times New Roman" pitchFamily="18" charset="0"/>
                        <a:cs typeface="Times New Roman" pitchFamily="18" charset="0"/>
                      </a:endParaRPr>
                    </a:p>
                  </a:txBody>
                  <a:tcPr/>
                </a:tc>
              </a:tr>
            </a:tbl>
          </a:graphicData>
        </a:graphic>
      </p:graphicFrame>
      <p:sp>
        <p:nvSpPr>
          <p:cNvPr id="5" name="Прямоугольник 4"/>
          <p:cNvSpPr>
            <a:spLocks noChangeArrowheads="1"/>
          </p:cNvSpPr>
          <p:nvPr/>
        </p:nvSpPr>
        <p:spPr bwMode="auto">
          <a:xfrm>
            <a:off x="0" y="500063"/>
            <a:ext cx="9144000" cy="1169987"/>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The 1908 Summer Olympics, officially the Games of the IV Olympiad, were an international multi-sport event which was held in 1908 in London. These games were originally scheduled to be held in Rome. At the time they were the fifth modern Olympic games. However, the Athens Games of 1906 have since been downgraded by the International Olympic Committee and the 1908 Games are seen as the start of the Fourth Olympiad, in keeping with the now-accepted four-year cycle. The IOC president for these Games was Baron Pierre de Coubertin.</a:t>
            </a:r>
            <a:endParaRPr lang="ru-RU" sz="1400">
              <a:latin typeface="Times New Roman" pitchFamily="18" charset="0"/>
              <a:cs typeface="Times New Roman" pitchFamily="18" charset="0"/>
            </a:endParaRPr>
          </a:p>
        </p:txBody>
      </p:sp>
      <p:pic>
        <p:nvPicPr>
          <p:cNvPr id="6" name="Рисунок 5" descr="Безымянный.png"/>
          <p:cNvPicPr>
            <a:picLocks noChangeAspect="1"/>
          </p:cNvPicPr>
          <p:nvPr/>
        </p:nvPicPr>
        <p:blipFill>
          <a:blip r:embed="rId5"/>
          <a:srcRect/>
          <a:stretch>
            <a:fillRect/>
          </a:stretch>
        </p:blipFill>
        <p:spPr bwMode="auto">
          <a:xfrm>
            <a:off x="4214813" y="3832225"/>
            <a:ext cx="4929187" cy="3025775"/>
          </a:xfrm>
          <a:prstGeom prst="rect">
            <a:avLst/>
          </a:prstGeom>
          <a:noFill/>
          <a:ln w="9525">
            <a:noFill/>
            <a:miter lim="800000"/>
            <a:headEnd/>
            <a:tailEnd/>
          </a:ln>
        </p:spPr>
      </p:pic>
      <p:sp>
        <p:nvSpPr>
          <p:cNvPr id="8" name="Прямоугольник 7"/>
          <p:cNvSpPr>
            <a:spLocks noChangeArrowheads="1"/>
          </p:cNvSpPr>
          <p:nvPr/>
        </p:nvSpPr>
        <p:spPr bwMode="auto">
          <a:xfrm>
            <a:off x="5957888" y="3000375"/>
            <a:ext cx="3186112" cy="276225"/>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The medal of the 1908 British Olympic Council.</a:t>
            </a:r>
            <a:endParaRPr lang="ru-RU" sz="1200">
              <a:latin typeface="Times New Roman" pitchFamily="18" charset="0"/>
              <a:cs typeface="Times New Roman" pitchFamily="18" charset="0"/>
            </a:endParaRPr>
          </a:p>
        </p:txBody>
      </p:sp>
      <p:sp>
        <p:nvSpPr>
          <p:cNvPr id="10" name="Прямоугольник 9"/>
          <p:cNvSpPr>
            <a:spLocks noChangeArrowheads="1"/>
          </p:cNvSpPr>
          <p:nvPr/>
        </p:nvSpPr>
        <p:spPr bwMode="auto">
          <a:xfrm>
            <a:off x="2357438" y="3571875"/>
            <a:ext cx="2501900" cy="276225"/>
          </a:xfrm>
          <a:prstGeom prst="rect">
            <a:avLst/>
          </a:prstGeom>
          <a:noFill/>
          <a:ln w="9525">
            <a:noFill/>
            <a:miter lim="800000"/>
            <a:headEnd/>
            <a:tailEnd/>
          </a:ln>
        </p:spPr>
        <p:txBody>
          <a:bodyPr wrap="none">
            <a:spAutoFit/>
          </a:bodyPr>
          <a:lstStyle/>
          <a:p>
            <a:r>
              <a:rPr lang="it-IT" sz="1200">
                <a:latin typeface="Times New Roman" pitchFamily="18" charset="0"/>
                <a:cs typeface="Times New Roman" pitchFamily="18" charset="0"/>
              </a:rPr>
              <a:t>Dorando Pietri finishes the marathon.</a:t>
            </a:r>
            <a:endParaRPr lang="ru-RU" sz="120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850"/>
                            </p:stCondLst>
                            <p:childTnLst>
                              <p:par>
                                <p:cTn id="12" presetID="49" presetClass="entr" presetSubtype="0" decel="10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2350"/>
                            </p:stCondLst>
                            <p:childTnLst>
                              <p:par>
                                <p:cTn id="19" presetID="5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childTnLst>
                          </p:cTn>
                        </p:par>
                        <p:par>
                          <p:cTn id="24" fill="hold">
                            <p:stCondLst>
                              <p:cond delay="335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par>
                          <p:cTn id="31" fill="hold">
                            <p:stCondLst>
                              <p:cond delay="4350"/>
                            </p:stCondLst>
                            <p:childTnLst>
                              <p:par>
                                <p:cTn id="32" presetID="31" presetClass="entr" presetSubtype="0" fill="hold" grpId="0" nodeType="afterEffect">
                                  <p:stCondLst>
                                    <p:cond delay="0"/>
                                  </p:stCondLst>
                                  <p:iterate type="lt">
                                    <p:tmPct val="5000"/>
                                  </p:iterate>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par>
                          <p:cTn id="38" fill="hold">
                            <p:stCondLst>
                              <p:cond delay="7250"/>
                            </p:stCondLst>
                            <p:childTnLst>
                              <p:par>
                                <p:cTn id="39" presetID="47"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8250"/>
                            </p:stCondLst>
                            <p:childTnLst>
                              <p:par>
                                <p:cTn id="50" presetID="48" presetClass="entr" presetSubtype="0" accel="5000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6"/>
                                        </p:tgtEl>
                                        <p:attrNameLst>
                                          <p:attrName>ppt_y</p:attrName>
                                        </p:attrNameLst>
                                      </p:cBhvr>
                                      <p:tavLst>
                                        <p:tav tm="0">
                                          <p:val>
                                            <p:strVal val="#ppt_y"/>
                                          </p:val>
                                        </p:tav>
                                        <p:tav tm="100000">
                                          <p:val>
                                            <p:strVal val="#ppt_y"/>
                                          </p:val>
                                        </p:tav>
                                      </p:tavLst>
                                    </p:anim>
                                    <p:animEffect transition="in" filter="fade">
                                      <p:cBhvr>
                                        <p:cTn id="5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a:srcRect/>
          <a:stretch>
            <a:fillRect/>
          </a:stretch>
        </p:blipFill>
        <p:spPr bwMode="auto">
          <a:xfrm>
            <a:off x="3041650" y="-6350"/>
            <a:ext cx="3792538" cy="939800"/>
          </a:xfrm>
          <a:prstGeom prst="rect">
            <a:avLst/>
          </a:prstGeom>
          <a:noFill/>
          <a:ln w="9525">
            <a:noFill/>
            <a:miter lim="800000"/>
            <a:headEnd/>
            <a:tailEnd/>
          </a:ln>
        </p:spPr>
      </p:pic>
      <p:pic>
        <p:nvPicPr>
          <p:cNvPr id="3" name="Рисунок 2" descr="Olympic_logo_1948.png"/>
          <p:cNvPicPr>
            <a:picLocks noChangeAspect="1"/>
          </p:cNvPicPr>
          <p:nvPr/>
        </p:nvPicPr>
        <p:blipFill>
          <a:blip r:embed="rId3"/>
          <a:srcRect/>
          <a:stretch>
            <a:fillRect/>
          </a:stretch>
        </p:blipFill>
        <p:spPr bwMode="auto">
          <a:xfrm>
            <a:off x="0" y="0"/>
            <a:ext cx="2571750" cy="3057525"/>
          </a:xfrm>
          <a:prstGeom prst="rect">
            <a:avLst/>
          </a:prstGeom>
          <a:noFill/>
          <a:ln w="9525">
            <a:noFill/>
            <a:miter lim="800000"/>
            <a:headEnd/>
            <a:tailEnd/>
          </a:ln>
        </p:spPr>
      </p:pic>
      <p:sp>
        <p:nvSpPr>
          <p:cNvPr id="6" name="Прямоугольник 5"/>
          <p:cNvSpPr>
            <a:spLocks noChangeArrowheads="1"/>
          </p:cNvSpPr>
          <p:nvPr/>
        </p:nvSpPr>
        <p:spPr bwMode="auto">
          <a:xfrm>
            <a:off x="2571750" y="685800"/>
            <a:ext cx="6572250" cy="3784600"/>
          </a:xfrm>
          <a:prstGeom prst="rect">
            <a:avLst/>
          </a:prstGeom>
          <a:noFill/>
          <a:ln w="9525">
            <a:noFill/>
            <a:miter lim="800000"/>
            <a:headEnd/>
            <a:tailEnd/>
          </a:ln>
        </p:spPr>
        <p:txBody>
          <a:bodyPr>
            <a:spAutoFit/>
          </a:bodyPr>
          <a:lstStyle/>
          <a:p>
            <a:r>
              <a:rPr lang="en-US" sz="1200" b="1">
                <a:latin typeface="Times New Roman" pitchFamily="18" charset="0"/>
                <a:cs typeface="Times New Roman" pitchFamily="18" charset="0"/>
              </a:rPr>
              <a:t>The 1948 Summer Olympics</a:t>
            </a:r>
            <a:r>
              <a:rPr lang="en-US" sz="1200">
                <a:latin typeface="Times New Roman" pitchFamily="18" charset="0"/>
                <a:cs typeface="Times New Roman" pitchFamily="18" charset="0"/>
              </a:rPr>
              <a:t>, officially known as the Games of the XIV Olympiad, were an international multi-sport event which was held in London, United Kingdom. After a 12-year hiatus because of World War II, these were the first Summer Olympics since the 1936 Games in Berlin. The 1940 Games had been scheduled for Tokyo, and then Helsinki; the 1944 Games had been provisionally planned for London. This was the second occasion that London had hosted the Olympic Games, the city had previously been the venue in 1908. The Olympics are scheduled to return to London in 2012.</a:t>
            </a:r>
          </a:p>
          <a:p>
            <a:endParaRPr lang="en-US" sz="1200">
              <a:latin typeface="Times New Roman" pitchFamily="18" charset="0"/>
              <a:cs typeface="Times New Roman" pitchFamily="18" charset="0"/>
            </a:endParaRPr>
          </a:p>
          <a:p>
            <a:r>
              <a:rPr lang="en-US" sz="1200" b="1">
                <a:latin typeface="Times New Roman" pitchFamily="18" charset="0"/>
                <a:cs typeface="Times New Roman" pitchFamily="18" charset="0"/>
              </a:rPr>
              <a:t>The even</a:t>
            </a:r>
            <a:r>
              <a:rPr lang="en-US" sz="1200">
                <a:latin typeface="Times New Roman" pitchFamily="18" charset="0"/>
                <a:cs typeface="Times New Roman" pitchFamily="18" charset="0"/>
              </a:rPr>
              <a:t>t came to be known as the Austerity Games due to the economic climate and post-war rationing. No new venues were built for the games and athletes were housed in existing accommodation instead of an Olympic Village. A record 59 nations were represented by 4,104 athletes, 3,714 men and 390 women, in 19 sport disciplines. Because of their roles as aggressors in World War II Germany and Japan were not invited to participate; the USSR were invited but chose not to send any athletes. The United States team won the most total medals, 84, and the most gold medals, 38. The host nation won 23 medals, three of them gold.</a:t>
            </a:r>
          </a:p>
          <a:p>
            <a:endParaRPr lang="en-US" sz="1200">
              <a:latin typeface="Times New Roman" pitchFamily="18" charset="0"/>
              <a:cs typeface="Times New Roman" pitchFamily="18" charset="0"/>
            </a:endParaRPr>
          </a:p>
          <a:p>
            <a:r>
              <a:rPr lang="en-US" sz="1200" b="1">
                <a:latin typeface="Times New Roman" pitchFamily="18" charset="0"/>
                <a:cs typeface="Times New Roman" pitchFamily="18" charset="0"/>
              </a:rPr>
              <a:t>One</a:t>
            </a:r>
            <a:r>
              <a:rPr lang="en-US" sz="1200">
                <a:latin typeface="Times New Roman" pitchFamily="18" charset="0"/>
                <a:cs typeface="Times New Roman" pitchFamily="18" charset="0"/>
              </a:rPr>
              <a:t> of the star performers at the Games was Dutch sprinter Fanny Blankers-Koen. Nicknamed "The Flying Housewife" the 30-year old mother of three children won four gold medals in athletics. In the decathlon American Bob Mathias became the youngest male ever to win an Olympic gold medal at the age of 17. The most individual medals were won by Veikko Huhtanen of Finland who took three golds, a silver and a bronze in men's gymnastics.</a:t>
            </a:r>
            <a:endParaRPr lang="ru-RU" sz="120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0" y="3143250"/>
          <a:ext cx="2500313" cy="3416300"/>
        </p:xfrm>
        <a:graphic>
          <a:graphicData uri="http://schemas.openxmlformats.org/drawingml/2006/table">
            <a:tbl>
              <a:tblPr firstRow="1" bandRow="1">
                <a:tableStyleId>{C083E6E3-FA7D-4D7B-A595-EF9225AFEA82}</a:tableStyleId>
              </a:tblPr>
              <a:tblGrid>
                <a:gridCol w="977128"/>
                <a:gridCol w="1523202"/>
              </a:tblGrid>
              <a:tr h="582114">
                <a:tc>
                  <a:txBody>
                    <a:bodyPr/>
                    <a:lstStyle/>
                    <a:p>
                      <a:pPr algn="ctr"/>
                      <a:r>
                        <a:rPr lang="en-US" sz="1200" dirty="0" smtClean="0">
                          <a:latin typeface="Times New Roman" pitchFamily="18" charset="0"/>
                          <a:cs typeface="Times New Roman" pitchFamily="18" charset="0"/>
                        </a:rPr>
                        <a:t>Host city</a:t>
                      </a:r>
                      <a:endParaRPr lang="ru-RU"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London, England, United Kingdom</a:t>
                      </a:r>
                      <a:endParaRPr lang="ru-RU" sz="1200" dirty="0">
                        <a:latin typeface="Times New Roman" pitchFamily="18" charset="0"/>
                        <a:cs typeface="Times New Roman" pitchFamily="18" charset="0"/>
                      </a:endParaRPr>
                    </a:p>
                  </a:txBody>
                  <a:tcPr/>
                </a:tc>
              </a:tr>
              <a:tr h="582114">
                <a:tc>
                  <a:txBody>
                    <a:bodyPr/>
                    <a:lstStyle/>
                    <a:p>
                      <a:pPr algn="ctr"/>
                      <a:r>
                        <a:rPr lang="en-US" sz="1200" dirty="0" smtClean="0">
                          <a:latin typeface="Times New Roman" pitchFamily="18" charset="0"/>
                          <a:cs typeface="Times New Roman" pitchFamily="18" charset="0"/>
                        </a:rPr>
                        <a:t>Athletes participating</a:t>
                      </a:r>
                      <a:endParaRPr lang="ru-RU"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4,104</a:t>
                      </a:r>
                    </a:p>
                    <a:p>
                      <a:pPr algn="ctr"/>
                      <a:r>
                        <a:rPr lang="en-US" sz="1200" dirty="0" smtClean="0">
                          <a:latin typeface="Times New Roman" pitchFamily="18" charset="0"/>
                          <a:cs typeface="Times New Roman" pitchFamily="18" charset="0"/>
                        </a:rPr>
                        <a:t> (3,714 men, 390 women)</a:t>
                      </a:r>
                      <a:endParaRPr lang="ru-RU" sz="1200" dirty="0">
                        <a:latin typeface="Times New Roman" pitchFamily="18" charset="0"/>
                        <a:cs typeface="Times New Roman" pitchFamily="18" charset="0"/>
                      </a:endParaRPr>
                    </a:p>
                  </a:txBody>
                  <a:tcPr/>
                </a:tc>
              </a:tr>
              <a:tr h="514564">
                <a:tc>
                  <a:txBody>
                    <a:bodyPr/>
                    <a:lstStyle/>
                    <a:p>
                      <a:pPr algn="ctr"/>
                      <a:r>
                        <a:rPr lang="en-US" sz="1200" dirty="0" smtClean="0">
                          <a:latin typeface="Times New Roman" pitchFamily="18" charset="0"/>
                          <a:cs typeface="Times New Roman" pitchFamily="18" charset="0"/>
                        </a:rPr>
                        <a:t>Events</a:t>
                      </a:r>
                      <a:endParaRPr lang="ru-RU"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136 in 17 sports</a:t>
                      </a:r>
                      <a:endParaRPr lang="ru-RU" sz="1200" dirty="0">
                        <a:latin typeface="Times New Roman" pitchFamily="18" charset="0"/>
                        <a:cs typeface="Times New Roman" pitchFamily="18" charset="0"/>
                      </a:endParaRPr>
                    </a:p>
                  </a:txBody>
                  <a:tcPr/>
                </a:tc>
              </a:tr>
              <a:tr h="582114">
                <a:tc>
                  <a:txBody>
                    <a:bodyPr/>
                    <a:lstStyle/>
                    <a:p>
                      <a:pPr algn="ctr"/>
                      <a:r>
                        <a:rPr lang="en-US" sz="1200" dirty="0" smtClean="0">
                          <a:latin typeface="Times New Roman" pitchFamily="18" charset="0"/>
                          <a:cs typeface="Times New Roman" pitchFamily="18" charset="0"/>
                        </a:rPr>
                        <a:t>Opening ceremony</a:t>
                      </a:r>
                      <a:endParaRPr lang="ru-RU"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29 July</a:t>
                      </a:r>
                      <a:endParaRPr lang="ru-RU" sz="1200" dirty="0">
                        <a:latin typeface="Times New Roman" pitchFamily="18" charset="0"/>
                        <a:cs typeface="Times New Roman" pitchFamily="18" charset="0"/>
                      </a:endParaRPr>
                    </a:p>
                  </a:txBody>
                  <a:tcPr/>
                </a:tc>
              </a:tr>
              <a:tr h="582114">
                <a:tc>
                  <a:txBody>
                    <a:bodyPr/>
                    <a:lstStyle/>
                    <a:p>
                      <a:pPr algn="ctr"/>
                      <a:r>
                        <a:rPr lang="en-US" sz="1200" dirty="0" smtClean="0">
                          <a:latin typeface="Times New Roman" pitchFamily="18" charset="0"/>
                          <a:cs typeface="Times New Roman" pitchFamily="18" charset="0"/>
                        </a:rPr>
                        <a:t>Closing ceremony</a:t>
                      </a:r>
                      <a:endParaRPr lang="ru-RU" sz="1200" dirty="0">
                        <a:latin typeface="Times New Roman" pitchFamily="18" charset="0"/>
                        <a:cs typeface="Times New Roman" pitchFamily="18" charset="0"/>
                      </a:endParaRPr>
                    </a:p>
                  </a:txBody>
                  <a:tcPr/>
                </a:tc>
                <a:tc>
                  <a:txBody>
                    <a:bodyPr/>
                    <a:lstStyle/>
                    <a:p>
                      <a:pPr algn="ctr"/>
                      <a:r>
                        <a:rPr lang="en-US" sz="1200" dirty="0" smtClean="0">
                          <a:latin typeface="Times New Roman" pitchFamily="18" charset="0"/>
                          <a:cs typeface="Times New Roman" pitchFamily="18" charset="0"/>
                        </a:rPr>
                        <a:t>14 August</a:t>
                      </a:r>
                      <a:endParaRPr lang="ru-RU" sz="1200" dirty="0">
                        <a:latin typeface="Times New Roman" pitchFamily="18" charset="0"/>
                        <a:cs typeface="Times New Roman" pitchFamily="18" charset="0"/>
                      </a:endParaRPr>
                    </a:p>
                  </a:txBody>
                  <a:tcPr/>
                </a:tc>
              </a:tr>
              <a:tr h="514564">
                <a:tc>
                  <a:txBody>
                    <a:bodyPr/>
                    <a:lstStyle/>
                    <a:p>
                      <a:pPr algn="ctr"/>
                      <a:r>
                        <a:rPr lang="en-US" sz="1200" dirty="0" smtClean="0">
                          <a:latin typeface="Times New Roman" pitchFamily="18" charset="0"/>
                          <a:cs typeface="Times New Roman" pitchFamily="18" charset="0"/>
                        </a:rPr>
                        <a:t>Stadium</a:t>
                      </a:r>
                      <a:endParaRPr lang="ru-RU" sz="1200" dirty="0">
                        <a:latin typeface="Times New Roman" pitchFamily="18" charset="0"/>
                        <a:cs typeface="Times New Roman" pitchFamily="18" charset="0"/>
                      </a:endParaRPr>
                    </a:p>
                  </a:txBody>
                  <a:tcPr/>
                </a:tc>
                <a:tc>
                  <a:txBody>
                    <a:bodyPr/>
                    <a:lstStyle/>
                    <a:p>
                      <a:pPr algn="ctr"/>
                      <a:r>
                        <a:rPr lang="en-US" sz="1200" dirty="0" err="1" smtClean="0">
                          <a:latin typeface="Times New Roman" pitchFamily="18" charset="0"/>
                          <a:cs typeface="Times New Roman" pitchFamily="18" charset="0"/>
                        </a:rPr>
                        <a:t>Wembley</a:t>
                      </a:r>
                      <a:r>
                        <a:rPr lang="en-US" sz="1200" dirty="0" smtClean="0">
                          <a:latin typeface="Times New Roman" pitchFamily="18" charset="0"/>
                          <a:cs typeface="Times New Roman" pitchFamily="18" charset="0"/>
                        </a:rPr>
                        <a:t> Stadium</a:t>
                      </a:r>
                      <a:endParaRPr lang="ru-RU" sz="1200" dirty="0">
                        <a:latin typeface="Times New Roman" pitchFamily="18" charset="0"/>
                        <a:cs typeface="Times New Roman" pitchFamily="18" charset="0"/>
                      </a:endParaRPr>
                    </a:p>
                  </a:txBody>
                  <a:tcPr/>
                </a:tc>
              </a:tr>
            </a:tbl>
          </a:graphicData>
        </a:graphic>
      </p:graphicFrame>
      <p:pic>
        <p:nvPicPr>
          <p:cNvPr id="8" name="Рисунок 7" descr="Безымянный.png"/>
          <p:cNvPicPr>
            <a:picLocks noChangeAspect="1"/>
          </p:cNvPicPr>
          <p:nvPr/>
        </p:nvPicPr>
        <p:blipFill>
          <a:blip r:embed="rId4"/>
          <a:srcRect/>
          <a:stretch>
            <a:fillRect/>
          </a:stretch>
        </p:blipFill>
        <p:spPr bwMode="auto">
          <a:xfrm>
            <a:off x="5715000" y="4252913"/>
            <a:ext cx="3429000" cy="2605087"/>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850"/>
                            </p:stCondLst>
                            <p:childTnLst>
                              <p:par>
                                <p:cTn id="12" presetID="5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par>
                                <p:cTn id="17" presetID="5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Scale>
                                      <p:cBhvr>
                                        <p:cTn id="19"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gtEl>
                                        <p:attrNameLst>
                                          <p:attrName>ppt_x</p:attrName>
                                          <p:attrName>ppt_y</p:attrName>
                                        </p:attrNameLst>
                                      </p:cBhvr>
                                    </p:animMotion>
                                    <p:animEffect transition="in" filter="fade">
                                      <p:cBhvr>
                                        <p:cTn id="21" dur="1000"/>
                                        <p:tgtEl>
                                          <p:spTgt spid="3"/>
                                        </p:tgtEl>
                                      </p:cBhvr>
                                    </p:animEffect>
                                  </p:childTnLst>
                                </p:cTn>
                              </p:par>
                            </p:childTnLst>
                          </p:cTn>
                        </p:par>
                        <p:par>
                          <p:cTn id="22" fill="hold">
                            <p:stCondLst>
                              <p:cond delay="2850"/>
                            </p:stCondLst>
                            <p:childTnLst>
                              <p:par>
                                <p:cTn id="23" presetID="3"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par>
                          <p:cTn id="26" fill="hold">
                            <p:stCondLst>
                              <p:cond delay="3350"/>
                            </p:stCondLst>
                            <p:childTnLst>
                              <p:par>
                                <p:cTn id="27" presetID="48" presetClass="entr" presetSubtype="0" accel="5000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2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1" dur="2000" fill="hold"/>
                                        <p:tgtEl>
                                          <p:spTgt spid="8"/>
                                        </p:tgtEl>
                                        <p:attrNameLst>
                                          <p:attrName>ppt_y</p:attrName>
                                        </p:attrNameLst>
                                      </p:cBhvr>
                                      <p:tavLst>
                                        <p:tav tm="0">
                                          <p:val>
                                            <p:strVal val="#ppt_y"/>
                                          </p:val>
                                        </p:tav>
                                        <p:tav tm="100000">
                                          <p:val>
                                            <p:strVal val="#ppt_y"/>
                                          </p:val>
                                        </p:tav>
                                      </p:tavLst>
                                    </p:anim>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500px-London_Olympics_2012_logo.svg.png"/>
          <p:cNvPicPr>
            <a:picLocks noChangeAspect="1"/>
          </p:cNvPicPr>
          <p:nvPr/>
        </p:nvPicPr>
        <p:blipFill>
          <a:blip r:embed="rId2"/>
          <a:srcRect/>
          <a:stretch>
            <a:fillRect/>
          </a:stretch>
        </p:blipFill>
        <p:spPr bwMode="auto">
          <a:xfrm>
            <a:off x="7072313" y="0"/>
            <a:ext cx="1609725" cy="1785938"/>
          </a:xfrm>
          <a:prstGeom prst="rect">
            <a:avLst/>
          </a:prstGeom>
          <a:noFill/>
          <a:ln w="9525">
            <a:noFill/>
            <a:miter lim="800000"/>
            <a:headEnd/>
            <a:tailEnd/>
          </a:ln>
        </p:spPr>
      </p:pic>
      <p:pic>
        <p:nvPicPr>
          <p:cNvPr id="4" name="Прямоугольник 3"/>
          <p:cNvPicPr>
            <a:picLocks noChangeArrowheads="1"/>
          </p:cNvPicPr>
          <p:nvPr/>
        </p:nvPicPr>
        <p:blipFill>
          <a:blip r:embed="rId3"/>
          <a:srcRect/>
          <a:stretch>
            <a:fillRect/>
          </a:stretch>
        </p:blipFill>
        <p:spPr bwMode="auto">
          <a:xfrm>
            <a:off x="2640013" y="-60325"/>
            <a:ext cx="3810000" cy="955675"/>
          </a:xfrm>
          <a:prstGeom prst="rect">
            <a:avLst/>
          </a:prstGeom>
          <a:noFill/>
          <a:ln w="9525">
            <a:noFill/>
            <a:miter lim="800000"/>
            <a:headEnd/>
            <a:tailEnd/>
          </a:ln>
        </p:spPr>
      </p:pic>
      <p:pic>
        <p:nvPicPr>
          <p:cNvPr id="7" name="Рисунок 6" descr="800px-15-11-05_101_Monument.jpg"/>
          <p:cNvPicPr>
            <a:picLocks noChangeAspect="1"/>
          </p:cNvPicPr>
          <p:nvPr/>
        </p:nvPicPr>
        <p:blipFill>
          <a:blip r:embed="rId4"/>
          <a:srcRect/>
          <a:stretch>
            <a:fillRect/>
          </a:stretch>
        </p:blipFill>
        <p:spPr bwMode="auto">
          <a:xfrm>
            <a:off x="0" y="0"/>
            <a:ext cx="2667000" cy="2000250"/>
          </a:xfrm>
          <a:prstGeom prst="rect">
            <a:avLst/>
          </a:prstGeom>
          <a:noFill/>
          <a:ln w="9525">
            <a:noFill/>
            <a:miter lim="800000"/>
            <a:headEnd/>
            <a:tailEnd/>
          </a:ln>
        </p:spPr>
      </p:pic>
      <p:pic>
        <p:nvPicPr>
          <p:cNvPr id="10" name="Прямоугольник 9"/>
          <p:cNvPicPr>
            <a:picLocks noChangeArrowheads="1"/>
          </p:cNvPicPr>
          <p:nvPr/>
        </p:nvPicPr>
        <p:blipFill>
          <a:blip r:embed="rId5"/>
          <a:srcRect/>
          <a:stretch>
            <a:fillRect/>
          </a:stretch>
        </p:blipFill>
        <p:spPr bwMode="auto">
          <a:xfrm>
            <a:off x="3090863" y="3382963"/>
            <a:ext cx="1103312" cy="407987"/>
          </a:xfrm>
          <a:prstGeom prst="rect">
            <a:avLst/>
          </a:prstGeom>
          <a:noFill/>
          <a:ln w="9525">
            <a:noFill/>
            <a:miter lim="800000"/>
            <a:headEnd/>
            <a:tailEnd/>
          </a:ln>
        </p:spPr>
      </p:pic>
      <p:grpSp>
        <p:nvGrpSpPr>
          <p:cNvPr id="24" name="Группа 23"/>
          <p:cNvGrpSpPr>
            <a:grpSpLocks/>
          </p:cNvGrpSpPr>
          <p:nvPr/>
        </p:nvGrpSpPr>
        <p:grpSpPr bwMode="auto">
          <a:xfrm>
            <a:off x="0" y="500063"/>
            <a:ext cx="6786563" cy="2884487"/>
            <a:chOff x="0" y="500042"/>
            <a:chExt cx="6786578" cy="2885193"/>
          </a:xfrm>
        </p:grpSpPr>
        <p:sp>
          <p:nvSpPr>
            <p:cNvPr id="37923" name="Прямоугольник 7"/>
            <p:cNvSpPr>
              <a:spLocks noChangeArrowheads="1"/>
            </p:cNvSpPr>
            <p:nvPr/>
          </p:nvSpPr>
          <p:spPr bwMode="auto">
            <a:xfrm>
              <a:off x="2714612" y="500042"/>
              <a:ext cx="4000528" cy="1569660"/>
            </a:xfrm>
            <a:prstGeom prst="rect">
              <a:avLst/>
            </a:prstGeom>
            <a:noFill/>
            <a:ln w="9525">
              <a:noFill/>
              <a:miter lim="800000"/>
              <a:headEnd/>
              <a:tailEnd/>
            </a:ln>
          </p:spPr>
          <p:txBody>
            <a:bodyPr>
              <a:spAutoFit/>
            </a:bodyPr>
            <a:lstStyle/>
            <a:p>
              <a:r>
                <a:rPr lang="en-US" sz="1200" b="1">
                  <a:latin typeface="Times New Roman" pitchFamily="18" charset="0"/>
                  <a:cs typeface="Times New Roman" pitchFamily="18" charset="0"/>
                </a:rPr>
                <a:t>The 2012 Summer Olympic Games</a:t>
              </a:r>
              <a:r>
                <a:rPr lang="en-US" sz="1200">
                  <a:latin typeface="Times New Roman" pitchFamily="18" charset="0"/>
                  <a:cs typeface="Times New Roman" pitchFamily="18" charset="0"/>
                </a:rPr>
                <a:t>, officially known as the Games of the XXX Olympiad, are scheduled to take place in London, England, United Kingdom, from 27 July to 12 August 2012. London will become the first city to officially host the modern Olympic Games three times, having previously done so in 1908 and in 1948.</a:t>
              </a:r>
            </a:p>
            <a:p>
              <a:r>
                <a:rPr lang="en-US" sz="1200" b="1">
                  <a:latin typeface="Times New Roman" pitchFamily="18" charset="0"/>
                  <a:cs typeface="Times New Roman" pitchFamily="18" charset="0"/>
                </a:rPr>
                <a:t>London </a:t>
              </a:r>
              <a:r>
                <a:rPr lang="en-US" sz="1200">
                  <a:latin typeface="Times New Roman" pitchFamily="18" charset="0"/>
                  <a:cs typeface="Times New Roman" pitchFamily="18" charset="0"/>
                </a:rPr>
                <a:t>was elected as the host city on 6 July 2005 during the 117th</a:t>
              </a:r>
              <a:endParaRPr lang="ru-RU" sz="1200">
                <a:latin typeface="Times New Roman" pitchFamily="18" charset="0"/>
                <a:cs typeface="Times New Roman" pitchFamily="18" charset="0"/>
              </a:endParaRPr>
            </a:p>
          </p:txBody>
        </p:sp>
        <p:sp>
          <p:nvSpPr>
            <p:cNvPr id="37924" name="Прямоугольник 10"/>
            <p:cNvSpPr>
              <a:spLocks noChangeArrowheads="1"/>
            </p:cNvSpPr>
            <p:nvPr/>
          </p:nvSpPr>
          <p:spPr bwMode="auto">
            <a:xfrm>
              <a:off x="0" y="2000240"/>
              <a:ext cx="6786578" cy="138499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IOC Session in Singapore, defeating Moscow, New York City, Madrid and Paris after four rounds of voting. The successful bid was headed by former Olympic champion Sebastian Coe.</a:t>
              </a:r>
            </a:p>
            <a:p>
              <a:r>
                <a:rPr lang="en-US" sz="1200" b="1">
                  <a:latin typeface="Times New Roman" pitchFamily="18" charset="0"/>
                  <a:cs typeface="Times New Roman" pitchFamily="18" charset="0"/>
                </a:rPr>
                <a:t>The Olympics </a:t>
              </a:r>
              <a:r>
                <a:rPr lang="en-US" sz="1200">
                  <a:latin typeface="Times New Roman" pitchFamily="18" charset="0"/>
                  <a:cs typeface="Times New Roman" pitchFamily="18" charset="0"/>
                </a:rPr>
                <a:t>prompted a redevelopment of many of the areas of London in which the games are to be held – particularly themed towards sustainability. While the budgetary considerations have generated some criticism, the Games will make use of many venues which were already in place before the bid, including Wembley Stadium, Wembley arena, Wimbledon All England Club, Lord's Cricket Ground, The O2 Arena, Earls Court Exhibition Centre, Weymouth and Portland National Sailing Academy, and the Excel Centre.</a:t>
              </a:r>
              <a:endParaRPr lang="ru-RU" sz="1200">
                <a:latin typeface="Times New Roman" pitchFamily="18" charset="0"/>
                <a:cs typeface="Times New Roman" pitchFamily="18" charset="0"/>
              </a:endParaRPr>
            </a:p>
          </p:txBody>
        </p:sp>
      </p:grpSp>
      <p:graphicFrame>
        <p:nvGraphicFramePr>
          <p:cNvPr id="12" name="Таблица 11"/>
          <p:cNvGraphicFramePr>
            <a:graphicFrameLocks noGrp="1"/>
          </p:cNvGraphicFramePr>
          <p:nvPr/>
        </p:nvGraphicFramePr>
        <p:xfrm>
          <a:off x="6643688" y="1785938"/>
          <a:ext cx="2500312" cy="2681287"/>
        </p:xfrm>
        <a:graphic>
          <a:graphicData uri="http://schemas.openxmlformats.org/drawingml/2006/table">
            <a:tbl>
              <a:tblPr firstRow="1" bandRow="1">
                <a:tableStyleId>{C083E6E3-FA7D-4D7B-A595-EF9225AFEA82}</a:tableStyleId>
              </a:tblPr>
              <a:tblGrid>
                <a:gridCol w="977128"/>
                <a:gridCol w="1523202"/>
              </a:tblGrid>
              <a:tr h="374250">
                <a:tc>
                  <a:txBody>
                    <a:bodyPr/>
                    <a:lstStyle/>
                    <a:p>
                      <a:pPr algn="ctr"/>
                      <a:r>
                        <a:rPr lang="en-US" sz="1000" dirty="0" smtClean="0"/>
                        <a:t>Host city</a:t>
                      </a:r>
                      <a:endParaRPr lang="ru-RU" sz="1000" dirty="0">
                        <a:latin typeface="Times New Roman" pitchFamily="18" charset="0"/>
                        <a:cs typeface="Times New Roman" pitchFamily="18" charset="0"/>
                      </a:endParaRPr>
                    </a:p>
                  </a:txBody>
                  <a:tcPr/>
                </a:tc>
                <a:tc>
                  <a:txBody>
                    <a:bodyPr/>
                    <a:lstStyle/>
                    <a:p>
                      <a:pPr algn="ctr"/>
                      <a:r>
                        <a:rPr lang="en-US" sz="1000" dirty="0" smtClean="0"/>
                        <a:t>London, England, United Kingdom</a:t>
                      </a:r>
                      <a:endParaRPr lang="ru-RU" sz="1000" dirty="0">
                        <a:latin typeface="Times New Roman" pitchFamily="18" charset="0"/>
                        <a:cs typeface="Times New Roman" pitchFamily="18" charset="0"/>
                      </a:endParaRPr>
                    </a:p>
                  </a:txBody>
                  <a:tcPr/>
                </a:tc>
              </a:tr>
              <a:tr h="374250">
                <a:tc>
                  <a:txBody>
                    <a:bodyPr/>
                    <a:lstStyle/>
                    <a:p>
                      <a:pPr algn="ctr"/>
                      <a:r>
                        <a:rPr lang="en-US" sz="1000" dirty="0" smtClean="0"/>
                        <a:t>Nations participating</a:t>
                      </a:r>
                      <a:endParaRPr lang="ru-RU" sz="1000" dirty="0">
                        <a:latin typeface="Times New Roman" pitchFamily="18" charset="0"/>
                        <a:cs typeface="Times New Roman" pitchFamily="18" charset="0"/>
                      </a:endParaRPr>
                    </a:p>
                  </a:txBody>
                  <a:tcPr/>
                </a:tc>
                <a:tc>
                  <a:txBody>
                    <a:bodyPr/>
                    <a:lstStyle/>
                    <a:p>
                      <a:pPr algn="ctr"/>
                      <a:r>
                        <a:rPr lang="en-US" sz="1000" dirty="0" smtClean="0"/>
                        <a:t>131 (qualified)</a:t>
                      </a:r>
                    </a:p>
                    <a:p>
                      <a:pPr algn="ctr"/>
                      <a:r>
                        <a:rPr lang="en-US" sz="1000" dirty="0" smtClean="0"/>
                        <a:t> 204 (estimated)</a:t>
                      </a:r>
                      <a:endParaRPr lang="ru-RU" sz="1000" dirty="0">
                        <a:latin typeface="Times New Roman" pitchFamily="18" charset="0"/>
                        <a:cs typeface="Times New Roman" pitchFamily="18" charset="0"/>
                      </a:endParaRPr>
                    </a:p>
                  </a:txBody>
                  <a:tcPr/>
                </a:tc>
              </a:tr>
              <a:tr h="374250">
                <a:tc>
                  <a:txBody>
                    <a:bodyPr/>
                    <a:lstStyle/>
                    <a:p>
                      <a:pPr algn="ctr"/>
                      <a:r>
                        <a:rPr lang="en-US" sz="1000" dirty="0" smtClean="0"/>
                        <a:t>Athletes participating</a:t>
                      </a:r>
                      <a:endParaRPr lang="ru-RU" sz="1000" dirty="0">
                        <a:latin typeface="Times New Roman" pitchFamily="18" charset="0"/>
                        <a:cs typeface="Times New Roman" pitchFamily="18" charset="0"/>
                      </a:endParaRPr>
                    </a:p>
                  </a:txBody>
                  <a:tcPr/>
                </a:tc>
                <a:tc>
                  <a:txBody>
                    <a:bodyPr/>
                    <a:lstStyle/>
                    <a:p>
                      <a:pPr algn="ctr"/>
                      <a:r>
                        <a:rPr lang="en-US" sz="1000" dirty="0" smtClean="0"/>
                        <a:t>10,500 (estimated)</a:t>
                      </a:r>
                      <a:endParaRPr lang="ru-RU" sz="1000" dirty="0">
                        <a:latin typeface="Times New Roman" pitchFamily="18" charset="0"/>
                        <a:cs typeface="Times New Roman" pitchFamily="18" charset="0"/>
                      </a:endParaRPr>
                    </a:p>
                  </a:txBody>
                  <a:tcPr/>
                </a:tc>
              </a:tr>
              <a:tr h="350259">
                <a:tc>
                  <a:txBody>
                    <a:bodyPr/>
                    <a:lstStyle/>
                    <a:p>
                      <a:pPr algn="ctr"/>
                      <a:r>
                        <a:rPr lang="en-US" sz="1000" dirty="0" smtClean="0"/>
                        <a:t>Events</a:t>
                      </a:r>
                      <a:endParaRPr lang="ru-RU" sz="1000" dirty="0">
                        <a:latin typeface="Times New Roman" pitchFamily="18" charset="0"/>
                        <a:cs typeface="Times New Roman" pitchFamily="18" charset="0"/>
                      </a:endParaRPr>
                    </a:p>
                  </a:txBody>
                  <a:tcPr/>
                </a:tc>
                <a:tc>
                  <a:txBody>
                    <a:bodyPr/>
                    <a:lstStyle/>
                    <a:p>
                      <a:pPr algn="ctr"/>
                      <a:r>
                        <a:rPr lang="en-US" sz="1000" dirty="0" smtClean="0"/>
                        <a:t>302 in 26 sports</a:t>
                      </a:r>
                      <a:endParaRPr lang="ru-RU" sz="1000" dirty="0">
                        <a:latin typeface="Times New Roman" pitchFamily="18" charset="0"/>
                        <a:cs typeface="Times New Roman" pitchFamily="18" charset="0"/>
                      </a:endParaRPr>
                    </a:p>
                  </a:txBody>
                  <a:tcPr/>
                </a:tc>
              </a:tr>
              <a:tr h="374250">
                <a:tc>
                  <a:txBody>
                    <a:bodyPr/>
                    <a:lstStyle/>
                    <a:p>
                      <a:pPr algn="ctr"/>
                      <a:r>
                        <a:rPr lang="en-US" sz="1000" dirty="0" smtClean="0"/>
                        <a:t>Opening ceremony</a:t>
                      </a:r>
                      <a:endParaRPr lang="ru-RU" sz="1000" dirty="0">
                        <a:latin typeface="Times New Roman" pitchFamily="18" charset="0"/>
                        <a:cs typeface="Times New Roman" pitchFamily="18" charset="0"/>
                      </a:endParaRPr>
                    </a:p>
                  </a:txBody>
                  <a:tcPr/>
                </a:tc>
                <a:tc>
                  <a:txBody>
                    <a:bodyPr/>
                    <a:lstStyle/>
                    <a:p>
                      <a:pPr algn="ctr"/>
                      <a:r>
                        <a:rPr lang="en-US" sz="1000" dirty="0" smtClean="0"/>
                        <a:t>27 July</a:t>
                      </a:r>
                      <a:endParaRPr lang="ru-RU" sz="1000" dirty="0">
                        <a:latin typeface="Times New Roman" pitchFamily="18" charset="0"/>
                        <a:cs typeface="Times New Roman" pitchFamily="18" charset="0"/>
                      </a:endParaRPr>
                    </a:p>
                  </a:txBody>
                  <a:tcPr/>
                </a:tc>
              </a:tr>
              <a:tr h="374250">
                <a:tc>
                  <a:txBody>
                    <a:bodyPr/>
                    <a:lstStyle/>
                    <a:p>
                      <a:pPr algn="ctr"/>
                      <a:r>
                        <a:rPr lang="en-US" sz="1000" dirty="0" smtClean="0"/>
                        <a:t>Closing ceremony</a:t>
                      </a:r>
                      <a:endParaRPr lang="ru-RU" sz="1000" dirty="0">
                        <a:latin typeface="Times New Roman" pitchFamily="18" charset="0"/>
                        <a:cs typeface="Times New Roman" pitchFamily="18" charset="0"/>
                      </a:endParaRPr>
                    </a:p>
                  </a:txBody>
                  <a:tcPr/>
                </a:tc>
                <a:tc>
                  <a:txBody>
                    <a:bodyPr/>
                    <a:lstStyle/>
                    <a:p>
                      <a:pPr algn="ctr"/>
                      <a:r>
                        <a:rPr lang="en-US" sz="1000" dirty="0" smtClean="0"/>
                        <a:t>12 August</a:t>
                      </a:r>
                      <a:endParaRPr lang="ru-RU" sz="1000" dirty="0">
                        <a:latin typeface="Times New Roman" pitchFamily="18" charset="0"/>
                        <a:cs typeface="Times New Roman" pitchFamily="18" charset="0"/>
                      </a:endParaRPr>
                    </a:p>
                  </a:txBody>
                  <a:tcPr/>
                </a:tc>
              </a:tr>
              <a:tr h="350259">
                <a:tc>
                  <a:txBody>
                    <a:bodyPr/>
                    <a:lstStyle/>
                    <a:p>
                      <a:pPr algn="ctr"/>
                      <a:r>
                        <a:rPr lang="en-US" sz="1000" dirty="0" smtClean="0"/>
                        <a:t>Stadium</a:t>
                      </a:r>
                      <a:endParaRPr lang="ru-RU" sz="1000" dirty="0">
                        <a:latin typeface="Times New Roman" pitchFamily="18" charset="0"/>
                        <a:cs typeface="Times New Roman" pitchFamily="18" charset="0"/>
                      </a:endParaRPr>
                    </a:p>
                  </a:txBody>
                  <a:tcPr/>
                </a:tc>
                <a:tc>
                  <a:txBody>
                    <a:bodyPr/>
                    <a:lstStyle/>
                    <a:p>
                      <a:pPr algn="ctr"/>
                      <a:r>
                        <a:rPr lang="en-US" sz="1000" dirty="0" smtClean="0"/>
                        <a:t>Olympic Stadium</a:t>
                      </a:r>
                      <a:endParaRPr lang="ru-RU" sz="1000" dirty="0">
                        <a:latin typeface="Times New Roman" pitchFamily="18" charset="0"/>
                        <a:cs typeface="Times New Roman" pitchFamily="18" charset="0"/>
                      </a:endParaRPr>
                    </a:p>
                  </a:txBody>
                  <a:tcPr/>
                </a:tc>
              </a:tr>
            </a:tbl>
          </a:graphicData>
        </a:graphic>
      </p:graphicFrame>
      <p:grpSp>
        <p:nvGrpSpPr>
          <p:cNvPr id="16" name="Группа 15"/>
          <p:cNvGrpSpPr>
            <a:grpSpLocks/>
          </p:cNvGrpSpPr>
          <p:nvPr/>
        </p:nvGrpSpPr>
        <p:grpSpPr bwMode="auto">
          <a:xfrm>
            <a:off x="0" y="3357563"/>
            <a:ext cx="2928938" cy="2071687"/>
            <a:chOff x="0" y="3357562"/>
            <a:chExt cx="4010025" cy="2609850"/>
          </a:xfrm>
        </p:grpSpPr>
        <p:pic>
          <p:nvPicPr>
            <p:cNvPr id="37919" name="Рисунок 1" descr="London12_Mascots.jpg"/>
            <p:cNvPicPr>
              <a:picLocks noChangeAspect="1"/>
            </p:cNvPicPr>
            <p:nvPr/>
          </p:nvPicPr>
          <p:blipFill>
            <a:blip r:embed="rId6"/>
            <a:srcRect/>
            <a:stretch>
              <a:fillRect/>
            </a:stretch>
          </p:blipFill>
          <p:spPr bwMode="auto">
            <a:xfrm>
              <a:off x="0" y="3357562"/>
              <a:ext cx="4010025" cy="2609850"/>
            </a:xfrm>
            <a:prstGeom prst="rect">
              <a:avLst/>
            </a:prstGeom>
            <a:noFill/>
            <a:ln w="9525">
              <a:noFill/>
              <a:miter lim="800000"/>
              <a:headEnd/>
              <a:tailEnd/>
            </a:ln>
          </p:spPr>
        </p:pic>
        <p:grpSp>
          <p:nvGrpSpPr>
            <p:cNvPr id="37920" name="Группа 14"/>
            <p:cNvGrpSpPr>
              <a:grpSpLocks/>
            </p:cNvGrpSpPr>
            <p:nvPr/>
          </p:nvGrpSpPr>
          <p:grpSpPr bwMode="auto">
            <a:xfrm>
              <a:off x="1285852" y="5429264"/>
              <a:ext cx="2674335" cy="491313"/>
              <a:chOff x="1285852" y="5429264"/>
              <a:chExt cx="2674335" cy="491313"/>
            </a:xfrm>
          </p:grpSpPr>
          <p:sp>
            <p:nvSpPr>
              <p:cNvPr id="37921" name="Прямоугольник 12"/>
              <p:cNvSpPr>
                <a:spLocks noChangeArrowheads="1"/>
              </p:cNvSpPr>
              <p:nvPr/>
            </p:nvSpPr>
            <p:spPr bwMode="auto">
              <a:xfrm>
                <a:off x="1285852" y="5643578"/>
                <a:ext cx="730200" cy="276999"/>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Wenlock</a:t>
                </a:r>
                <a:endParaRPr lang="ru-RU" sz="1200">
                  <a:latin typeface="Calibri" pitchFamily="34" charset="0"/>
                </a:endParaRPr>
              </a:p>
            </p:txBody>
          </p:sp>
          <p:sp>
            <p:nvSpPr>
              <p:cNvPr id="37922" name="Прямоугольник 13"/>
              <p:cNvSpPr>
                <a:spLocks noChangeArrowheads="1"/>
              </p:cNvSpPr>
              <p:nvPr/>
            </p:nvSpPr>
            <p:spPr bwMode="auto">
              <a:xfrm>
                <a:off x="3071802" y="5429264"/>
                <a:ext cx="888385" cy="276999"/>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Mandeville</a:t>
                </a:r>
                <a:endParaRPr lang="ru-RU" sz="1200">
                  <a:latin typeface="Calibri" pitchFamily="34" charset="0"/>
                </a:endParaRPr>
              </a:p>
            </p:txBody>
          </p:sp>
        </p:grpSp>
      </p:grpSp>
      <p:pic>
        <p:nvPicPr>
          <p:cNvPr id="18" name="Рисунок 17" descr="780px-Olympic_Park,_London,_14_June_2011_(2)_cropped.jpg"/>
          <p:cNvPicPr>
            <a:picLocks noChangeAspect="1"/>
          </p:cNvPicPr>
          <p:nvPr/>
        </p:nvPicPr>
        <p:blipFill>
          <a:blip r:embed="rId7"/>
          <a:srcRect/>
          <a:stretch>
            <a:fillRect/>
          </a:stretch>
        </p:blipFill>
        <p:spPr bwMode="auto">
          <a:xfrm>
            <a:off x="6637338" y="4929188"/>
            <a:ext cx="2506662" cy="1928812"/>
          </a:xfrm>
          <a:prstGeom prst="rect">
            <a:avLst/>
          </a:prstGeom>
          <a:noFill/>
          <a:ln w="9525">
            <a:noFill/>
            <a:miter lim="800000"/>
            <a:headEnd/>
            <a:tailEnd/>
          </a:ln>
        </p:spPr>
      </p:pic>
      <p:grpSp>
        <p:nvGrpSpPr>
          <p:cNvPr id="23" name="Группа 22"/>
          <p:cNvGrpSpPr>
            <a:grpSpLocks/>
          </p:cNvGrpSpPr>
          <p:nvPr/>
        </p:nvGrpSpPr>
        <p:grpSpPr bwMode="auto">
          <a:xfrm>
            <a:off x="0" y="3786188"/>
            <a:ext cx="9144000" cy="2857500"/>
            <a:chOff x="0" y="3786190"/>
            <a:chExt cx="9144000" cy="2857520"/>
          </a:xfrm>
        </p:grpSpPr>
        <p:sp>
          <p:nvSpPr>
            <p:cNvPr id="37915" name="Прямоугольник 8"/>
            <p:cNvSpPr>
              <a:spLocks noChangeArrowheads="1"/>
            </p:cNvSpPr>
            <p:nvPr/>
          </p:nvSpPr>
          <p:spPr bwMode="auto">
            <a:xfrm>
              <a:off x="3071802" y="3786190"/>
              <a:ext cx="3643338" cy="646331"/>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The official mascots for the 2012 Summer Olympic and Paralympic Games were unveiled on 19 May 2010; this marks the second time (after Vancouver) that both</a:t>
              </a:r>
              <a:endParaRPr lang="ru-RU" sz="1200">
                <a:latin typeface="Times New Roman" pitchFamily="18" charset="0"/>
                <a:cs typeface="Times New Roman" pitchFamily="18" charset="0"/>
              </a:endParaRPr>
            </a:p>
          </p:txBody>
        </p:sp>
        <p:sp>
          <p:nvSpPr>
            <p:cNvPr id="37916" name="Прямоугольник 19"/>
            <p:cNvSpPr>
              <a:spLocks noChangeArrowheads="1"/>
            </p:cNvSpPr>
            <p:nvPr/>
          </p:nvSpPr>
          <p:spPr bwMode="auto">
            <a:xfrm>
              <a:off x="3071802" y="4286256"/>
              <a:ext cx="6072198" cy="830997"/>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Olympic and Paralympic mascots were unveiled at the same time. Wenlock and Mandeville are animations depicting two drops of steel from a steelworks in Bolton. They are named Wenlock, after the Shropshire town of Much Wenlock, which held a forerunner of the current Olympic Games which held a forerunner of the current which</a:t>
              </a:r>
              <a:endParaRPr lang="ru-RU" sz="1200">
                <a:latin typeface="Calibri" pitchFamily="34" charset="0"/>
              </a:endParaRPr>
            </a:p>
          </p:txBody>
        </p:sp>
        <p:sp>
          <p:nvSpPr>
            <p:cNvPr id="37917" name="Прямоугольник 20"/>
            <p:cNvSpPr>
              <a:spLocks noChangeArrowheads="1"/>
            </p:cNvSpPr>
            <p:nvPr/>
          </p:nvSpPr>
          <p:spPr bwMode="auto">
            <a:xfrm>
              <a:off x="3071802" y="5039037"/>
              <a:ext cx="3571900" cy="46166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held a forerunner of the current Olympic Games, and Mandeville, after Stoke Mandeville, a village in</a:t>
              </a:r>
              <a:endParaRPr lang="ru-RU" sz="1200">
                <a:latin typeface="Times New Roman" pitchFamily="18" charset="0"/>
                <a:cs typeface="Times New Roman" pitchFamily="18" charset="0"/>
              </a:endParaRPr>
            </a:p>
          </p:txBody>
        </p:sp>
        <p:sp>
          <p:nvSpPr>
            <p:cNvPr id="37918" name="Прямоугольник 21"/>
            <p:cNvSpPr>
              <a:spLocks noChangeArrowheads="1"/>
            </p:cNvSpPr>
            <p:nvPr/>
          </p:nvSpPr>
          <p:spPr bwMode="auto">
            <a:xfrm>
              <a:off x="0" y="5443381"/>
              <a:ext cx="6572264" cy="1200329"/>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Buckinghamshire where a forerunner to the Paralympic Games were first held. The writer Michael Morpurgo wrote the story concept to the mascots, and an animation was produced; it is intended that thiswill form part of an ongoing series concerning the mascots in the run-up to the Games in 2012. Two stories have been created about the mascots: Out Of A Rainbow, the story of how Wenlock and Mandeville came to be, and Adventures On A Rainbow, which features the children from Out Of A Rainbow meeting the mascots and trying out many different Olympic and Paralympic sports.</a:t>
              </a:r>
              <a:endParaRPr lang="ru-RU" sz="1200">
                <a:latin typeface="Calibri"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49" presetClass="entr" presetSubtype="0"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2500"/>
                            </p:stCondLst>
                            <p:childTnLst>
                              <p:par>
                                <p:cTn id="18" presetID="49" presetClass="entr" presetSubtype="0" decel="100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360"/>
                                          </p:val>
                                        </p:tav>
                                        <p:tav tm="100000">
                                          <p:val>
                                            <p:fltVal val="0"/>
                                          </p:val>
                                        </p:tav>
                                      </p:tavLst>
                                    </p:anim>
                                    <p:animEffect transition="in" filter="fade">
                                      <p:cBhvr>
                                        <p:cTn id="23" dur="500"/>
                                        <p:tgtEl>
                                          <p:spTgt spid="12"/>
                                        </p:tgtEl>
                                      </p:cBhvr>
                                    </p:animEffect>
                                  </p:childTnLst>
                                </p:cTn>
                              </p:par>
                            </p:childTnLst>
                          </p:cTn>
                        </p:par>
                        <p:par>
                          <p:cTn id="24" fill="hold">
                            <p:stCondLst>
                              <p:cond delay="3000"/>
                            </p:stCondLst>
                            <p:childTnLst>
                              <p:par>
                                <p:cTn id="25" presetID="49" presetClass="entr" presetSubtype="0" decel="10000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style.rotation</p:attrName>
                                        </p:attrNameLst>
                                      </p:cBhvr>
                                      <p:tavLst>
                                        <p:tav tm="0">
                                          <p:val>
                                            <p:fltVal val="360"/>
                                          </p:val>
                                        </p:tav>
                                        <p:tav tm="100000">
                                          <p:val>
                                            <p:fltVal val="0"/>
                                          </p:val>
                                        </p:tav>
                                      </p:tavLst>
                                    </p:anim>
                                    <p:animEffect transition="in" filter="fade">
                                      <p:cBhvr>
                                        <p:cTn id="30" dur="500"/>
                                        <p:tgtEl>
                                          <p:spTgt spid="7"/>
                                        </p:tgtEl>
                                      </p:cBhvr>
                                    </p:animEffect>
                                  </p:childTnLst>
                                </p:cTn>
                              </p:par>
                              <p:par>
                                <p:cTn id="31" presetID="3"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childTnLst>
                          </p:cTn>
                        </p:par>
                        <p:par>
                          <p:cTn id="34" fill="hold">
                            <p:stCondLst>
                              <p:cond delay="3500"/>
                            </p:stCondLst>
                            <p:childTnLst>
                              <p:par>
                                <p:cTn id="35" presetID="40" presetClass="entr" presetSubtype="0" fill="hold" nodeType="after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1"/>
                                          </p:val>
                                        </p:tav>
                                        <p:tav tm="100000">
                                          <p:val>
                                            <p:strVal val="#ppt_x"/>
                                          </p:val>
                                        </p:tav>
                                      </p:tavLst>
                                    </p:anim>
                                    <p:anim calcmode="lin" valueType="num">
                                      <p:cBhvr>
                                        <p:cTn id="39" dur="1000" fill="hold"/>
                                        <p:tgtEl>
                                          <p:spTgt spid="10"/>
                                        </p:tgtEl>
                                        <p:attrNameLst>
                                          <p:attrName>ppt_y</p:attrName>
                                        </p:attrNameLst>
                                      </p:cBhvr>
                                      <p:tavLst>
                                        <p:tav tm="0">
                                          <p:val>
                                            <p:strVal val="#ppt_y"/>
                                          </p:val>
                                        </p:tav>
                                        <p:tav tm="100000">
                                          <p:val>
                                            <p:strVal val="#ppt_y"/>
                                          </p:val>
                                        </p:tav>
                                      </p:tavLst>
                                    </p:anim>
                                  </p:childTnLst>
                                </p:cTn>
                              </p:par>
                            </p:childTnLst>
                          </p:cTn>
                        </p:par>
                        <p:par>
                          <p:cTn id="40" fill="hold">
                            <p:stCondLst>
                              <p:cond delay="5100"/>
                            </p:stCondLst>
                            <p:childTnLst>
                              <p:par>
                                <p:cTn id="41" presetID="26"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cTn>
                              </p:par>
                            </p:childTnLst>
                          </p:cTn>
                        </p:par>
                        <p:par>
                          <p:cTn id="57" fill="hold">
                            <p:stCondLst>
                              <p:cond delay="7100"/>
                            </p:stCondLst>
                            <p:childTnLst>
                              <p:par>
                                <p:cTn id="58" presetID="3" presetClass="entr" presetSubtype="10"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linds(horizontal)">
                                      <p:cBhvr>
                                        <p:cTn id="60" dur="500"/>
                                        <p:tgtEl>
                                          <p:spTgt spid="23"/>
                                        </p:tgtEl>
                                      </p:cBhvr>
                                    </p:animEffect>
                                  </p:childTnLst>
                                </p:cTn>
                              </p:par>
                            </p:childTnLst>
                          </p:cTn>
                        </p:par>
                        <p:par>
                          <p:cTn id="61" fill="hold">
                            <p:stCondLst>
                              <p:cond delay="7600"/>
                            </p:stCondLst>
                            <p:childTnLst>
                              <p:par>
                                <p:cTn id="62" presetID="49" presetClass="entr" presetSubtype="0" decel="10000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 calcmode="lin" valueType="num">
                                      <p:cBhvr>
                                        <p:cTn id="66" dur="500" fill="hold"/>
                                        <p:tgtEl>
                                          <p:spTgt spid="18"/>
                                        </p:tgtEl>
                                        <p:attrNameLst>
                                          <p:attrName>style.rotation</p:attrName>
                                        </p:attrNameLst>
                                      </p:cBhvr>
                                      <p:tavLst>
                                        <p:tav tm="0">
                                          <p:val>
                                            <p:fltVal val="360"/>
                                          </p:val>
                                        </p:tav>
                                        <p:tav tm="100000">
                                          <p:val>
                                            <p:fltVal val="0"/>
                                          </p:val>
                                        </p:tav>
                                      </p:tavLst>
                                    </p:anim>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a:srcRect/>
          <a:stretch>
            <a:fillRect/>
          </a:stretch>
        </p:blipFill>
        <p:spPr bwMode="auto">
          <a:xfrm>
            <a:off x="-12700" y="-103188"/>
            <a:ext cx="9212263" cy="1023938"/>
          </a:xfrm>
          <a:prstGeom prst="rect">
            <a:avLst/>
          </a:prstGeom>
          <a:noFill/>
          <a:ln w="9525">
            <a:noFill/>
            <a:miter lim="800000"/>
            <a:headEnd/>
            <a:tailEnd/>
          </a:ln>
        </p:spPr>
      </p:pic>
      <p:sp>
        <p:nvSpPr>
          <p:cNvPr id="3" name="TextBox 2"/>
          <p:cNvSpPr txBox="1"/>
          <p:nvPr/>
        </p:nvSpPr>
        <p:spPr>
          <a:xfrm>
            <a:off x="357158" y="1285860"/>
            <a:ext cx="3446328" cy="923330"/>
          </a:xfrm>
          <a:prstGeom prst="rect">
            <a:avLst/>
          </a:prstGeom>
          <a:noFill/>
        </p:spPr>
        <p:txBody>
          <a:bodyPr wrap="none">
            <a:spAutoFit/>
          </a:bodyPr>
          <a:lstStyle/>
          <a:p>
            <a:pPr marL="342900" indent="-342900" fontAlgn="auto">
              <a:spcBef>
                <a:spcPts val="0"/>
              </a:spcBef>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reflection blurRad="6350" stA="60000" endA="900" endPos="58000" dir="5400000" sy="-100000" algn="bl" rotWithShape="0"/>
                </a:effectLst>
                <a:latin typeface="Times New Roman" pitchFamily="18" charset="0"/>
                <a:cs typeface="Times New Roman" pitchFamily="18" charset="0"/>
              </a:rPr>
              <a:t>The Scout Association</a:t>
            </a:r>
          </a:p>
          <a:p>
            <a:pPr marL="342900" indent="-342900" fontAlgn="auto">
              <a:spcBef>
                <a:spcPts val="0"/>
              </a:spcBef>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reflection blurRad="6350" stA="60000" endA="900" endPos="58000" dir="5400000" sy="-100000" algn="bl" rotWithShape="0"/>
                </a:effectLst>
                <a:latin typeface="Times New Roman" pitchFamily="18" charset="0"/>
                <a:cs typeface="Times New Roman" pitchFamily="18" charset="0"/>
              </a:rPr>
              <a:t>Girl Scouts’ Association</a:t>
            </a:r>
          </a:p>
          <a:p>
            <a:pPr marL="342900" indent="-342900" fontAlgn="auto">
              <a:spcBef>
                <a:spcPts val="0"/>
              </a:spcBef>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reflection blurRad="6350" stA="60000" endA="900" endPos="58000" dir="5400000" sy="-100000" algn="bl" rotWithShape="0"/>
                </a:effectLst>
                <a:latin typeface="Times New Roman" pitchFamily="18" charset="0"/>
                <a:cs typeface="Times New Roman" pitchFamily="18" charset="0"/>
              </a:rPr>
              <a:t>The Woodcraft folk</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reflection blurRad="6350" stA="60000" endA="900" endPos="58000" dir="5400000" sy="-100000" algn="bl" rotWithShape="0"/>
              </a:effectLst>
              <a:latin typeface="Times New Roman" pitchFamily="18" charset="0"/>
              <a:cs typeface="Times New Roman" pitchFamily="18" charset="0"/>
            </a:endParaRPr>
          </a:p>
        </p:txBody>
      </p:sp>
      <p:pic>
        <p:nvPicPr>
          <p:cNvPr id="4" name="Рисунок 3" descr="Woodcraft_newlogo_large.jpg"/>
          <p:cNvPicPr>
            <a:picLocks noChangeAspect="1"/>
          </p:cNvPicPr>
          <p:nvPr/>
        </p:nvPicPr>
        <p:blipFill>
          <a:blip r:embed="rId3"/>
          <a:srcRect/>
          <a:stretch>
            <a:fillRect/>
          </a:stretch>
        </p:blipFill>
        <p:spPr bwMode="auto">
          <a:xfrm>
            <a:off x="6000750" y="1544638"/>
            <a:ext cx="3143250" cy="5313362"/>
          </a:xfrm>
          <a:prstGeom prst="rect">
            <a:avLst/>
          </a:prstGeom>
          <a:noFill/>
          <a:ln w="9525">
            <a:noFill/>
            <a:miter lim="800000"/>
            <a:headEnd/>
            <a:tailEnd/>
          </a:ln>
        </p:spPr>
      </p:pic>
      <p:pic>
        <p:nvPicPr>
          <p:cNvPr id="5" name="Рисунок 4" descr="500px-The_Scout_Association_logo.svg.png"/>
          <p:cNvPicPr>
            <a:picLocks noChangeAspect="1"/>
          </p:cNvPicPr>
          <p:nvPr/>
        </p:nvPicPr>
        <p:blipFill>
          <a:blip r:embed="rId4"/>
          <a:srcRect/>
          <a:stretch>
            <a:fillRect/>
          </a:stretch>
        </p:blipFill>
        <p:spPr bwMode="auto">
          <a:xfrm>
            <a:off x="666750" y="2771775"/>
            <a:ext cx="4762500" cy="294322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 calcmode="lin" valueType="num">
                                      <p:cBhvr>
                                        <p:cTn id="12" dur="500" fill="hold"/>
                                        <p:tgtEl>
                                          <p:spTgt spid="5"/>
                                        </p:tgtEl>
                                        <p:attrNameLst>
                                          <p:attrName>style.rotation</p:attrName>
                                        </p:attrNameLst>
                                      </p:cBhvr>
                                      <p:tavLst>
                                        <p:tav tm="0">
                                          <p:val>
                                            <p:fltVal val="360"/>
                                          </p:val>
                                        </p:tav>
                                        <p:tav tm="100000">
                                          <p:val>
                                            <p:fltVal val="0"/>
                                          </p:val>
                                        </p:tav>
                                      </p:tavLst>
                                    </p:anim>
                                    <p:animEffect transition="in" filter="fade">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a:srcRect/>
          <a:stretch>
            <a:fillRect/>
          </a:stretch>
        </p:blipFill>
        <p:spPr bwMode="auto">
          <a:xfrm>
            <a:off x="2876550" y="-79375"/>
            <a:ext cx="3352800" cy="712788"/>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4357688" y="549275"/>
          <a:ext cx="4786312" cy="6297613"/>
        </p:xfrm>
        <a:graphic>
          <a:graphicData uri="http://schemas.openxmlformats.org/drawingml/2006/table">
            <a:tbl>
              <a:tblPr firstRow="1" lastRow="1" bandRow="1">
                <a:tableStyleId>{5C22544A-7EE6-4342-B048-85BDC9FD1C3A}</a:tableStyleId>
              </a:tblPr>
              <a:tblGrid>
                <a:gridCol w="2393157"/>
                <a:gridCol w="2393157"/>
              </a:tblGrid>
              <a:tr h="0">
                <a:tc gridSpan="2">
                  <a:txBody>
                    <a:bodyPr/>
                    <a:lstStyle/>
                    <a:p>
                      <a:pPr algn="ctr"/>
                      <a:r>
                        <a:rPr lang="en-US" sz="1200" dirty="0" smtClean="0">
                          <a:latin typeface="Times New Roman" pitchFamily="18" charset="0"/>
                          <a:cs typeface="Times New Roman" pitchFamily="18" charset="0"/>
                        </a:rPr>
                        <a:t>The Scout Association</a:t>
                      </a:r>
                      <a:endParaRPr lang="ru-RU" sz="1200" dirty="0">
                        <a:latin typeface="Times New Roman" pitchFamily="18" charset="0"/>
                        <a:cs typeface="Times New Roman" pitchFamily="18" charset="0"/>
                      </a:endParaRPr>
                    </a:p>
                  </a:txBody>
                  <a:tcPr/>
                </a:tc>
                <a:tc hMerge="1">
                  <a:txBody>
                    <a:bodyPr/>
                    <a:lstStyle/>
                    <a:p>
                      <a:endParaRPr lang="ru-RU" dirty="0"/>
                    </a:p>
                  </a:txBody>
                  <a:tcPr/>
                </a:tc>
              </a:tr>
              <a:tr h="1785950">
                <a:tc gridSpan="2">
                  <a:txBody>
                    <a:bodyPr/>
                    <a:lstStyle/>
                    <a:p>
                      <a:endParaRPr lang="ru-RU" sz="1200" dirty="0">
                        <a:latin typeface="Times New Roman" pitchFamily="18" charset="0"/>
                        <a:cs typeface="Times New Roman" pitchFamily="18" charset="0"/>
                      </a:endParaRPr>
                    </a:p>
                  </a:txBody>
                  <a:tcPr>
                    <a:solidFill>
                      <a:schemeClr val="bg1"/>
                    </a:solidFill>
                  </a:tcPr>
                </a:tc>
                <a:tc hMerge="1">
                  <a:txBody>
                    <a:bodyPr/>
                    <a:lstStyle/>
                    <a:p>
                      <a:endParaRPr lang="ru-RU" dirty="0"/>
                    </a:p>
                  </a:txBody>
                  <a:tcPr/>
                </a:tc>
              </a:tr>
              <a:tr h="370840">
                <a:tc>
                  <a:txBody>
                    <a:bodyPr/>
                    <a:lstStyle/>
                    <a:p>
                      <a:pPr algn="l"/>
                      <a:r>
                        <a:rPr lang="en-US" sz="1200" dirty="0" smtClean="0">
                          <a:latin typeface="Times New Roman" pitchFamily="18" charset="0"/>
                          <a:cs typeface="Times New Roman" pitchFamily="18" charset="0"/>
                        </a:rPr>
                        <a:t>Headquarters</a:t>
                      </a:r>
                      <a:endParaRPr lang="ru-RU" sz="1200" dirty="0">
                        <a:latin typeface="Times New Roman" pitchFamily="18" charset="0"/>
                        <a:cs typeface="Times New Roman" pitchFamily="18" charset="0"/>
                      </a:endParaRPr>
                    </a:p>
                  </a:txBody>
                  <a:tcPr/>
                </a:tc>
                <a:tc>
                  <a:txBody>
                    <a:bodyPr/>
                    <a:lstStyle/>
                    <a:p>
                      <a:pPr algn="l"/>
                      <a:r>
                        <a:rPr lang="en-US" sz="1200" dirty="0" err="1" smtClean="0">
                          <a:latin typeface="Times New Roman" pitchFamily="18" charset="0"/>
                          <a:cs typeface="Times New Roman" pitchFamily="18" charset="0"/>
                        </a:rPr>
                        <a:t>Gilwell</a:t>
                      </a:r>
                      <a:r>
                        <a:rPr lang="en-US" sz="1200" dirty="0" smtClean="0">
                          <a:latin typeface="Times New Roman" pitchFamily="18" charset="0"/>
                          <a:cs typeface="Times New Roman" pitchFamily="18" charset="0"/>
                        </a:rPr>
                        <a:t> Park</a:t>
                      </a:r>
                      <a:endParaRPr lang="ru-RU" sz="1200" dirty="0">
                        <a:latin typeface="Times New Roman" pitchFamily="18" charset="0"/>
                        <a:cs typeface="Times New Roman" pitchFamily="18" charset="0"/>
                      </a:endParaRPr>
                    </a:p>
                  </a:txBody>
                  <a:tcPr/>
                </a:tc>
              </a:tr>
              <a:tr h="370840">
                <a:tc>
                  <a:txBody>
                    <a:bodyPr/>
                    <a:lstStyle/>
                    <a:p>
                      <a:r>
                        <a:rPr lang="en-US" sz="1200" dirty="0" smtClean="0">
                          <a:latin typeface="Times New Roman" pitchFamily="18" charset="0"/>
                          <a:cs typeface="Times New Roman" pitchFamily="18" charset="0"/>
                        </a:rPr>
                        <a:t>Location</a:t>
                      </a:r>
                      <a:endParaRPr lang="ru-RU"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Chingford</a:t>
                      </a:r>
                      <a:endParaRPr lang="ru-RU" sz="1200" dirty="0">
                        <a:latin typeface="Times New Roman" pitchFamily="18" charset="0"/>
                        <a:cs typeface="Times New Roman" pitchFamily="18" charset="0"/>
                      </a:endParaRPr>
                    </a:p>
                  </a:txBody>
                  <a:tcPr/>
                </a:tc>
              </a:tr>
              <a:tr h="370840">
                <a:tc>
                  <a:txBody>
                    <a:bodyPr/>
                    <a:lstStyle/>
                    <a:p>
                      <a:r>
                        <a:rPr lang="en-US" sz="1200" dirty="0" smtClean="0">
                          <a:latin typeface="Times New Roman" pitchFamily="18" charset="0"/>
                          <a:cs typeface="Times New Roman" pitchFamily="18" charset="0"/>
                        </a:rPr>
                        <a:t>Country</a:t>
                      </a:r>
                      <a:endParaRPr lang="ru-RU"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United Kingdom</a:t>
                      </a:r>
                      <a:endParaRPr lang="ru-RU" sz="1200" dirty="0">
                        <a:latin typeface="Times New Roman" pitchFamily="18" charset="0"/>
                        <a:cs typeface="Times New Roman" pitchFamily="18" charset="0"/>
                      </a:endParaRPr>
                    </a:p>
                  </a:txBody>
                  <a:tcPr/>
                </a:tc>
              </a:tr>
              <a:tr h="370840">
                <a:tc>
                  <a:txBody>
                    <a:bodyPr/>
                    <a:lstStyle/>
                    <a:p>
                      <a:r>
                        <a:rPr lang="en-US" sz="1200" dirty="0" smtClean="0">
                          <a:latin typeface="Times New Roman" pitchFamily="18" charset="0"/>
                          <a:cs typeface="Times New Roman" pitchFamily="18" charset="0"/>
                        </a:rPr>
                        <a:t>Founded</a:t>
                      </a:r>
                      <a:endParaRPr lang="ru-RU" sz="1200" dirty="0">
                        <a:latin typeface="Times New Roman" pitchFamily="18" charset="0"/>
                        <a:cs typeface="Times New Roman" pitchFamily="18" charset="0"/>
                      </a:endParaRPr>
                    </a:p>
                  </a:txBody>
                  <a:tcPr/>
                </a:tc>
                <a:tc>
                  <a:txBody>
                    <a:bodyPr/>
                    <a:lstStyle/>
                    <a:p>
                      <a:r>
                        <a:rPr lang="en-US" sz="1200" dirty="0" smtClean="0">
                          <a:latin typeface="Times New Roman" pitchFamily="18" charset="0"/>
                          <a:cs typeface="Times New Roman" pitchFamily="18" charset="0"/>
                        </a:rPr>
                        <a:t>1910,</a:t>
                      </a:r>
                    </a:p>
                    <a:p>
                      <a:r>
                        <a:rPr lang="en-US" sz="1200" dirty="0" smtClean="0">
                          <a:latin typeface="Times New Roman" pitchFamily="18" charset="0"/>
                          <a:cs typeface="Times New Roman" pitchFamily="18" charset="0"/>
                        </a:rPr>
                        <a:t> incorporated 1912</a:t>
                      </a:r>
                      <a:endParaRPr lang="ru-RU" sz="1200" dirty="0">
                        <a:latin typeface="Times New Roman" pitchFamily="18" charset="0"/>
                        <a:cs typeface="Times New Roman" pitchFamily="18" charset="0"/>
                      </a:endParaRPr>
                    </a:p>
                  </a:txBody>
                  <a:tcPr/>
                </a:tc>
              </a:tr>
              <a:tr h="370840">
                <a:tc>
                  <a:txBody>
                    <a:bodyPr/>
                    <a:lstStyle/>
                    <a:p>
                      <a:r>
                        <a:rPr lang="en-US" sz="1200" dirty="0" smtClean="0">
                          <a:latin typeface="Times New Roman" pitchFamily="18" charset="0"/>
                          <a:cs typeface="Times New Roman" pitchFamily="18" charset="0"/>
                        </a:rPr>
                        <a:t>Founder</a:t>
                      </a:r>
                    </a:p>
                  </a:txBody>
                  <a:tcPr/>
                </a:tc>
                <a:tc>
                  <a:txBody>
                    <a:bodyPr/>
                    <a:lstStyle/>
                    <a:p>
                      <a:r>
                        <a:rPr lang="en-US" sz="1200" dirty="0" smtClean="0">
                          <a:latin typeface="Times New Roman" pitchFamily="18" charset="0"/>
                          <a:cs typeface="Times New Roman" pitchFamily="18" charset="0"/>
                        </a:rPr>
                        <a:t>Baden-Powell</a:t>
                      </a:r>
                      <a:endParaRPr lang="ru-RU" sz="1200" dirty="0">
                        <a:latin typeface="Times New Roman" pitchFamily="18" charset="0"/>
                        <a:cs typeface="Times New Roman" pitchFamily="18" charset="0"/>
                      </a:endParaRPr>
                    </a:p>
                  </a:txBody>
                  <a:tcPr/>
                </a:tc>
              </a:tr>
              <a:tr h="370840">
                <a:tc>
                  <a:txBody>
                    <a:bodyPr/>
                    <a:lstStyle/>
                    <a:p>
                      <a:r>
                        <a:rPr lang="en-US" sz="1200" dirty="0" smtClean="0">
                          <a:latin typeface="Times New Roman" pitchFamily="18" charset="0"/>
                          <a:cs typeface="Times New Roman" pitchFamily="18" charset="0"/>
                        </a:rPr>
                        <a:t>Membership</a:t>
                      </a:r>
                    </a:p>
                  </a:txBody>
                  <a:tcPr/>
                </a:tc>
                <a:tc>
                  <a:txBody>
                    <a:bodyPr/>
                    <a:lstStyle/>
                    <a:p>
                      <a:r>
                        <a:rPr lang="en-US" sz="1200" dirty="0" smtClean="0">
                          <a:latin typeface="Times New Roman" pitchFamily="18" charset="0"/>
                          <a:cs typeface="Times New Roman" pitchFamily="18" charset="0"/>
                        </a:rPr>
                        <a:t>390,901 youth</a:t>
                      </a:r>
                    </a:p>
                    <a:p>
                      <a:r>
                        <a:rPr lang="en-US" sz="1200" dirty="0" smtClean="0">
                          <a:latin typeface="Times New Roman" pitchFamily="18" charset="0"/>
                          <a:cs typeface="Times New Roman" pitchFamily="18" charset="0"/>
                        </a:rPr>
                        <a:t>   91,545 adults</a:t>
                      </a:r>
                    </a:p>
                    <a:p>
                      <a:r>
                        <a:rPr lang="en-US" sz="1200" dirty="0" smtClean="0">
                          <a:latin typeface="Times New Roman" pitchFamily="18" charset="0"/>
                          <a:cs typeface="Times New Roman" pitchFamily="18" charset="0"/>
                        </a:rPr>
                        <a:t> (2009)</a:t>
                      </a:r>
                      <a:endParaRPr lang="ru-RU" sz="1200" dirty="0">
                        <a:latin typeface="Times New Roman" pitchFamily="18" charset="0"/>
                        <a:cs typeface="Times New Roman" pitchFamily="18" charset="0"/>
                      </a:endParaRPr>
                    </a:p>
                  </a:txBody>
                  <a:tcPr/>
                </a:tc>
              </a:tr>
              <a:tr h="370840">
                <a:tc>
                  <a:txBody>
                    <a:bodyPr/>
                    <a:lstStyle/>
                    <a:p>
                      <a:r>
                        <a:rPr lang="en-US" sz="1200" dirty="0" smtClean="0">
                          <a:latin typeface="Times New Roman" pitchFamily="18" charset="0"/>
                          <a:cs typeface="Times New Roman" pitchFamily="18" charset="0"/>
                        </a:rPr>
                        <a:t>Chief Scout</a:t>
                      </a:r>
                    </a:p>
                  </a:txBody>
                  <a:tcPr/>
                </a:tc>
                <a:tc>
                  <a:txBody>
                    <a:bodyPr/>
                    <a:lstStyle/>
                    <a:p>
                      <a:r>
                        <a:rPr lang="en-US" sz="1200" dirty="0" smtClean="0">
                          <a:latin typeface="Times New Roman" pitchFamily="18" charset="0"/>
                          <a:cs typeface="Times New Roman" pitchFamily="18" charset="0"/>
                        </a:rPr>
                        <a:t>Bear </a:t>
                      </a:r>
                      <a:r>
                        <a:rPr lang="en-US" sz="1200" dirty="0" err="1" smtClean="0">
                          <a:latin typeface="Times New Roman" pitchFamily="18" charset="0"/>
                          <a:cs typeface="Times New Roman" pitchFamily="18" charset="0"/>
                        </a:rPr>
                        <a:t>Grylls</a:t>
                      </a:r>
                      <a:endParaRPr lang="ru-RU" sz="1200" dirty="0">
                        <a:latin typeface="Times New Roman" pitchFamily="18" charset="0"/>
                        <a:cs typeface="Times New Roman" pitchFamily="18" charset="0"/>
                      </a:endParaRPr>
                    </a:p>
                  </a:txBody>
                  <a:tcPr/>
                </a:tc>
              </a:tr>
              <a:tr h="370840">
                <a:tc>
                  <a:txBody>
                    <a:bodyPr/>
                    <a:lstStyle/>
                    <a:p>
                      <a:r>
                        <a:rPr lang="en-US" sz="1200" dirty="0" smtClean="0">
                          <a:latin typeface="Times New Roman" pitchFamily="18" charset="0"/>
                          <a:cs typeface="Times New Roman" pitchFamily="18" charset="0"/>
                        </a:rPr>
                        <a:t>Chief Executive</a:t>
                      </a:r>
                    </a:p>
                  </a:txBody>
                  <a:tcPr/>
                </a:tc>
                <a:tc>
                  <a:txBody>
                    <a:bodyPr/>
                    <a:lstStyle/>
                    <a:p>
                      <a:r>
                        <a:rPr lang="en-US" sz="1200" dirty="0" smtClean="0">
                          <a:latin typeface="Times New Roman" pitchFamily="18" charset="0"/>
                          <a:cs typeface="Times New Roman" pitchFamily="18" charset="0"/>
                        </a:rPr>
                        <a:t>Derek Twine</a:t>
                      </a:r>
                      <a:endParaRPr lang="ru-RU" sz="1200" dirty="0">
                        <a:latin typeface="Times New Roman" pitchFamily="18" charset="0"/>
                        <a:cs typeface="Times New Roman" pitchFamily="18" charset="0"/>
                      </a:endParaRPr>
                    </a:p>
                  </a:txBody>
                  <a:tcPr/>
                </a:tc>
              </a:tr>
              <a:tr h="370840">
                <a:tc>
                  <a:txBody>
                    <a:bodyPr/>
                    <a:lstStyle/>
                    <a:p>
                      <a:r>
                        <a:rPr lang="en-US" sz="1200" dirty="0" smtClean="0">
                          <a:latin typeface="Times New Roman" pitchFamily="18" charset="0"/>
                          <a:cs typeface="Times New Roman" pitchFamily="18" charset="0"/>
                        </a:rPr>
                        <a:t>Affiliation</a:t>
                      </a:r>
                    </a:p>
                  </a:txBody>
                  <a:tcPr/>
                </a:tc>
                <a:tc>
                  <a:txBody>
                    <a:bodyPr/>
                    <a:lstStyle/>
                    <a:p>
                      <a:r>
                        <a:rPr lang="en-US" sz="1200" dirty="0" smtClean="0">
                          <a:latin typeface="Times New Roman" pitchFamily="18" charset="0"/>
                          <a:cs typeface="Times New Roman" pitchFamily="18" charset="0"/>
                        </a:rPr>
                        <a:t>World Organization of the Scout Movement</a:t>
                      </a:r>
                      <a:endParaRPr lang="ru-RU" sz="1200" dirty="0">
                        <a:latin typeface="Times New Roman" pitchFamily="18" charset="0"/>
                        <a:cs typeface="Times New Roman" pitchFamily="18" charset="0"/>
                      </a:endParaRPr>
                    </a:p>
                  </a:txBody>
                  <a:tcPr/>
                </a:tc>
              </a:tr>
              <a:tr h="370840">
                <a:tc gridSpan="2">
                  <a:txBody>
                    <a:bodyPr/>
                    <a:lstStyle/>
                    <a:p>
                      <a:pPr algn="ctr"/>
                      <a:r>
                        <a:rPr lang="en-US" sz="1200" dirty="0" smtClean="0">
                          <a:latin typeface="Times New Roman" pitchFamily="18" charset="0"/>
                          <a:cs typeface="Times New Roman" pitchFamily="18" charset="0"/>
                        </a:rPr>
                        <a:t>Website</a:t>
                      </a:r>
                    </a:p>
                    <a:p>
                      <a:pPr algn="ctr"/>
                      <a:r>
                        <a:rPr lang="en-US" sz="1200" dirty="0" smtClean="0">
                          <a:latin typeface="Times New Roman" pitchFamily="18" charset="0"/>
                          <a:cs typeface="Times New Roman" pitchFamily="18" charset="0"/>
                        </a:rPr>
                        <a:t>http://www.scouts.org.uk/</a:t>
                      </a:r>
                      <a:endParaRPr lang="ru-RU" sz="1200" dirty="0">
                        <a:latin typeface="Times New Roman" pitchFamily="18" charset="0"/>
                        <a:cs typeface="Times New Roman" pitchFamily="18" charset="0"/>
                      </a:endParaRPr>
                    </a:p>
                  </a:txBody>
                  <a:tcPr/>
                </a:tc>
                <a:tc hMerge="1">
                  <a:txBody>
                    <a:bodyPr/>
                    <a:lstStyle/>
                    <a:p>
                      <a:endParaRPr lang="ru-RU" dirty="0"/>
                    </a:p>
                  </a:txBody>
                  <a:tcPr/>
                </a:tc>
              </a:tr>
            </a:tbl>
          </a:graphicData>
        </a:graphic>
      </p:graphicFrame>
      <p:pic>
        <p:nvPicPr>
          <p:cNvPr id="4" name="Рисунок 3" descr="500px-The_Scout_Association_logo.svg.png"/>
          <p:cNvPicPr>
            <a:picLocks noChangeAspect="1"/>
          </p:cNvPicPr>
          <p:nvPr/>
        </p:nvPicPr>
        <p:blipFill>
          <a:blip r:embed="rId3"/>
          <a:srcRect/>
          <a:stretch>
            <a:fillRect/>
          </a:stretch>
        </p:blipFill>
        <p:spPr bwMode="auto">
          <a:xfrm>
            <a:off x="5429250" y="842963"/>
            <a:ext cx="2857500" cy="1728787"/>
          </a:xfrm>
          <a:prstGeom prst="rect">
            <a:avLst/>
          </a:prstGeom>
          <a:noFill/>
          <a:ln w="9525">
            <a:noFill/>
            <a:miter lim="800000"/>
            <a:headEnd/>
            <a:tailEnd/>
          </a:ln>
        </p:spPr>
      </p:pic>
      <p:sp>
        <p:nvSpPr>
          <p:cNvPr id="5" name="TextBox 4"/>
          <p:cNvSpPr txBox="1"/>
          <p:nvPr/>
        </p:nvSpPr>
        <p:spPr>
          <a:xfrm>
            <a:off x="0" y="571500"/>
            <a:ext cx="4357688" cy="6248400"/>
          </a:xfrm>
          <a:prstGeom prst="rect">
            <a:avLst/>
          </a:prstGeom>
          <a:noFill/>
        </p:spPr>
        <p:txBody>
          <a:bodyPr>
            <a:spAutoFit/>
          </a:bodyPr>
          <a:lstStyle/>
          <a:p>
            <a:pPr fontAlgn="auto">
              <a:spcBef>
                <a:spcPts val="0"/>
              </a:spcBef>
              <a:spcAft>
                <a:spcPts val="0"/>
              </a:spcAft>
              <a:defRPr/>
            </a:pPr>
            <a:r>
              <a:rPr lang="en-US" sz="1250" b="1" dirty="0">
                <a:latin typeface="Times New Roman" pitchFamily="18" charset="0"/>
                <a:cs typeface="Times New Roman" pitchFamily="18" charset="0"/>
              </a:rPr>
              <a:t>The Scout Association </a:t>
            </a:r>
            <a:r>
              <a:rPr lang="en-US" sz="1250" dirty="0">
                <a:latin typeface="Times New Roman" pitchFamily="18" charset="0"/>
                <a:cs typeface="Times New Roman" pitchFamily="18" charset="0"/>
              </a:rPr>
              <a:t>is the World Organization of the Scout Movement </a:t>
            </a:r>
            <a:r>
              <a:rPr lang="en-US" sz="1250" dirty="0" err="1">
                <a:latin typeface="Times New Roman" pitchFamily="18" charset="0"/>
                <a:cs typeface="Times New Roman" pitchFamily="18" charset="0"/>
              </a:rPr>
              <a:t>recognised</a:t>
            </a:r>
            <a:r>
              <a:rPr lang="en-US" sz="1250" dirty="0">
                <a:latin typeface="Times New Roman" pitchFamily="18" charset="0"/>
                <a:cs typeface="Times New Roman" pitchFamily="18" charset="0"/>
              </a:rPr>
              <a:t> Scouting association in the United Kingdom. Scouting began in 1907 through the efforts of Robert Baden-Powell. The Scout Association was formed under its previous name, The Boy Scout Association, in 1910 by the grant of a charter by the Parliament of the United Kingdom. The Boy Scout Association was re-named as The Scout Association in 1967.</a:t>
            </a:r>
          </a:p>
          <a:p>
            <a:pPr fontAlgn="auto">
              <a:spcBef>
                <a:spcPts val="0"/>
              </a:spcBef>
              <a:spcAft>
                <a:spcPts val="0"/>
              </a:spcAft>
              <a:defRPr/>
            </a:pPr>
            <a:endParaRPr lang="en-US" sz="1250" dirty="0">
              <a:latin typeface="Times New Roman" pitchFamily="18" charset="0"/>
              <a:cs typeface="Times New Roman" pitchFamily="18" charset="0"/>
            </a:endParaRPr>
          </a:p>
          <a:p>
            <a:pPr fontAlgn="auto">
              <a:spcBef>
                <a:spcPts val="0"/>
              </a:spcBef>
              <a:spcAft>
                <a:spcPts val="0"/>
              </a:spcAft>
              <a:defRPr/>
            </a:pPr>
            <a:r>
              <a:rPr lang="en-US" sz="1250" b="1" dirty="0">
                <a:latin typeface="Times New Roman" pitchFamily="18" charset="0"/>
                <a:cs typeface="Times New Roman" pitchFamily="18" charset="0"/>
              </a:rPr>
              <a:t>The stated </a:t>
            </a:r>
            <a:r>
              <a:rPr lang="en-US" sz="1250" dirty="0">
                <a:latin typeface="Times New Roman" pitchFamily="18" charset="0"/>
                <a:cs typeface="Times New Roman" pitchFamily="18" charset="0"/>
              </a:rPr>
              <a:t>aim of The Scout Association is to "promote the development of young people in achieving their full physical, intellectual, social and spiritual potential, as individuals, as responsible citizens and as members of their local, national and international communities“. The Scout Association provides a </a:t>
            </a:r>
            <a:r>
              <a:rPr lang="en-US" sz="1250" dirty="0" err="1">
                <a:latin typeface="Times New Roman" pitchFamily="18" charset="0"/>
                <a:cs typeface="Times New Roman" pitchFamily="18" charset="0"/>
              </a:rPr>
              <a:t>Programme</a:t>
            </a:r>
            <a:r>
              <a:rPr lang="en-US" sz="1250" dirty="0">
                <a:latin typeface="Times New Roman" pitchFamily="18" charset="0"/>
                <a:cs typeface="Times New Roman" pitchFamily="18" charset="0"/>
              </a:rPr>
              <a:t> to help achieve this aim for young people from the age of 6 to 25 The latest census shows that over 390,000 people aged 6–25 are members of The Scout Association. Thanks to this work, The Scout Association is a member of The National Council for Voluntary Youth Services (NCVYS).</a:t>
            </a:r>
          </a:p>
          <a:p>
            <a:pPr fontAlgn="auto">
              <a:spcBef>
                <a:spcPts val="0"/>
              </a:spcBef>
              <a:spcAft>
                <a:spcPts val="0"/>
              </a:spcAft>
              <a:defRPr/>
            </a:pPr>
            <a:endParaRPr lang="en-US" sz="1250" dirty="0">
              <a:latin typeface="Times New Roman" pitchFamily="18" charset="0"/>
              <a:cs typeface="Times New Roman" pitchFamily="18" charset="0"/>
            </a:endParaRPr>
          </a:p>
          <a:p>
            <a:pPr fontAlgn="auto">
              <a:spcBef>
                <a:spcPts val="0"/>
              </a:spcBef>
              <a:spcAft>
                <a:spcPts val="0"/>
              </a:spcAft>
              <a:defRPr/>
            </a:pPr>
            <a:r>
              <a:rPr lang="en-US" sz="1250" b="1" dirty="0">
                <a:latin typeface="Times New Roman" pitchFamily="18" charset="0"/>
                <a:cs typeface="Times New Roman" pitchFamily="18" charset="0"/>
              </a:rPr>
              <a:t>Girls</a:t>
            </a:r>
            <a:r>
              <a:rPr lang="en-US" sz="1250" dirty="0">
                <a:latin typeface="Times New Roman" pitchFamily="18" charset="0"/>
                <a:cs typeface="Times New Roman" pitchFamily="18" charset="0"/>
              </a:rPr>
              <a:t> were first admitted in 1976 to the Venture Scouts, and the rest of Sections on an optional basis in 1991. Since 2007 all Scout Groups in the UK must accept girls as well as boys, although religious preferences can be accommodated.</a:t>
            </a:r>
          </a:p>
          <a:p>
            <a:pPr fontAlgn="auto">
              <a:spcBef>
                <a:spcPts val="0"/>
              </a:spcBef>
              <a:spcAft>
                <a:spcPts val="0"/>
              </a:spcAft>
              <a:defRPr/>
            </a:pPr>
            <a:r>
              <a:rPr lang="en-US" sz="1250" dirty="0">
                <a:latin typeface="Times New Roman" pitchFamily="18" charset="0"/>
                <a:cs typeface="Times New Roman" pitchFamily="18" charset="0"/>
              </a:rPr>
              <a:t>a</a:t>
            </a:r>
          </a:p>
          <a:p>
            <a:pPr fontAlgn="auto">
              <a:spcBef>
                <a:spcPts val="0"/>
              </a:spcBef>
              <a:spcAft>
                <a:spcPts val="0"/>
              </a:spcAft>
              <a:defRPr/>
            </a:pPr>
            <a:r>
              <a:rPr lang="en-US" sz="1250" b="1" dirty="0">
                <a:latin typeface="Times New Roman" pitchFamily="18" charset="0"/>
                <a:cs typeface="Times New Roman" pitchFamily="18" charset="0"/>
              </a:rPr>
              <a:t>Scouting in the UK </a:t>
            </a:r>
            <a:r>
              <a:rPr lang="en-US" sz="1250" dirty="0">
                <a:latin typeface="Times New Roman" pitchFamily="18" charset="0"/>
                <a:cs typeface="Times New Roman" pitchFamily="18" charset="0"/>
              </a:rPr>
              <a:t>is open to all faiths and variations to the Scout Promise are allowed in order to accommodate those of different religious obligations or national allegiances. The Scout Association does not permit an atheist version of the Promise, or a lack of any sort of faith or religion in the </a:t>
            </a:r>
            <a:r>
              <a:rPr lang="en-US" sz="1250" dirty="0" err="1">
                <a:latin typeface="Times New Roman" pitchFamily="18" charset="0"/>
                <a:cs typeface="Times New Roman" pitchFamily="18" charset="0"/>
              </a:rPr>
              <a:t>programme</a:t>
            </a:r>
            <a:r>
              <a:rPr lang="en-US" sz="1250" dirty="0">
                <a:latin typeface="Times New Roman" pitchFamily="18" charset="0"/>
                <a:cs typeface="Times New Roman" pitchFamily="18" charset="0"/>
              </a:rPr>
              <a:t>, and this has attracted criticism from the National Secular Society (NSS) and the British Humanist Association.</a:t>
            </a:r>
            <a:endParaRPr lang="ru-RU" sz="1250" dirty="0">
              <a:latin typeface="Times New Roman" pitchFamily="18" charset="0"/>
              <a:cs typeface="Times New Roman"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2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9" presetClass="entr" presetSubtype="0" decel="10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360"/>
                                          </p:val>
                                        </p:tav>
                                        <p:tav tm="100000">
                                          <p:val>
                                            <p:fltVal val="0"/>
                                          </p:val>
                                        </p:tav>
                                      </p:tavLst>
                                    </p:anim>
                                    <p:animEffect transition="in" filter="fade">
                                      <p:cBhvr>
                                        <p:cTn id="20" dur="500"/>
                                        <p:tgtEl>
                                          <p:spTgt spid="4"/>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360"/>
                                          </p:val>
                                        </p:tav>
                                        <p:tav tm="100000">
                                          <p:val>
                                            <p:fltVal val="0"/>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a:srcRect/>
          <a:stretch>
            <a:fillRect/>
          </a:stretch>
        </p:blipFill>
        <p:spPr bwMode="auto">
          <a:xfrm>
            <a:off x="407988" y="-79375"/>
            <a:ext cx="3182937" cy="712788"/>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6000750" y="-25400"/>
          <a:ext cx="3143250" cy="6883400"/>
        </p:xfrm>
        <a:graphic>
          <a:graphicData uri="http://schemas.openxmlformats.org/drawingml/2006/table">
            <a:tbl>
              <a:tblPr firstRow="1" lastRow="1" bandRow="1">
                <a:tableStyleId>{5C22544A-7EE6-4342-B048-85BDC9FD1C3A}</a:tableStyleId>
              </a:tblPr>
              <a:tblGrid>
                <a:gridCol w="1571620"/>
                <a:gridCol w="1571620"/>
              </a:tblGrid>
              <a:tr h="675788">
                <a:tc gridSpan="2">
                  <a:txBody>
                    <a:bodyPr/>
                    <a:lstStyle/>
                    <a:p>
                      <a:pPr algn="ctr"/>
                      <a:r>
                        <a:rPr lang="en-US" sz="1000" dirty="0" smtClean="0">
                          <a:latin typeface="Times New Roman" pitchFamily="18" charset="0"/>
                          <a:cs typeface="Times New Roman" pitchFamily="18" charset="0"/>
                        </a:rPr>
                        <a:t>Motto</a:t>
                      </a:r>
                    </a:p>
                    <a:p>
                      <a:pPr algn="ctr"/>
                      <a:r>
                        <a:rPr lang="en-US" sz="1000" dirty="0" smtClean="0">
                          <a:latin typeface="Times New Roman" pitchFamily="18" charset="0"/>
                          <a:cs typeface="Times New Roman" pitchFamily="18" charset="0"/>
                        </a:rPr>
                        <a:t>Education for Social Change; Span the World with Friendship</a:t>
                      </a:r>
                      <a:endParaRPr lang="ru-RU" sz="1000" dirty="0">
                        <a:latin typeface="Times New Roman" pitchFamily="18" charset="0"/>
                        <a:cs typeface="Times New Roman" pitchFamily="18" charset="0"/>
                      </a:endParaRPr>
                    </a:p>
                  </a:txBody>
                  <a:tcPr/>
                </a:tc>
                <a:tc hMerge="1">
                  <a:txBody>
                    <a:bodyPr/>
                    <a:lstStyle/>
                    <a:p>
                      <a:endParaRPr lang="ru-RU"/>
                    </a:p>
                  </a:txBody>
                  <a:tcPr/>
                </a:tc>
              </a:tr>
              <a:tr h="456783">
                <a:tc>
                  <a:txBody>
                    <a:bodyPr/>
                    <a:lstStyle/>
                    <a:p>
                      <a:pPr algn="ctr"/>
                      <a:r>
                        <a:rPr lang="en-US" sz="1000" dirty="0" smtClean="0">
                          <a:latin typeface="Times New Roman" pitchFamily="18" charset="0"/>
                          <a:cs typeface="Times New Roman" pitchFamily="18" charset="0"/>
                        </a:rPr>
                        <a:t>Founder</a:t>
                      </a:r>
                      <a:endParaRPr lang="ru-RU" sz="1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cs typeface="Times New Roman" pitchFamily="18" charset="0"/>
                        </a:rPr>
                        <a:t>Leslie Paul</a:t>
                      </a:r>
                      <a:endParaRPr lang="ru-RU" sz="1000" dirty="0" smtClean="0">
                        <a:latin typeface="Times New Roman" pitchFamily="18" charset="0"/>
                        <a:cs typeface="Times New Roman" pitchFamily="18" charset="0"/>
                      </a:endParaRPr>
                    </a:p>
                  </a:txBody>
                  <a:tcPr/>
                </a:tc>
              </a:tr>
              <a:tr h="488069">
                <a:tc>
                  <a:txBody>
                    <a:bodyPr/>
                    <a:lstStyle/>
                    <a:p>
                      <a:r>
                        <a:rPr lang="en-US" sz="1000" dirty="0" smtClean="0">
                          <a:latin typeface="Times New Roman" pitchFamily="18" charset="0"/>
                          <a:cs typeface="Times New Roman" pitchFamily="18" charset="0"/>
                        </a:rPr>
                        <a:t>Type</a:t>
                      </a:r>
                      <a:endParaRPr lang="ru-RU" sz="1000" dirty="0">
                        <a:latin typeface="Times New Roman" pitchFamily="18" charset="0"/>
                        <a:cs typeface="Times New Roman" pitchFamily="18" charset="0"/>
                      </a:endParaRPr>
                    </a:p>
                  </a:txBody>
                  <a:tcPr/>
                </a:tc>
                <a:tc>
                  <a:txBody>
                    <a:bodyPr/>
                    <a:lstStyle/>
                    <a:p>
                      <a:r>
                        <a:rPr lang="en-US" sz="1000" dirty="0" smtClean="0">
                          <a:latin typeface="Times New Roman" pitchFamily="18" charset="0"/>
                          <a:cs typeface="Times New Roman" pitchFamily="18" charset="0"/>
                        </a:rPr>
                        <a:t>Educational Charity No. 1073665</a:t>
                      </a:r>
                      <a:endParaRPr lang="ru-RU" sz="1000" dirty="0">
                        <a:latin typeface="Times New Roman" pitchFamily="18" charset="0"/>
                        <a:cs typeface="Times New Roman" pitchFamily="18" charset="0"/>
                      </a:endParaRPr>
                    </a:p>
                  </a:txBody>
                  <a:tcPr/>
                </a:tc>
              </a:tr>
              <a:tr h="456783">
                <a:tc>
                  <a:txBody>
                    <a:bodyPr/>
                    <a:lstStyle/>
                    <a:p>
                      <a:r>
                        <a:rPr lang="en-US" sz="1000" dirty="0" smtClean="0">
                          <a:latin typeface="Times New Roman" pitchFamily="18" charset="0"/>
                          <a:cs typeface="Times New Roman" pitchFamily="18" charset="0"/>
                        </a:rPr>
                        <a:t>Founded</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1925</a:t>
                      </a:r>
                      <a:endParaRPr lang="ru-RU" sz="1000" dirty="0">
                        <a:latin typeface="Times New Roman" pitchFamily="18" charset="0"/>
                        <a:cs typeface="Times New Roman" pitchFamily="18" charset="0"/>
                      </a:endParaRPr>
                    </a:p>
                  </a:txBody>
                  <a:tcPr/>
                </a:tc>
              </a:tr>
              <a:tr h="675788">
                <a:tc>
                  <a:txBody>
                    <a:bodyPr/>
                    <a:lstStyle/>
                    <a:p>
                      <a:r>
                        <a:rPr lang="en-US" sz="1000" dirty="0" smtClean="0">
                          <a:latin typeface="Times New Roman" pitchFamily="18" charset="0"/>
                          <a:cs typeface="Times New Roman" pitchFamily="18" charset="0"/>
                        </a:rPr>
                        <a:t>Location</a:t>
                      </a:r>
                      <a:endParaRPr lang="ru-RU" sz="1000" dirty="0">
                        <a:latin typeface="Times New Roman" pitchFamily="18" charset="0"/>
                        <a:cs typeface="Times New Roman" pitchFamily="18" charset="0"/>
                      </a:endParaRPr>
                    </a:p>
                  </a:txBody>
                  <a:tcPr/>
                </a:tc>
                <a:tc>
                  <a:txBody>
                    <a:bodyPr/>
                    <a:lstStyle/>
                    <a:p>
                      <a:r>
                        <a:rPr lang="en-US" sz="1000" dirty="0" smtClean="0">
                          <a:latin typeface="Times New Roman" pitchFamily="18" charset="0"/>
                          <a:cs typeface="Times New Roman" pitchFamily="18" charset="0"/>
                        </a:rPr>
                        <a:t>Units 9/10, 83 </a:t>
                      </a:r>
                      <a:r>
                        <a:rPr lang="en-US" sz="1000" dirty="0" err="1" smtClean="0">
                          <a:latin typeface="Times New Roman" pitchFamily="18" charset="0"/>
                          <a:cs typeface="Times New Roman" pitchFamily="18" charset="0"/>
                        </a:rPr>
                        <a:t>Crampton</a:t>
                      </a:r>
                      <a:r>
                        <a:rPr lang="en-US" sz="1000" dirty="0" smtClean="0">
                          <a:latin typeface="Times New Roman" pitchFamily="18" charset="0"/>
                          <a:cs typeface="Times New Roman" pitchFamily="18" charset="0"/>
                        </a:rPr>
                        <a:t> Street, London, SE17 3BF, UK</a:t>
                      </a:r>
                      <a:endParaRPr lang="ru-RU" sz="1000" dirty="0">
                        <a:latin typeface="Times New Roman" pitchFamily="18" charset="0"/>
                        <a:cs typeface="Times New Roman" pitchFamily="18" charset="0"/>
                      </a:endParaRPr>
                    </a:p>
                  </a:txBody>
                  <a:tcPr/>
                </a:tc>
              </a:tr>
              <a:tr h="675788">
                <a:tc>
                  <a:txBody>
                    <a:bodyPr/>
                    <a:lstStyle/>
                    <a:p>
                      <a:r>
                        <a:rPr lang="en-US" sz="1000" dirty="0" smtClean="0">
                          <a:latin typeface="Times New Roman" pitchFamily="18" charset="0"/>
                          <a:cs typeface="Times New Roman" pitchFamily="18" charset="0"/>
                        </a:rPr>
                        <a:t>Origins</a:t>
                      </a:r>
                      <a:endParaRPr lang="ru-RU" sz="1000" dirty="0">
                        <a:latin typeface="Times New Roman" pitchFamily="18" charset="0"/>
                        <a:cs typeface="Times New Roman" pitchFamily="18" charset="0"/>
                      </a:endParaRPr>
                    </a:p>
                  </a:txBody>
                  <a:tcPr/>
                </a:tc>
                <a:tc>
                  <a:txBody>
                    <a:bodyPr/>
                    <a:lstStyle/>
                    <a:p>
                      <a:r>
                        <a:rPr lang="en-US" sz="1000" dirty="0" smtClean="0">
                          <a:latin typeface="Times New Roman" pitchFamily="18" charset="0"/>
                          <a:cs typeface="Times New Roman" pitchFamily="18" charset="0"/>
                        </a:rPr>
                        <a:t>Kindred of the </a:t>
                      </a:r>
                      <a:r>
                        <a:rPr lang="en-US" sz="1000" dirty="0" err="1" smtClean="0">
                          <a:latin typeface="Times New Roman" pitchFamily="18" charset="0"/>
                          <a:cs typeface="Times New Roman" pitchFamily="18" charset="0"/>
                        </a:rPr>
                        <a:t>Kibbo</a:t>
                      </a:r>
                      <a:r>
                        <a:rPr lang="en-US" sz="1000" dirty="0" smtClean="0">
                          <a:latin typeface="Times New Roman" pitchFamily="18" charset="0"/>
                          <a:cs typeface="Times New Roman" pitchFamily="18" charset="0"/>
                        </a:rPr>
                        <a:t> </a:t>
                      </a:r>
                      <a:r>
                        <a:rPr lang="en-US" sz="1000" dirty="0" err="1" smtClean="0">
                          <a:latin typeface="Times New Roman" pitchFamily="18" charset="0"/>
                          <a:cs typeface="Times New Roman" pitchFamily="18" charset="0"/>
                        </a:rPr>
                        <a:t>Kift</a:t>
                      </a:r>
                      <a:r>
                        <a:rPr lang="en-US" sz="1000" dirty="0" smtClean="0">
                          <a:latin typeface="Times New Roman" pitchFamily="18" charset="0"/>
                          <a:cs typeface="Times New Roman" pitchFamily="18" charset="0"/>
                        </a:rPr>
                        <a:t>, Scouting and Cooperative movement</a:t>
                      </a:r>
                      <a:endParaRPr lang="ru-RU" sz="1000" dirty="0">
                        <a:latin typeface="Times New Roman" pitchFamily="18" charset="0"/>
                        <a:cs typeface="Times New Roman" pitchFamily="18" charset="0"/>
                      </a:endParaRPr>
                    </a:p>
                  </a:txBody>
                  <a:tcPr/>
                </a:tc>
              </a:tr>
              <a:tr h="675788">
                <a:tc>
                  <a:txBody>
                    <a:bodyPr/>
                    <a:lstStyle/>
                    <a:p>
                      <a:r>
                        <a:rPr lang="en-US" sz="1000" dirty="0" smtClean="0">
                          <a:latin typeface="Times New Roman" pitchFamily="18" charset="0"/>
                          <a:cs typeface="Times New Roman" pitchFamily="18" charset="0"/>
                        </a:rPr>
                        <a:t>Key people</a:t>
                      </a:r>
                      <a:endParaRPr lang="ru-RU" sz="1000" dirty="0">
                        <a:latin typeface="Times New Roman" pitchFamily="18" charset="0"/>
                        <a:cs typeface="Times New Roman" pitchFamily="18" charset="0"/>
                      </a:endParaRPr>
                    </a:p>
                  </a:txBody>
                  <a:tcPr/>
                </a:tc>
                <a:tc>
                  <a:txBody>
                    <a:bodyPr/>
                    <a:lstStyle/>
                    <a:p>
                      <a:r>
                        <a:rPr lang="en-US" sz="1000" dirty="0" smtClean="0">
                          <a:latin typeface="Times New Roman" pitchFamily="18" charset="0"/>
                          <a:cs typeface="Times New Roman" pitchFamily="18" charset="0"/>
                        </a:rPr>
                        <a:t>Chair of General Council: Lloyd Russell-Moyle</a:t>
                      </a:r>
                    </a:p>
                    <a:p>
                      <a:r>
                        <a:rPr lang="en-US" sz="1000" dirty="0" smtClean="0">
                          <a:latin typeface="Times New Roman" pitchFamily="18" charset="0"/>
                          <a:cs typeface="Times New Roman" pitchFamily="18" charset="0"/>
                        </a:rPr>
                        <a:t>General Secretary: Jon Nott</a:t>
                      </a:r>
                      <a:endParaRPr lang="ru-RU" sz="1000" dirty="0">
                        <a:latin typeface="Times New Roman" pitchFamily="18" charset="0"/>
                        <a:cs typeface="Times New Roman" pitchFamily="18" charset="0"/>
                      </a:endParaRPr>
                    </a:p>
                  </a:txBody>
                  <a:tcPr/>
                </a:tc>
              </a:tr>
              <a:tr h="456783">
                <a:tc>
                  <a:txBody>
                    <a:bodyPr/>
                    <a:lstStyle/>
                    <a:p>
                      <a:r>
                        <a:rPr lang="en-US" sz="1000" dirty="0" smtClean="0">
                          <a:latin typeface="Times New Roman" pitchFamily="18" charset="0"/>
                          <a:cs typeface="Times New Roman" pitchFamily="18" charset="0"/>
                        </a:rPr>
                        <a:t>Area served</a:t>
                      </a:r>
                      <a:endParaRPr lang="ru-RU" sz="1000" dirty="0">
                        <a:latin typeface="Times New Roman" pitchFamily="18" charset="0"/>
                        <a:cs typeface="Times New Roman" pitchFamily="18" charset="0"/>
                      </a:endParaRPr>
                    </a:p>
                  </a:txBody>
                  <a:tcPr/>
                </a:tc>
                <a:tc>
                  <a:txBody>
                    <a:bodyPr/>
                    <a:lstStyle/>
                    <a:p>
                      <a:r>
                        <a:rPr lang="en-US" sz="1000" dirty="0" smtClean="0">
                          <a:latin typeface="Times New Roman" pitchFamily="18" charset="0"/>
                          <a:cs typeface="Times New Roman" pitchFamily="18" charset="0"/>
                        </a:rPr>
                        <a:t>United Kingdom</a:t>
                      </a:r>
                      <a:endParaRPr lang="ru-RU" sz="1000" dirty="0">
                        <a:latin typeface="Times New Roman" pitchFamily="18" charset="0"/>
                        <a:cs typeface="Times New Roman" pitchFamily="18" charset="0"/>
                      </a:endParaRPr>
                    </a:p>
                  </a:txBody>
                  <a:tcPr/>
                </a:tc>
              </a:tr>
              <a:tr h="863507">
                <a:tc>
                  <a:txBody>
                    <a:bodyPr/>
                    <a:lstStyle/>
                    <a:p>
                      <a:r>
                        <a:rPr lang="en-US" sz="1000" dirty="0" smtClean="0">
                          <a:latin typeface="Times New Roman" pitchFamily="18" charset="0"/>
                          <a:cs typeface="Times New Roman" pitchFamily="18" charset="0"/>
                        </a:rPr>
                        <a:t>Focus</a:t>
                      </a:r>
                      <a:endParaRPr lang="ru-RU" sz="1000" dirty="0">
                        <a:latin typeface="Times New Roman" pitchFamily="18" charset="0"/>
                        <a:cs typeface="Times New Roman" pitchFamily="18" charset="0"/>
                      </a:endParaRPr>
                    </a:p>
                  </a:txBody>
                  <a:tcPr/>
                </a:tc>
                <a:tc>
                  <a:txBody>
                    <a:bodyPr/>
                    <a:lstStyle/>
                    <a:p>
                      <a:r>
                        <a:rPr lang="en-US" sz="1000" dirty="0" smtClean="0">
                          <a:latin typeface="Times New Roman" pitchFamily="18" charset="0"/>
                          <a:cs typeface="Times New Roman" pitchFamily="18" charset="0"/>
                        </a:rPr>
                        <a:t>Environmentalism, Internationalism, Children's Rights, Cooperation and Peace</a:t>
                      </a:r>
                      <a:endParaRPr lang="ru-RU" sz="1000" dirty="0">
                        <a:latin typeface="Times New Roman" pitchFamily="18" charset="0"/>
                        <a:cs typeface="Times New Roman" pitchFamily="18" charset="0"/>
                      </a:endParaRPr>
                    </a:p>
                  </a:txBody>
                  <a:tcPr/>
                </a:tc>
              </a:tr>
              <a:tr h="488069">
                <a:tc>
                  <a:txBody>
                    <a:bodyPr/>
                    <a:lstStyle/>
                    <a:p>
                      <a:r>
                        <a:rPr lang="en-US" sz="1000" dirty="0" smtClean="0">
                          <a:latin typeface="Times New Roman" pitchFamily="18" charset="0"/>
                          <a:cs typeface="Times New Roman" pitchFamily="18" charset="0"/>
                        </a:rPr>
                        <a:t>Method</a:t>
                      </a:r>
                      <a:endParaRPr lang="ru-RU" sz="1000" dirty="0">
                        <a:latin typeface="Times New Roman" pitchFamily="18" charset="0"/>
                        <a:cs typeface="Times New Roman" pitchFamily="18" charset="0"/>
                      </a:endParaRPr>
                    </a:p>
                  </a:txBody>
                  <a:tcPr/>
                </a:tc>
                <a:tc>
                  <a:txBody>
                    <a:bodyPr/>
                    <a:lstStyle/>
                    <a:p>
                      <a:r>
                        <a:rPr lang="en-US" sz="1000" dirty="0" smtClean="0">
                          <a:latin typeface="Times New Roman" pitchFamily="18" charset="0"/>
                          <a:cs typeface="Times New Roman" pitchFamily="18" charset="0"/>
                        </a:rPr>
                        <a:t>Popular education and Scouting</a:t>
                      </a:r>
                      <a:endParaRPr lang="ru-RU" sz="1000" dirty="0">
                        <a:latin typeface="Times New Roman" pitchFamily="18" charset="0"/>
                        <a:cs typeface="Times New Roman" pitchFamily="18" charset="0"/>
                      </a:endParaRPr>
                    </a:p>
                  </a:txBody>
                  <a:tcPr/>
                </a:tc>
              </a:tr>
              <a:tr h="456783">
                <a:tc>
                  <a:txBody>
                    <a:bodyPr/>
                    <a:lstStyle/>
                    <a:p>
                      <a:r>
                        <a:rPr lang="en-US" sz="1000" dirty="0" smtClean="0">
                          <a:latin typeface="Times New Roman" pitchFamily="18" charset="0"/>
                          <a:cs typeface="Times New Roman" pitchFamily="18" charset="0"/>
                        </a:rPr>
                        <a:t>Members</a:t>
                      </a:r>
                      <a:endParaRPr lang="ru-RU" sz="1000" dirty="0">
                        <a:latin typeface="Times New Roman" pitchFamily="18" charset="0"/>
                        <a:cs typeface="Times New Roman" pitchFamily="18" charset="0"/>
                      </a:endParaRPr>
                    </a:p>
                  </a:txBody>
                  <a:tcPr/>
                </a:tc>
                <a:tc>
                  <a:txBody>
                    <a:bodyPr/>
                    <a:lstStyle/>
                    <a:p>
                      <a:r>
                        <a:rPr lang="en-US" sz="1000" dirty="0" smtClean="0">
                          <a:latin typeface="Times New Roman" pitchFamily="18" charset="0"/>
                          <a:cs typeface="Times New Roman" pitchFamily="18" charset="0"/>
                        </a:rPr>
                        <a:t>c. 25,000</a:t>
                      </a:r>
                      <a:endParaRPr lang="ru-RU" sz="1000" dirty="0">
                        <a:latin typeface="Times New Roman" pitchFamily="18" charset="0"/>
                        <a:cs typeface="Times New Roman" pitchFamily="18" charset="0"/>
                      </a:endParaRPr>
                    </a:p>
                  </a:txBody>
                  <a:tcPr/>
                </a:tc>
              </a:tr>
              <a:tr h="488069">
                <a:tc gridSpan="2">
                  <a:txBody>
                    <a:bodyPr/>
                    <a:lstStyle/>
                    <a:p>
                      <a:pPr algn="ctr"/>
                      <a:r>
                        <a:rPr lang="en-US" sz="1000" dirty="0" smtClean="0">
                          <a:latin typeface="Times New Roman" pitchFamily="18" charset="0"/>
                          <a:cs typeface="Times New Roman" pitchFamily="18" charset="0"/>
                        </a:rPr>
                        <a:t>Website</a:t>
                      </a:r>
                      <a:endParaRPr lang="ru-RU" sz="1000" dirty="0">
                        <a:latin typeface="Times New Roman" pitchFamily="18" charset="0"/>
                        <a:cs typeface="Times New Roman" pitchFamily="18" charset="0"/>
                      </a:endParaRPr>
                    </a:p>
                    <a:p>
                      <a:pPr algn="ctr"/>
                      <a:r>
                        <a:rPr lang="en-US" sz="1000" dirty="0" smtClean="0">
                          <a:latin typeface="Times New Roman" pitchFamily="18" charset="0"/>
                          <a:cs typeface="Times New Roman" pitchFamily="18" charset="0"/>
                        </a:rPr>
                        <a:t>www.woodcraft.org.uk</a:t>
                      </a:r>
                      <a:endParaRPr lang="ru-RU" sz="1000"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r>
            </a:tbl>
          </a:graphicData>
        </a:graphic>
      </p:graphicFrame>
      <p:pic>
        <p:nvPicPr>
          <p:cNvPr id="5" name="Рисунок 4" descr="Woodcraft_newlogo_large.jpg"/>
          <p:cNvPicPr>
            <a:picLocks noChangeAspect="1"/>
          </p:cNvPicPr>
          <p:nvPr/>
        </p:nvPicPr>
        <p:blipFill>
          <a:blip r:embed="rId3"/>
          <a:srcRect/>
          <a:stretch>
            <a:fillRect/>
          </a:stretch>
        </p:blipFill>
        <p:spPr bwMode="auto">
          <a:xfrm>
            <a:off x="0" y="3143250"/>
            <a:ext cx="2197100" cy="3714750"/>
          </a:xfrm>
          <a:prstGeom prst="rect">
            <a:avLst/>
          </a:prstGeom>
          <a:noFill/>
          <a:ln w="9525">
            <a:noFill/>
            <a:miter lim="800000"/>
            <a:headEnd/>
            <a:tailEnd/>
          </a:ln>
        </p:spPr>
      </p:pic>
      <p:grpSp>
        <p:nvGrpSpPr>
          <p:cNvPr id="9" name="Группа 8"/>
          <p:cNvGrpSpPr>
            <a:grpSpLocks/>
          </p:cNvGrpSpPr>
          <p:nvPr/>
        </p:nvGrpSpPr>
        <p:grpSpPr bwMode="auto">
          <a:xfrm>
            <a:off x="0" y="357188"/>
            <a:ext cx="6072188" cy="2822575"/>
            <a:chOff x="0" y="357166"/>
            <a:chExt cx="6072198" cy="2823353"/>
          </a:xfrm>
        </p:grpSpPr>
        <p:sp>
          <p:nvSpPr>
            <p:cNvPr id="41004" name="Прямоугольник 5"/>
            <p:cNvSpPr>
              <a:spLocks noChangeArrowheads="1"/>
            </p:cNvSpPr>
            <p:nvPr/>
          </p:nvSpPr>
          <p:spPr bwMode="auto">
            <a:xfrm>
              <a:off x="0" y="357166"/>
              <a:ext cx="5929322" cy="769441"/>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The Woodcraft Folk is a UK-based educational movement for children and young people, and registered charity no. 1073665. The constitutional object of this youth organisation is "to educate and empower young people to be able to participate actively in society, improving their lives and others' through active citizenship."</a:t>
              </a:r>
              <a:endParaRPr lang="ru-RU" sz="1100">
                <a:latin typeface="Times New Roman" pitchFamily="18" charset="0"/>
                <a:cs typeface="Times New Roman" pitchFamily="18" charset="0"/>
              </a:endParaRPr>
            </a:p>
          </p:txBody>
        </p:sp>
        <p:sp>
          <p:nvSpPr>
            <p:cNvPr id="41005" name="TextBox 6"/>
            <p:cNvSpPr txBox="1">
              <a:spLocks noChangeArrowheads="1"/>
            </p:cNvSpPr>
            <p:nvPr/>
          </p:nvSpPr>
          <p:spPr bwMode="auto">
            <a:xfrm>
              <a:off x="0" y="1056861"/>
              <a:ext cx="6072198" cy="212365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Whilst sharing many of the same historical roots as the Scouting movement, The Woodcraft Folk's direct antecedent was the Kindred of the Kibbo Kift, an organisation led by ex-Scout Commissioner for Woodcraft and Camping John Hargrave, who had broken with what he considered to be the Scouts' militaristic approach in the years immediately after the First World War. The Woodcraft Folk was established by Leslie Paul in 1925 after the south London co-operative groups challenged Hargrave's authoritarian tendencies over his refusal to recognise a local group called "The Brockley Thing" and broke away from the Kindred. In its early days it was very similar to the Kibbo Kift, with a strong pagan and anti-capitalist emphasis, but gradually developed its own distinct ethos.</a:t>
              </a:r>
            </a:p>
            <a:p>
              <a:endParaRPr lang="en-US" sz="1100">
                <a:latin typeface="Times New Roman" pitchFamily="18" charset="0"/>
                <a:cs typeface="Times New Roman" pitchFamily="18" charset="0"/>
              </a:endParaRPr>
            </a:p>
            <a:p>
              <a:r>
                <a:rPr lang="en-US" sz="1100">
                  <a:latin typeface="Times New Roman" pitchFamily="18" charset="0"/>
                  <a:cs typeface="Times New Roman" pitchFamily="18" charset="0"/>
                </a:rPr>
                <a:t>The name 'Woodcraft' was used by the influential writer and naturalist Ernest Thompson Seton at the turn of the 20th century when setting up the American proto-Scouting organisation Woodcraft Indians, and in this context meant the skill of living in the open air, close to nature.</a:t>
              </a:r>
            </a:p>
          </p:txBody>
        </p:sp>
      </p:grpSp>
      <p:sp>
        <p:nvSpPr>
          <p:cNvPr id="8" name="Прямоугольник 7"/>
          <p:cNvSpPr>
            <a:spLocks noChangeArrowheads="1"/>
          </p:cNvSpPr>
          <p:nvPr/>
        </p:nvSpPr>
        <p:spPr bwMode="auto">
          <a:xfrm>
            <a:off x="2214563" y="3140075"/>
            <a:ext cx="3786187" cy="364648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In 2000 The Woodcraft Folk developed a birthday logo. There was much argument about which logo should be used on official publications, with the new square logo favoured for a long time by the Head Office. In 2008 Annual Conference the Woodcraft Folk voted to stop using the 75th logo and resort only to the round logo on official publications.</a:t>
            </a:r>
          </a:p>
          <a:p>
            <a:r>
              <a:rPr lang="en-US" sz="1100">
                <a:latin typeface="Times New Roman" pitchFamily="18" charset="0"/>
                <a:cs typeface="Times New Roman" pitchFamily="18" charset="0"/>
              </a:rPr>
              <a:t> </a:t>
            </a:r>
          </a:p>
          <a:p>
            <a:r>
              <a:rPr lang="en-US" sz="1100">
                <a:latin typeface="Times New Roman" pitchFamily="18" charset="0"/>
                <a:cs typeface="Times New Roman" pitchFamily="18" charset="0"/>
              </a:rPr>
              <a:t> Woodcraft Folk Logo used in the late 1980s to early 2000s and between 2008-2010</a:t>
            </a:r>
          </a:p>
          <a:p>
            <a:r>
              <a:rPr lang="en-US" sz="1100">
                <a:latin typeface="Times New Roman" pitchFamily="18" charset="0"/>
                <a:cs typeface="Times New Roman" pitchFamily="18" charset="0"/>
              </a:rPr>
              <a:t> </a:t>
            </a:r>
          </a:p>
          <a:p>
            <a:r>
              <a:rPr lang="en-US" sz="1100">
                <a:latin typeface="Times New Roman" pitchFamily="18" charset="0"/>
                <a:cs typeface="Times New Roman" pitchFamily="18" charset="0"/>
              </a:rPr>
              <a:t> 50th Anniversary Logo used in 1975</a:t>
            </a:r>
          </a:p>
          <a:p>
            <a:endParaRPr lang="en-US" sz="1100">
              <a:latin typeface="Times New Roman" pitchFamily="18" charset="0"/>
              <a:cs typeface="Times New Roman" pitchFamily="18" charset="0"/>
            </a:endParaRPr>
          </a:p>
          <a:p>
            <a:r>
              <a:rPr lang="en-US" sz="1100">
                <a:latin typeface="Times New Roman" pitchFamily="18" charset="0"/>
                <a:cs typeface="Times New Roman" pitchFamily="18" charset="0"/>
              </a:rPr>
              <a:t>The history within the labour movement can be seen in the book produced by the Woodcraft Folk called Fashioning a New World which it commissioned for its 75th birthday. Other historical references exist, Cooperative Banners a book available from the Rochdale Pioneers museum contains banners of the Woodcraft Folk. The Woodcraft Folk historical records are held at the London School of Economics. Much of these archives can be viewed on-line including resources on how to use them for young peoples groups.</a:t>
            </a:r>
            <a:endParaRPr lang="ru-RU" sz="1100">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par>
                          <p:cTn id="19" fill="hold">
                            <p:stCondLst>
                              <p:cond delay="2500"/>
                            </p:stCondLst>
                            <p:childTnLst>
                              <p:par>
                                <p:cTn id="20" presetID="17" presetClass="entr" presetSubtype="1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8" presetClass="entr" presetSubtype="0" accel="5000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8"/>
                                        </p:tgtEl>
                                        <p:attrNameLst>
                                          <p:attrName>ppt_y</p:attrName>
                                        </p:attrNameLst>
                                      </p:cBhvr>
                                      <p:tavLst>
                                        <p:tav tm="0">
                                          <p:val>
                                            <p:strVal val="#ppt_y"/>
                                          </p:val>
                                        </p:tav>
                                        <p:tav tm="100000">
                                          <p:val>
                                            <p:strVal val="#ppt_y"/>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1" descr="англия.png"/>
          <p:cNvPicPr>
            <a:picLocks noChangeAspect="1"/>
          </p:cNvPicPr>
          <p:nvPr/>
        </p:nvPicPr>
        <p:blipFill>
          <a:blip r:embed="rId2"/>
          <a:srcRect/>
          <a:stretch>
            <a:fillRect/>
          </a:stretch>
        </p:blipFill>
        <p:spPr bwMode="auto">
          <a:xfrm>
            <a:off x="0" y="6350"/>
            <a:ext cx="9144000" cy="6845300"/>
          </a:xfrm>
          <a:prstGeom prst="rect">
            <a:avLst/>
          </a:prstGeom>
          <a:noFill/>
          <a:ln w="9525">
            <a:noFill/>
            <a:miter lim="800000"/>
            <a:headEnd/>
            <a:tailEnd/>
          </a:ln>
        </p:spPr>
      </p:pic>
      <p:pic>
        <p:nvPicPr>
          <p:cNvPr id="3" name="Рисунок 2" descr="Флаг англии.png"/>
          <p:cNvPicPr>
            <a:picLocks noChangeAspect="1"/>
          </p:cNvPicPr>
          <p:nvPr/>
        </p:nvPicPr>
        <p:blipFill>
          <a:blip r:embed="rId3"/>
          <a:stretch>
            <a:fillRect/>
          </a:stretch>
        </p:blipFill>
        <p:spPr>
          <a:xfrm>
            <a:off x="285750" y="2143125"/>
            <a:ext cx="1190625" cy="714375"/>
          </a:xfrm>
          <a:prstGeom prst="rect">
            <a:avLst/>
          </a:prstGeom>
          <a:ln>
            <a:noFill/>
          </a:ln>
          <a:effectLst>
            <a:outerShdw blurRad="292100" dist="139700" dir="2700000" algn="tl" rotWithShape="0">
              <a:srgbClr val="333333">
                <a:alpha val="65000"/>
              </a:srgbClr>
            </a:outerShdw>
          </a:effectLst>
        </p:spPr>
      </p:pic>
      <p:pic>
        <p:nvPicPr>
          <p:cNvPr id="4" name="Рисунок 3" descr="Герб англии.png"/>
          <p:cNvPicPr>
            <a:picLocks noChangeAspect="1" noChangeArrowheads="1"/>
          </p:cNvPicPr>
          <p:nvPr/>
        </p:nvPicPr>
        <p:blipFill>
          <a:blip r:embed="rId4"/>
          <a:srcRect/>
          <a:stretch>
            <a:fillRect/>
          </a:stretch>
        </p:blipFill>
        <p:spPr bwMode="auto">
          <a:xfrm>
            <a:off x="261938" y="920750"/>
            <a:ext cx="1238250" cy="1474788"/>
          </a:xfrm>
          <a:prstGeom prst="rect">
            <a:avLst/>
          </a:prstGeom>
          <a:noFill/>
          <a:ln w="9525">
            <a:noFill/>
            <a:miter lim="800000"/>
            <a:headEnd/>
            <a:tailEnd/>
          </a:ln>
        </p:spPr>
      </p:pic>
      <p:pic>
        <p:nvPicPr>
          <p:cNvPr id="5" name="Прямоугольник 4"/>
          <p:cNvPicPr>
            <a:picLocks noChangeArrowheads="1"/>
          </p:cNvPicPr>
          <p:nvPr/>
        </p:nvPicPr>
        <p:blipFill>
          <a:blip r:embed="rId5"/>
          <a:srcRect/>
          <a:stretch>
            <a:fillRect/>
          </a:stretch>
        </p:blipFill>
        <p:spPr bwMode="auto">
          <a:xfrm>
            <a:off x="261938" y="-195263"/>
            <a:ext cx="2730500" cy="1304926"/>
          </a:xfrm>
          <a:prstGeom prst="rect">
            <a:avLst/>
          </a:prstGeom>
          <a:noFill/>
          <a:ln w="9525">
            <a:noFill/>
            <a:miter lim="800000"/>
            <a:headEnd/>
            <a:tailEnd/>
          </a:ln>
        </p:spPr>
      </p:pic>
      <p:pic>
        <p:nvPicPr>
          <p:cNvPr id="6" name="Прямоугольник 5"/>
          <p:cNvPicPr>
            <a:picLocks noChangeArrowheads="1"/>
          </p:cNvPicPr>
          <p:nvPr/>
        </p:nvPicPr>
        <p:blipFill>
          <a:blip r:embed="rId6"/>
          <a:srcRect/>
          <a:stretch>
            <a:fillRect/>
          </a:stretch>
        </p:blipFill>
        <p:spPr bwMode="auto">
          <a:xfrm>
            <a:off x="493713" y="2871788"/>
            <a:ext cx="744537" cy="444500"/>
          </a:xfrm>
          <a:prstGeom prst="rect">
            <a:avLst/>
          </a:prstGeom>
          <a:noFill/>
          <a:ln w="9525">
            <a:noFill/>
            <a:miter lim="800000"/>
            <a:headEnd/>
            <a:tailEnd/>
          </a:ln>
        </p:spPr>
      </p:pic>
      <p:pic>
        <p:nvPicPr>
          <p:cNvPr id="7" name="Прямоугольник 6"/>
          <p:cNvPicPr>
            <a:picLocks noChangeArrowheads="1"/>
          </p:cNvPicPr>
          <p:nvPr/>
        </p:nvPicPr>
        <p:blipFill>
          <a:blip r:embed="rId7"/>
          <a:srcRect/>
          <a:stretch>
            <a:fillRect/>
          </a:stretch>
        </p:blipFill>
        <p:spPr bwMode="auto">
          <a:xfrm>
            <a:off x="-85725" y="1676400"/>
            <a:ext cx="2219325" cy="427038"/>
          </a:xfrm>
          <a:prstGeom prst="rect">
            <a:avLst/>
          </a:prstGeom>
          <a:noFill/>
          <a:ln w="9525">
            <a:noFill/>
            <a:miter lim="800000"/>
            <a:headEnd/>
            <a:tailEnd/>
          </a:ln>
        </p:spPr>
      </p:pic>
      <p:graphicFrame>
        <p:nvGraphicFramePr>
          <p:cNvPr id="8" name="Таблица 7"/>
          <p:cNvGraphicFramePr>
            <a:graphicFrameLocks noGrp="1"/>
          </p:cNvGraphicFramePr>
          <p:nvPr/>
        </p:nvGraphicFramePr>
        <p:xfrm>
          <a:off x="6000750" y="3714750"/>
          <a:ext cx="3143250" cy="3143250"/>
        </p:xfrm>
        <a:graphic>
          <a:graphicData uri="http://schemas.openxmlformats.org/drawingml/2006/table">
            <a:tbl>
              <a:tblPr firstCol="1" bandRow="1">
                <a:tableStyleId>{8FD4443E-F989-4FC4-A0C8-D5A2AF1F390B}</a:tableStyleId>
              </a:tblPr>
              <a:tblGrid>
                <a:gridCol w="1571620"/>
                <a:gridCol w="1571620"/>
              </a:tblGrid>
              <a:tr h="434704">
                <a:tc>
                  <a:txBody>
                    <a:bodyPr/>
                    <a:lstStyle/>
                    <a:p>
                      <a:r>
                        <a:rPr lang="en-US" sz="1000" dirty="0" smtClean="0"/>
                        <a:t>Capital</a:t>
                      </a:r>
                    </a:p>
                    <a:p>
                      <a:r>
                        <a:rPr lang="en-US" sz="1000" dirty="0" smtClean="0"/>
                        <a:t>(and largest city)</a:t>
                      </a:r>
                      <a:endParaRPr lang="en-US" sz="1000" dirty="0" smtClean="0">
                        <a:latin typeface="Times New Roman" pitchFamily="18" charset="0"/>
                        <a:cs typeface="Times New Roman" pitchFamily="18" charset="0"/>
                      </a:endParaRPr>
                    </a:p>
                  </a:txBody>
                  <a:tcPr/>
                </a:tc>
                <a:tc>
                  <a:txBody>
                    <a:bodyPr/>
                    <a:lstStyle/>
                    <a:p>
                      <a:r>
                        <a:rPr lang="en-US" sz="1000" dirty="0" smtClean="0"/>
                        <a:t>London</a:t>
                      </a:r>
                    </a:p>
                    <a:p>
                      <a:r>
                        <a:rPr lang="en-US" sz="1000" dirty="0" smtClean="0"/>
                        <a:t>51°30′N 0°7′W</a:t>
                      </a:r>
                      <a:endParaRPr lang="ru-RU" sz="1000" dirty="0">
                        <a:latin typeface="Times New Roman" pitchFamily="18" charset="0"/>
                        <a:cs typeface="Times New Roman" pitchFamily="18" charset="0"/>
                      </a:endParaRPr>
                    </a:p>
                  </a:txBody>
                  <a:tcPr/>
                </a:tc>
              </a:tr>
              <a:tr h="267511">
                <a:tc>
                  <a:txBody>
                    <a:bodyPr/>
                    <a:lstStyle/>
                    <a:p>
                      <a:r>
                        <a:rPr lang="en-US" sz="1000" dirty="0" smtClean="0"/>
                        <a:t>Official languages</a:t>
                      </a:r>
                      <a:endParaRPr lang="ru-RU" sz="1000" dirty="0">
                        <a:latin typeface="Times New Roman" pitchFamily="18" charset="0"/>
                        <a:cs typeface="Times New Roman" pitchFamily="18" charset="0"/>
                      </a:endParaRPr>
                    </a:p>
                  </a:txBody>
                  <a:tcPr/>
                </a:tc>
                <a:tc>
                  <a:txBody>
                    <a:bodyPr/>
                    <a:lstStyle/>
                    <a:p>
                      <a:r>
                        <a:rPr lang="en-US" sz="1000" dirty="0" smtClean="0"/>
                        <a:t>English</a:t>
                      </a:r>
                      <a:endParaRPr lang="ru-RU" sz="1000" dirty="0">
                        <a:latin typeface="Times New Roman" pitchFamily="18" charset="0"/>
                        <a:cs typeface="Times New Roman" pitchFamily="18" charset="0"/>
                      </a:endParaRPr>
                    </a:p>
                  </a:txBody>
                  <a:tcPr/>
                </a:tc>
              </a:tr>
              <a:tr h="434704">
                <a:tc>
                  <a:txBody>
                    <a:bodyPr/>
                    <a:lstStyle/>
                    <a:p>
                      <a:r>
                        <a:rPr lang="en-US" sz="1000" dirty="0" smtClean="0"/>
                        <a:t>Area</a:t>
                      </a:r>
                      <a:r>
                        <a:rPr lang="ru-RU" sz="1000" dirty="0" smtClean="0"/>
                        <a:t>:</a:t>
                      </a:r>
                      <a:endParaRPr lang="en-US" sz="1000" dirty="0" smtClean="0"/>
                    </a:p>
                    <a:p>
                      <a:pPr>
                        <a:buFont typeface="Arial" pitchFamily="34" charset="0"/>
                        <a:buChar char="•"/>
                      </a:pPr>
                      <a:r>
                        <a:rPr lang="en-US" sz="1000" dirty="0" smtClean="0"/>
                        <a:t>Total</a:t>
                      </a:r>
                    </a:p>
                  </a:txBody>
                  <a:tcPr/>
                </a:tc>
                <a:tc>
                  <a:txBody>
                    <a:bodyPr/>
                    <a:lstStyle/>
                    <a:p>
                      <a:r>
                        <a:rPr lang="en-US" sz="1000" dirty="0" smtClean="0"/>
                        <a:t>130,395 km2 </a:t>
                      </a:r>
                    </a:p>
                    <a:p>
                      <a:r>
                        <a:rPr lang="en-US" sz="1000" dirty="0" smtClean="0"/>
                        <a:t> 50,346 sq mi </a:t>
                      </a:r>
                      <a:endParaRPr lang="ru-RU" sz="1000" dirty="0">
                        <a:latin typeface="Times New Roman" pitchFamily="18" charset="0"/>
                        <a:cs typeface="Times New Roman" pitchFamily="18" charset="0"/>
                      </a:endParaRPr>
                    </a:p>
                  </a:txBody>
                  <a:tcPr/>
                </a:tc>
              </a:tr>
              <a:tr h="769093">
                <a:tc>
                  <a:txBody>
                    <a:bodyPr/>
                    <a:lstStyle/>
                    <a:p>
                      <a:r>
                        <a:rPr lang="en-US" sz="1000" dirty="0" smtClean="0"/>
                        <a:t>Population</a:t>
                      </a:r>
                      <a:r>
                        <a:rPr lang="ru-RU" sz="1000" dirty="0" smtClean="0"/>
                        <a:t>:</a:t>
                      </a:r>
                    </a:p>
                    <a:p>
                      <a:r>
                        <a:rPr lang="en-US" sz="1000" dirty="0" smtClean="0"/>
                        <a:t>2008 estimate</a:t>
                      </a:r>
                    </a:p>
                    <a:p>
                      <a:r>
                        <a:rPr lang="en-US" sz="1000" dirty="0" smtClean="0"/>
                        <a:t>2001 census</a:t>
                      </a:r>
                    </a:p>
                    <a:p>
                      <a:r>
                        <a:rPr lang="en-US" sz="1000" dirty="0" smtClean="0"/>
                        <a:t>Density</a:t>
                      </a:r>
                      <a:endParaRPr lang="ru-RU" sz="1000" dirty="0">
                        <a:latin typeface="Times New Roman" pitchFamily="18" charset="0"/>
                        <a:cs typeface="Times New Roman" pitchFamily="18" charset="0"/>
                      </a:endParaRPr>
                    </a:p>
                  </a:txBody>
                  <a:tcPr/>
                </a:tc>
                <a:tc>
                  <a:txBody>
                    <a:bodyPr/>
                    <a:lstStyle/>
                    <a:p>
                      <a:endParaRPr lang="ru-RU" sz="1000" dirty="0" smtClean="0"/>
                    </a:p>
                    <a:p>
                      <a:r>
                        <a:rPr lang="en-US" sz="1000" dirty="0" smtClean="0"/>
                        <a:t>51,446,000</a:t>
                      </a:r>
                    </a:p>
                    <a:p>
                      <a:r>
                        <a:rPr lang="ru-RU" sz="1000" dirty="0" smtClean="0"/>
                        <a:t>49,138,831 </a:t>
                      </a:r>
                      <a:endParaRPr lang="en-US" sz="1000" dirty="0" smtClean="0"/>
                    </a:p>
                    <a:p>
                      <a:r>
                        <a:rPr lang="en-US" sz="1000" dirty="0" smtClean="0"/>
                        <a:t>395/km2 </a:t>
                      </a:r>
                      <a:endParaRPr lang="ru-RU" sz="1000" dirty="0">
                        <a:latin typeface="Times New Roman" pitchFamily="18" charset="0"/>
                        <a:cs typeface="Times New Roman" pitchFamily="18" charset="0"/>
                      </a:endParaRPr>
                    </a:p>
                  </a:txBody>
                  <a:tcPr/>
                </a:tc>
              </a:tr>
              <a:tr h="267511">
                <a:tc>
                  <a:txBody>
                    <a:bodyPr/>
                    <a:lstStyle/>
                    <a:p>
                      <a:r>
                        <a:rPr lang="en-US" sz="1000" dirty="0" smtClean="0"/>
                        <a:t>Currency</a:t>
                      </a:r>
                      <a:endParaRPr lang="ru-RU" sz="1000" dirty="0">
                        <a:latin typeface="Times New Roman" pitchFamily="18" charset="0"/>
                        <a:cs typeface="Times New Roman" pitchFamily="18" charset="0"/>
                      </a:endParaRPr>
                    </a:p>
                  </a:txBody>
                  <a:tcPr/>
                </a:tc>
                <a:tc>
                  <a:txBody>
                    <a:bodyPr/>
                    <a:lstStyle/>
                    <a:p>
                      <a:r>
                        <a:rPr lang="en-US" sz="1000" dirty="0" smtClean="0"/>
                        <a:t>Pound sterling (GBP)</a:t>
                      </a:r>
                      <a:endParaRPr lang="ru-RU" sz="1000" dirty="0">
                        <a:latin typeface="Times New Roman" pitchFamily="18" charset="0"/>
                        <a:cs typeface="Times New Roman" pitchFamily="18" charset="0"/>
                      </a:endParaRPr>
                    </a:p>
                  </a:txBody>
                  <a:tcPr/>
                </a:tc>
              </a:tr>
              <a:tr h="434704">
                <a:tc>
                  <a:txBody>
                    <a:bodyPr/>
                    <a:lstStyle/>
                    <a:p>
                      <a:r>
                        <a:rPr lang="en-US" sz="1000" dirty="0" smtClean="0"/>
                        <a:t>Time zone</a:t>
                      </a:r>
                      <a:endParaRPr lang="ru-RU" sz="1000" dirty="0" smtClean="0"/>
                    </a:p>
                    <a:p>
                      <a:r>
                        <a:rPr lang="en-US" sz="1000" dirty="0" smtClean="0"/>
                        <a:t>Summer (DST)</a:t>
                      </a:r>
                      <a:endParaRPr lang="ru-RU" sz="1000" dirty="0">
                        <a:latin typeface="Times New Roman" pitchFamily="18" charset="0"/>
                        <a:cs typeface="Times New Roman" pitchFamily="18" charset="0"/>
                      </a:endParaRPr>
                    </a:p>
                  </a:txBody>
                  <a:tcPr/>
                </a:tc>
                <a:tc>
                  <a:txBody>
                    <a:bodyPr/>
                    <a:lstStyle/>
                    <a:p>
                      <a:r>
                        <a:rPr lang="en-US" sz="1000" dirty="0" smtClean="0"/>
                        <a:t>GMT (UTC+0)</a:t>
                      </a:r>
                      <a:endParaRPr lang="ru-RU" sz="1000" dirty="0" smtClean="0"/>
                    </a:p>
                    <a:p>
                      <a:r>
                        <a:rPr lang="en-US" sz="1000" dirty="0" smtClean="0"/>
                        <a:t>BST (UTC+1)</a:t>
                      </a:r>
                      <a:endParaRPr lang="ru-RU" sz="1000" dirty="0">
                        <a:latin typeface="Times New Roman" pitchFamily="18" charset="0"/>
                        <a:cs typeface="Times New Roman" pitchFamily="18" charset="0"/>
                      </a:endParaRPr>
                    </a:p>
                  </a:txBody>
                  <a:tcPr/>
                </a:tc>
              </a:tr>
              <a:tr h="267511">
                <a:tc>
                  <a:txBody>
                    <a:bodyPr/>
                    <a:lstStyle/>
                    <a:p>
                      <a:r>
                        <a:rPr lang="en-US" sz="1000" dirty="0" smtClean="0"/>
                        <a:t>Calling code</a:t>
                      </a:r>
                      <a:endParaRPr lang="ru-RU" sz="1000" dirty="0">
                        <a:latin typeface="Times New Roman" pitchFamily="18" charset="0"/>
                        <a:cs typeface="Times New Roman" pitchFamily="18" charset="0"/>
                      </a:endParaRPr>
                    </a:p>
                  </a:txBody>
                  <a:tcPr/>
                </a:tc>
                <a:tc>
                  <a:txBody>
                    <a:bodyPr/>
                    <a:lstStyle/>
                    <a:p>
                      <a:r>
                        <a:rPr lang="ru-RU" sz="1000" dirty="0" smtClean="0"/>
                        <a:t>44</a:t>
                      </a:r>
                      <a:endParaRPr lang="ru-RU" sz="1000" dirty="0">
                        <a:latin typeface="Times New Roman" pitchFamily="18" charset="0"/>
                        <a:cs typeface="Times New Roman" pitchFamily="18" charset="0"/>
                      </a:endParaRPr>
                    </a:p>
                  </a:txBody>
                  <a:tcPr/>
                </a:tc>
              </a:tr>
              <a:tr h="267511">
                <a:tc>
                  <a:txBody>
                    <a:bodyPr/>
                    <a:lstStyle/>
                    <a:p>
                      <a:r>
                        <a:rPr lang="en-US" sz="1000" dirty="0" smtClean="0">
                          <a:latin typeface="Times New Roman" pitchFamily="18" charset="0"/>
                          <a:cs typeface="Times New Roman" pitchFamily="18" charset="0"/>
                        </a:rPr>
                        <a:t>Date formats</a:t>
                      </a:r>
                      <a:endParaRPr lang="ru-RU" sz="1000" dirty="0">
                        <a:latin typeface="Times New Roman" pitchFamily="18" charset="0"/>
                        <a:cs typeface="Times New Roman" pitchFamily="18" charset="0"/>
                      </a:endParaRPr>
                    </a:p>
                  </a:txBody>
                  <a:tcPr/>
                </a:tc>
                <a:tc>
                  <a:txBody>
                    <a:bodyPr/>
                    <a:lstStyle/>
                    <a:p>
                      <a:r>
                        <a:rPr lang="en-US" sz="1000" dirty="0" err="1" smtClean="0">
                          <a:latin typeface="Times New Roman" pitchFamily="18" charset="0"/>
                          <a:cs typeface="Times New Roman" pitchFamily="18" charset="0"/>
                        </a:rPr>
                        <a:t>dd</a:t>
                      </a:r>
                      <a:r>
                        <a:rPr lang="en-US" sz="1000" dirty="0" smtClean="0">
                          <a:latin typeface="Times New Roman" pitchFamily="18" charset="0"/>
                          <a:cs typeface="Times New Roman" pitchFamily="18" charset="0"/>
                        </a:rPr>
                        <a:t>/mm/</a:t>
                      </a:r>
                      <a:r>
                        <a:rPr lang="en-US" sz="1000" dirty="0" err="1" smtClean="0">
                          <a:latin typeface="Times New Roman" pitchFamily="18" charset="0"/>
                          <a:cs typeface="Times New Roman" pitchFamily="18" charset="0"/>
                        </a:rPr>
                        <a:t>yyyy</a:t>
                      </a:r>
                      <a:endParaRPr lang="ru-RU" sz="1000" dirty="0">
                        <a:latin typeface="Times New Roman" pitchFamily="18" charset="0"/>
                        <a:cs typeface="Times New Roman" pitchFamily="18" charset="0"/>
                      </a:endParaRPr>
                    </a:p>
                  </a:txBody>
                  <a:tcPr/>
                </a:tc>
              </a:tr>
            </a:tbl>
          </a:graphicData>
        </a:graphic>
      </p:graphicFrame>
      <p:pic>
        <p:nvPicPr>
          <p:cNvPr id="9" name="Прямоугольник 8"/>
          <p:cNvPicPr>
            <a:picLocks noChangeArrowheads="1"/>
          </p:cNvPicPr>
          <p:nvPr/>
        </p:nvPicPr>
        <p:blipFill>
          <a:blip r:embed="rId8"/>
          <a:srcRect/>
          <a:stretch>
            <a:fillRect/>
          </a:stretch>
        </p:blipFill>
        <p:spPr bwMode="auto">
          <a:xfrm>
            <a:off x="1311275" y="512763"/>
            <a:ext cx="3279775" cy="438150"/>
          </a:xfrm>
          <a:prstGeom prst="rect">
            <a:avLst/>
          </a:prstGeom>
          <a:noFill/>
          <a:ln w="9525">
            <a:noFill/>
            <a:miter lim="800000"/>
            <a:headEnd/>
            <a:tailEnd/>
          </a:ln>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childTnLst>
                          </p:cTn>
                        </p:par>
                        <p:par>
                          <p:cTn id="16" fill="hold">
                            <p:stCondLst>
                              <p:cond delay="255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250"/>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par>
                                <p:cTn id="36" presetID="31" presetClass="entr" presetSubtype="0" fill="hold" nodeType="withEffect">
                                  <p:stCondLst>
                                    <p:cond delay="0"/>
                                  </p:stCondLst>
                                  <p:iterate type="lt">
                                    <p:tmPct val="5000"/>
                                  </p:iterate>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par>
                          <p:cTn id="42" fill="hold">
                            <p:stCondLst>
                              <p:cond delay="5400"/>
                            </p:stCondLst>
                            <p:childTnLst>
                              <p:par>
                                <p:cTn id="43" presetID="8" presetClass="entr" presetSubtype="16"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amond(in)">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42875" y="142875"/>
            <a:ext cx="8786813" cy="3646488"/>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England is a country that is part of the United Kingdom. It shares land borders with Scotland to the north and Wales to the west; the Irish Sea is to the north west, the Celtic Sea to the south west, with the North Sea to the east and the English Channel to the south separating it from continental Europe. Most of England comprises the central and southern part of the island of Great Britain in the North Atlantic. The country also includes over 100 smaller islands such as the Isles of Scilly and the Isle of Wight.</a:t>
            </a:r>
          </a:p>
          <a:p>
            <a:r>
              <a:rPr lang="en-US" sz="1100">
                <a:latin typeface="Times New Roman" pitchFamily="18" charset="0"/>
                <a:cs typeface="Times New Roman" pitchFamily="18" charset="0"/>
              </a:rPr>
              <a:t>The area now called England was first inhabited by modern humans during the Upper Palaeolithic period, but it takes its name from the Angles, one of the Germanic tribes who settled during the 5th and 6th centuries. England became a unified state in AD 927, and since the Age of Discovery, which began during the 15th century, has had a significant cultural and legal impact on the wider world. The English language, the Anglican Church, and English law—the basis for the common law legal systems of many other countries around the world—developed in England, and the country's parliamentary system of government has been widely adopted by other nations. The Industrial Revolution began in 18th-century England, transforming its society into the world's first industrialised nation. England's Royal Society laid the foundations of modern experimental science.</a:t>
            </a:r>
          </a:p>
          <a:p>
            <a:r>
              <a:rPr lang="en-US" sz="1100">
                <a:latin typeface="Times New Roman" pitchFamily="18" charset="0"/>
                <a:cs typeface="Times New Roman" pitchFamily="18" charset="0"/>
              </a:rPr>
              <a:t>England's terrain mostly comprises low hills and plains, especially in central and southern England. However, there are uplands in the north (for example, the mountainous Lake District, Pennines, and Yorkshire Dales) and in the south west (for example, Dartmoor and the Cotswolds). London, England's capital, is the largest metropolitan area in the United Kingdom and the largest urban zone in the European Union by most measures. England's population is about 51 million, around 84% of the population of the United Kingdom, and is largely concentrated in London, the South East and conurbations in the Midlands, the North West, the North East and Yorkshire, which each developed as major industrial regions during the 19th century. Meadowlands and pastures are found beyond the major cities.</a:t>
            </a:r>
          </a:p>
          <a:p>
            <a:r>
              <a:rPr lang="en-US" sz="1100">
                <a:latin typeface="Times New Roman" pitchFamily="18" charset="0"/>
                <a:cs typeface="Times New Roman" pitchFamily="18" charset="0"/>
              </a:rPr>
              <a:t>The Kingdom of England—which after 1284 included Wales—was a sovereign state until 1 May 1707, when the Acts of Union put into effect the terms agreed in the Treaty of Union the previous year, resulting in a political union with the Kingdom of Scotland to create the new Kingdom of Great Britain. In 1801, Great Britain was united with the Kingdom of Ireland through another Act of Union to become the United Kingdom of Great Britain and Ireland. In 1922, the Irish Free State was established as a separate dominion, but the Royal and Parliamentary Titles Act 1927 reincorporated into the kingdom six Irish counties to officially create the current United Kingdom of Great Britain and Northern Ireland.</a:t>
            </a:r>
            <a:endParaRPr lang="ru-RU" sz="1100">
              <a:latin typeface="Times New Roman" pitchFamily="18" charset="0"/>
              <a:cs typeface="Times New Roman" pitchFamily="18" charset="0"/>
            </a:endParaRPr>
          </a:p>
        </p:txBody>
      </p:sp>
      <p:sp>
        <p:nvSpPr>
          <p:cNvPr id="4" name="TextBox 3"/>
          <p:cNvSpPr txBox="1">
            <a:spLocks noChangeArrowheads="1"/>
          </p:cNvSpPr>
          <p:nvPr/>
        </p:nvSpPr>
        <p:spPr bwMode="auto">
          <a:xfrm>
            <a:off x="142875" y="3786188"/>
            <a:ext cx="6072188" cy="2862262"/>
          </a:xfrm>
          <a:prstGeom prst="rect">
            <a:avLst/>
          </a:prstGeom>
          <a:noFill/>
          <a:ln w="9525">
            <a:noFill/>
            <a:miter lim="800000"/>
            <a:headEnd/>
            <a:tailEnd/>
          </a:ln>
        </p:spPr>
        <p:txBody>
          <a:bodyPr>
            <a:spAutoFit/>
          </a:bodyPr>
          <a:lstStyle/>
          <a:p>
            <a:r>
              <a:rPr lang="en-US" sz="1000">
                <a:latin typeface="Times New Roman" pitchFamily="18" charset="0"/>
                <a:cs typeface="Times New Roman" pitchFamily="18" charset="0"/>
              </a:rPr>
              <a:t>"</a:t>
            </a:r>
            <a:r>
              <a:rPr lang="en-US" sz="1000" b="1">
                <a:latin typeface="Times New Roman" pitchFamily="18" charset="0"/>
                <a:cs typeface="Times New Roman" pitchFamily="18" charset="0"/>
              </a:rPr>
              <a:t>God Save the Queen</a:t>
            </a:r>
            <a:r>
              <a:rPr lang="en-US" sz="1000">
                <a:latin typeface="Times New Roman" pitchFamily="18" charset="0"/>
                <a:cs typeface="Times New Roman" pitchFamily="18" charset="0"/>
              </a:rPr>
              <a:t>" (alternatively "God Save the King") is an anthem used in a number of Commonwealth realms and British Crown Dependencies. The words of the song, like its title, are adapted to the gender of the current monarch, with "King" replacing "Queen", "he" replacing "she", and so forth, when a king reigns. It is the de facto British national anthem and of some British territories; one of the two national anthems of New Zealand (since 1977) and those of Britain's territories that have their own additional local anthem; and the royal anthem of Australia (since 1984), Canada (since 1980), Barbados, Jamaica, and Tuvalu, as well as Gibraltar and the Isle of Man. In countries not previously part of the British Empire, the tune of "God Save the Queen" has also been used as the basis for different patriotic songs, though still generally connected with royal ceremony.</a:t>
            </a:r>
          </a:p>
          <a:p>
            <a:r>
              <a:rPr lang="en-US" sz="1000" b="1">
                <a:latin typeface="Times New Roman" pitchFamily="18" charset="0"/>
                <a:cs typeface="Times New Roman" pitchFamily="18" charset="0"/>
              </a:rPr>
              <a:t>The authorship </a:t>
            </a:r>
            <a:r>
              <a:rPr lang="en-US" sz="1000">
                <a:latin typeface="Times New Roman" pitchFamily="18" charset="0"/>
                <a:cs typeface="Times New Roman" pitchFamily="18" charset="0"/>
              </a:rPr>
              <a:t>of the song is unknown, and beyond its first verse, which is consistent, it has many historic and extant versions: Since its first publication, different verses have been added and taken away and, even today, different publications include various selections of verses in various orders. In general only one verse is sung; sometimes two verses are sung, and on rare occasions three.</a:t>
            </a:r>
          </a:p>
          <a:p>
            <a:r>
              <a:rPr lang="en-US" sz="1000" b="1">
                <a:latin typeface="Times New Roman" pitchFamily="18" charset="0"/>
                <a:cs typeface="Times New Roman" pitchFamily="18" charset="0"/>
              </a:rPr>
              <a:t>The sovereign </a:t>
            </a:r>
            <a:r>
              <a:rPr lang="en-US" sz="1000">
                <a:latin typeface="Times New Roman" pitchFamily="18" charset="0"/>
                <a:cs typeface="Times New Roman" pitchFamily="18" charset="0"/>
              </a:rPr>
              <a:t>and his or her consort are saluted with the entire anthem, while other members of the royal family who are entitled to royal salute (such as the Prince of Wales) receive just the first six bars. The first six bars also form all or part of the Vice Regal Salute in some Commonwealth realms outside the UK (e.g., in Canada, governors general and lieutenant governors at official events are saluted with the first six bars of "God Save the Queen" followed by the first four and last four bars of "O Canada"), as well as the salute given to governors of British overseas territories.</a:t>
            </a:r>
            <a:endParaRPr lang="ru-RU" sz="1000">
              <a:latin typeface="Times New Roman" pitchFamily="18" charset="0"/>
              <a:cs typeface="Times New Roman" pitchFamily="18" charset="0"/>
            </a:endParaRPr>
          </a:p>
        </p:txBody>
      </p:sp>
      <p:pic>
        <p:nvPicPr>
          <p:cNvPr id="6" name="гимн англии.mp3">
            <a:hlinkClick r:id="" action="ppaction://media"/>
          </p:cNvPr>
          <p:cNvPicPr>
            <a:picLocks noRot="1" noChangeAspect="1"/>
          </p:cNvPicPr>
          <p:nvPr>
            <a:audioFile r:link="rId1"/>
          </p:nvPr>
        </p:nvPicPr>
        <p:blipFill>
          <a:blip r:embed="rId3"/>
          <a:srcRect/>
          <a:stretch>
            <a:fillRect/>
          </a:stretch>
        </p:blipFill>
        <p:spPr bwMode="auto">
          <a:xfrm>
            <a:off x="6500813" y="3714750"/>
            <a:ext cx="304800" cy="304800"/>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6453188" y="3565525"/>
          <a:ext cx="2690812" cy="3292475"/>
        </p:xfrm>
        <a:graphic>
          <a:graphicData uri="http://schemas.openxmlformats.org/drawingml/2006/table">
            <a:tbl>
              <a:tblPr firstRow="1" bandRow="1">
                <a:tableStyleId>{5C22544A-7EE6-4342-B048-85BDC9FD1C3A}</a:tableStyleId>
              </a:tblPr>
              <a:tblGrid>
                <a:gridCol w="2690810"/>
              </a:tblGrid>
              <a:tr h="370840">
                <a:tc>
                  <a:txBody>
                    <a:bodyPr/>
                    <a:lstStyle/>
                    <a:p>
                      <a:r>
                        <a:rPr lang="en-US" sz="1000" dirty="0" smtClean="0">
                          <a:latin typeface="Times New Roman" pitchFamily="18" charset="0"/>
                          <a:cs typeface="Times New Roman" pitchFamily="18" charset="0"/>
                        </a:rPr>
                        <a:t>God save our gracious Queen,</a:t>
                      </a:r>
                    </a:p>
                    <a:p>
                      <a:r>
                        <a:rPr lang="en-US" sz="1000" dirty="0" smtClean="0">
                          <a:latin typeface="Times New Roman" pitchFamily="18" charset="0"/>
                          <a:cs typeface="Times New Roman" pitchFamily="18" charset="0"/>
                        </a:rPr>
                        <a:t>Long live our noble Queen,</a:t>
                      </a:r>
                    </a:p>
                    <a:p>
                      <a:r>
                        <a:rPr lang="en-US" sz="1000" dirty="0" smtClean="0">
                          <a:latin typeface="Times New Roman" pitchFamily="18" charset="0"/>
                          <a:cs typeface="Times New Roman" pitchFamily="18" charset="0"/>
                        </a:rPr>
                        <a:t>God save the Queen:</a:t>
                      </a:r>
                    </a:p>
                    <a:p>
                      <a:r>
                        <a:rPr lang="en-US" sz="1000" dirty="0" smtClean="0">
                          <a:latin typeface="Times New Roman" pitchFamily="18" charset="0"/>
                          <a:cs typeface="Times New Roman" pitchFamily="18" charset="0"/>
                        </a:rPr>
                        <a:t>Send her victorious,</a:t>
                      </a:r>
                    </a:p>
                    <a:p>
                      <a:r>
                        <a:rPr lang="en-US" sz="1000" dirty="0" smtClean="0">
                          <a:latin typeface="Times New Roman" pitchFamily="18" charset="0"/>
                          <a:cs typeface="Times New Roman" pitchFamily="18" charset="0"/>
                        </a:rPr>
                        <a:t>Happy and glorious,</a:t>
                      </a:r>
                    </a:p>
                    <a:p>
                      <a:r>
                        <a:rPr lang="en-US" sz="1000" dirty="0" smtClean="0">
                          <a:latin typeface="Times New Roman" pitchFamily="18" charset="0"/>
                          <a:cs typeface="Times New Roman" pitchFamily="18" charset="0"/>
                        </a:rPr>
                        <a:t>Long to reign over us:</a:t>
                      </a:r>
                    </a:p>
                    <a:p>
                      <a:r>
                        <a:rPr lang="en-US" sz="1000" dirty="0" smtClean="0">
                          <a:latin typeface="Times New Roman" pitchFamily="18" charset="0"/>
                          <a:cs typeface="Times New Roman" pitchFamily="18" charset="0"/>
                        </a:rPr>
                        <a:t>God save the Queen.</a:t>
                      </a:r>
                    </a:p>
                    <a:p>
                      <a:r>
                        <a:rPr lang="en-US" sz="1000" dirty="0" smtClean="0">
                          <a:latin typeface="Times New Roman" pitchFamily="18" charset="0"/>
                          <a:cs typeface="Times New Roman" pitchFamily="18" charset="0"/>
                        </a:rPr>
                        <a:t>O Lord, our God, arise,</a:t>
                      </a:r>
                    </a:p>
                    <a:p>
                      <a:r>
                        <a:rPr lang="en-US" sz="1000" dirty="0" smtClean="0">
                          <a:latin typeface="Times New Roman" pitchFamily="18" charset="0"/>
                          <a:cs typeface="Times New Roman" pitchFamily="18" charset="0"/>
                        </a:rPr>
                        <a:t>Scatter her enemies,</a:t>
                      </a:r>
                    </a:p>
                    <a:p>
                      <a:r>
                        <a:rPr lang="en-US" sz="1000" dirty="0" smtClean="0">
                          <a:latin typeface="Times New Roman" pitchFamily="18" charset="0"/>
                          <a:cs typeface="Times New Roman" pitchFamily="18" charset="0"/>
                        </a:rPr>
                        <a:t>And make them fall.</a:t>
                      </a:r>
                    </a:p>
                    <a:p>
                      <a:r>
                        <a:rPr lang="en-US" sz="1000" dirty="0" smtClean="0">
                          <a:latin typeface="Times New Roman" pitchFamily="18" charset="0"/>
                          <a:cs typeface="Times New Roman" pitchFamily="18" charset="0"/>
                        </a:rPr>
                        <a:t>Confound their politics,</a:t>
                      </a:r>
                    </a:p>
                    <a:p>
                      <a:r>
                        <a:rPr lang="en-US" sz="1000" dirty="0" smtClean="0">
                          <a:latin typeface="Times New Roman" pitchFamily="18" charset="0"/>
                          <a:cs typeface="Times New Roman" pitchFamily="18" charset="0"/>
                        </a:rPr>
                        <a:t>Frustrate their knavish tricks,</a:t>
                      </a:r>
                    </a:p>
                    <a:p>
                      <a:r>
                        <a:rPr lang="en-US" sz="1000" dirty="0" smtClean="0">
                          <a:latin typeface="Times New Roman" pitchFamily="18" charset="0"/>
                          <a:cs typeface="Times New Roman" pitchFamily="18" charset="0"/>
                        </a:rPr>
                        <a:t>On Thee our hopes we fix,</a:t>
                      </a:r>
                    </a:p>
                    <a:p>
                      <a:r>
                        <a:rPr lang="en-US" sz="1000" dirty="0" smtClean="0">
                          <a:latin typeface="Times New Roman" pitchFamily="18" charset="0"/>
                          <a:cs typeface="Times New Roman" pitchFamily="18" charset="0"/>
                        </a:rPr>
                        <a:t>God save us all.</a:t>
                      </a:r>
                    </a:p>
                    <a:p>
                      <a:r>
                        <a:rPr lang="en-US" sz="1000" dirty="0" smtClean="0">
                          <a:latin typeface="Times New Roman" pitchFamily="18" charset="0"/>
                          <a:cs typeface="Times New Roman" pitchFamily="18" charset="0"/>
                        </a:rPr>
                        <a:t>Thy choicest gifts in store,</a:t>
                      </a:r>
                    </a:p>
                    <a:p>
                      <a:r>
                        <a:rPr lang="en-US" sz="1000" dirty="0" smtClean="0">
                          <a:latin typeface="Times New Roman" pitchFamily="18" charset="0"/>
                          <a:cs typeface="Times New Roman" pitchFamily="18" charset="0"/>
                        </a:rPr>
                        <a:t>On her be pleased to pour;</a:t>
                      </a:r>
                    </a:p>
                    <a:p>
                      <a:r>
                        <a:rPr lang="en-US" sz="1000" dirty="0" smtClean="0">
                          <a:latin typeface="Times New Roman" pitchFamily="18" charset="0"/>
                          <a:cs typeface="Times New Roman" pitchFamily="18" charset="0"/>
                        </a:rPr>
                        <a:t>Long may she reign:</a:t>
                      </a:r>
                    </a:p>
                    <a:p>
                      <a:r>
                        <a:rPr lang="en-US" sz="1000" dirty="0" smtClean="0">
                          <a:latin typeface="Times New Roman" pitchFamily="18" charset="0"/>
                          <a:cs typeface="Times New Roman" pitchFamily="18" charset="0"/>
                        </a:rPr>
                        <a:t>May she defend our laws,</a:t>
                      </a:r>
                    </a:p>
                    <a:p>
                      <a:r>
                        <a:rPr lang="en-US" sz="1000" dirty="0" smtClean="0">
                          <a:latin typeface="Times New Roman" pitchFamily="18" charset="0"/>
                          <a:cs typeface="Times New Roman" pitchFamily="18" charset="0"/>
                        </a:rPr>
                        <a:t>And ever give us cause</a:t>
                      </a:r>
                    </a:p>
                    <a:p>
                      <a:r>
                        <a:rPr lang="en-US" sz="1000" dirty="0" smtClean="0">
                          <a:latin typeface="Times New Roman" pitchFamily="18" charset="0"/>
                          <a:cs typeface="Times New Roman" pitchFamily="18" charset="0"/>
                        </a:rPr>
                        <a:t>To sing with heart and voice</a:t>
                      </a:r>
                    </a:p>
                    <a:p>
                      <a:r>
                        <a:rPr lang="en-US" sz="1000" dirty="0" smtClean="0">
                          <a:latin typeface="Times New Roman" pitchFamily="18" charset="0"/>
                          <a:cs typeface="Times New Roman" pitchFamily="18" charset="0"/>
                        </a:rPr>
                        <a:t>God save the our Queen.</a:t>
                      </a:r>
                      <a:endParaRPr lang="ru-RU" sz="1000" dirty="0" smtClean="0">
                        <a:latin typeface="Times New Roman" pitchFamily="18" charset="0"/>
                        <a:cs typeface="Times New Roman" pitchFamily="18" charset="0"/>
                      </a:endParaRPr>
                    </a:p>
                  </a:txBody>
                  <a:tcPr/>
                </a:tc>
              </a:tr>
            </a:tbl>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62941" fill="hold"/>
                                        <p:tgtEl>
                                          <p:spTgt spid="6"/>
                                        </p:tgtEl>
                                      </p:cBhvr>
                                    </p:cmd>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2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ppt_x</p:attrName>
                                        </p:attrNameLst>
                                      </p:cBhvr>
                                      <p:tavLst>
                                        <p:tav tm="0">
                                          <p:val>
                                            <p:strVal val="#ppt_x-.2"/>
                                          </p:val>
                                        </p:tav>
                                        <p:tav tm="100000">
                                          <p:val>
                                            <p:strVal val="#ppt_x"/>
                                          </p:val>
                                        </p:tav>
                                      </p:tavLst>
                                    </p:anim>
                                    <p:anim calcmode="lin" valueType="num">
                                      <p:cBhvr>
                                        <p:cTn id="1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a:srcRect/>
          <a:stretch>
            <a:fillRect/>
          </a:stretch>
        </p:blipFill>
        <p:spPr bwMode="auto">
          <a:xfrm>
            <a:off x="2389188" y="42863"/>
            <a:ext cx="3395662" cy="1120775"/>
          </a:xfrm>
          <a:prstGeom prst="rect">
            <a:avLst/>
          </a:prstGeom>
          <a:noFill/>
          <a:ln w="9525">
            <a:noFill/>
            <a:miter lim="800000"/>
            <a:headEnd/>
            <a:tailEnd/>
          </a:ln>
        </p:spPr>
      </p:pic>
      <p:pic>
        <p:nvPicPr>
          <p:cNvPr id="6" name="Рисунок 5" descr="Stonehenge.jpg"/>
          <p:cNvPicPr>
            <a:picLocks noChangeAspect="1" noChangeArrowheads="1"/>
          </p:cNvPicPr>
          <p:nvPr/>
        </p:nvPicPr>
        <p:blipFill>
          <a:blip r:embed="rId3"/>
          <a:srcRect/>
          <a:stretch>
            <a:fillRect/>
          </a:stretch>
        </p:blipFill>
        <p:spPr bwMode="auto">
          <a:xfrm>
            <a:off x="-92075" y="6350"/>
            <a:ext cx="2884488" cy="2693988"/>
          </a:xfrm>
          <a:prstGeom prst="rect">
            <a:avLst/>
          </a:prstGeom>
          <a:noFill/>
          <a:ln w="9525">
            <a:noFill/>
            <a:miter lim="800000"/>
            <a:headEnd/>
            <a:tailEnd/>
          </a:ln>
        </p:spPr>
      </p:pic>
      <p:pic>
        <p:nvPicPr>
          <p:cNvPr id="8" name="Рисунок 7" descr="Stonehenge2.jpg"/>
          <p:cNvPicPr>
            <a:picLocks noChangeAspect="1"/>
          </p:cNvPicPr>
          <p:nvPr/>
        </p:nvPicPr>
        <p:blipFill>
          <a:blip r:embed="rId4"/>
          <a:srcRect/>
          <a:stretch>
            <a:fillRect/>
          </a:stretch>
        </p:blipFill>
        <p:spPr bwMode="auto">
          <a:xfrm rot="-707627">
            <a:off x="6837363" y="4837113"/>
            <a:ext cx="2043112" cy="1403350"/>
          </a:xfrm>
          <a:prstGeom prst="rect">
            <a:avLst/>
          </a:prstGeom>
          <a:noFill/>
          <a:ln w="9525">
            <a:noFill/>
            <a:miter lim="800000"/>
            <a:headEnd/>
            <a:tailEnd/>
          </a:ln>
          <a:effectLst>
            <a:outerShdw dist="139700" dir="2700000" algn="tl" rotWithShape="0">
              <a:srgbClr val="333333">
                <a:alpha val="64999"/>
              </a:srgbClr>
            </a:outerShdw>
          </a:effectLst>
        </p:spPr>
      </p:pic>
      <p:pic>
        <p:nvPicPr>
          <p:cNvPr id="11" name="Рисунок 10" descr="Stonehenge4.jpg"/>
          <p:cNvPicPr>
            <a:picLocks noChangeAspect="1" noChangeArrowheads="1"/>
          </p:cNvPicPr>
          <p:nvPr/>
        </p:nvPicPr>
        <p:blipFill>
          <a:blip r:embed="rId5"/>
          <a:srcRect/>
          <a:stretch>
            <a:fillRect/>
          </a:stretch>
        </p:blipFill>
        <p:spPr bwMode="auto">
          <a:xfrm>
            <a:off x="-55563" y="5102225"/>
            <a:ext cx="2152651" cy="1311275"/>
          </a:xfrm>
          <a:prstGeom prst="rect">
            <a:avLst/>
          </a:prstGeom>
          <a:noFill/>
          <a:ln w="9525">
            <a:noFill/>
            <a:miter lim="800000"/>
            <a:headEnd/>
            <a:tailEnd/>
          </a:ln>
        </p:spPr>
      </p:pic>
      <p:pic>
        <p:nvPicPr>
          <p:cNvPr id="14" name="Рисунок 13" descr="Рисунок1.png"/>
          <p:cNvPicPr>
            <a:picLocks noChangeAspect="1" noChangeArrowheads="1"/>
          </p:cNvPicPr>
          <p:nvPr/>
        </p:nvPicPr>
        <p:blipFill>
          <a:blip r:embed="rId6"/>
          <a:srcRect/>
          <a:stretch>
            <a:fillRect/>
          </a:stretch>
        </p:blipFill>
        <p:spPr bwMode="auto">
          <a:xfrm>
            <a:off x="-36513" y="6211888"/>
            <a:ext cx="2627313" cy="627062"/>
          </a:xfrm>
          <a:prstGeom prst="rect">
            <a:avLst/>
          </a:prstGeom>
          <a:noFill/>
          <a:ln w="9525">
            <a:noFill/>
            <a:miter lim="800000"/>
            <a:headEnd/>
            <a:tailEnd/>
          </a:ln>
        </p:spPr>
      </p:pic>
      <p:pic>
        <p:nvPicPr>
          <p:cNvPr id="15" name="Рисунок 14" descr="Рисунок1.png"/>
          <p:cNvPicPr>
            <a:picLocks noChangeAspect="1" noChangeArrowheads="1"/>
          </p:cNvPicPr>
          <p:nvPr/>
        </p:nvPicPr>
        <p:blipFill>
          <a:blip r:embed="rId7"/>
          <a:srcRect/>
          <a:stretch>
            <a:fillRect/>
          </a:stretch>
        </p:blipFill>
        <p:spPr bwMode="auto">
          <a:xfrm>
            <a:off x="6138863" y="854075"/>
            <a:ext cx="1798637" cy="2078038"/>
          </a:xfrm>
          <a:prstGeom prst="rect">
            <a:avLst/>
          </a:prstGeom>
          <a:noFill/>
          <a:ln w="9525">
            <a:noFill/>
            <a:miter lim="800000"/>
            <a:headEnd/>
            <a:tailEnd/>
          </a:ln>
        </p:spPr>
      </p:pic>
      <p:sp>
        <p:nvSpPr>
          <p:cNvPr id="10" name="TextBox 9"/>
          <p:cNvSpPr txBox="1">
            <a:spLocks noChangeArrowheads="1"/>
          </p:cNvSpPr>
          <p:nvPr/>
        </p:nvSpPr>
        <p:spPr bwMode="auto">
          <a:xfrm>
            <a:off x="1928813" y="1714500"/>
            <a:ext cx="4786312" cy="3986213"/>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Stonehenge </a:t>
            </a:r>
            <a:r>
              <a:rPr lang="en-US" sz="1100">
                <a:latin typeface="Times New Roman" pitchFamily="18" charset="0"/>
                <a:cs typeface="Times New Roman" pitchFamily="18" charset="0"/>
              </a:rPr>
              <a:t>is a prehistoric monument located in the English county of Wiltshire, about 2.0 miles (3.2 km) west of Amesbury and 8 miles (13 km) north of Salisbury. One of the most famous sites in the world, Stonehenge is composed of earthworks surrounding a circular setting of large standing stones. It is at the centre of the most dense complex of Neolithic and Bronze Age monuments in England, including several hundred burial mounds.</a:t>
            </a:r>
          </a:p>
          <a:p>
            <a:r>
              <a:rPr lang="en-US" sz="1100" b="1">
                <a:latin typeface="Times New Roman" pitchFamily="18" charset="0"/>
                <a:cs typeface="Times New Roman" pitchFamily="18" charset="0"/>
              </a:rPr>
              <a:t>Archaeologists</a:t>
            </a:r>
            <a:r>
              <a:rPr lang="en-US" sz="1100">
                <a:latin typeface="Times New Roman" pitchFamily="18" charset="0"/>
                <a:cs typeface="Times New Roman" pitchFamily="18" charset="0"/>
              </a:rPr>
              <a:t> have believed that the iconic stone monument was erected around 2500 BC, as described in the chronology below. One recent theory however, has suggested that the first stones were not erected until 2400–2200 BC, whilst another suggests that bluestones may have been erected at the site as early as 3000 BC (see phase 1 below).</a:t>
            </a:r>
          </a:p>
          <a:p>
            <a:r>
              <a:rPr lang="en-US" sz="1100" b="1">
                <a:latin typeface="Times New Roman" pitchFamily="18" charset="0"/>
                <a:cs typeface="Times New Roman" pitchFamily="18" charset="0"/>
              </a:rPr>
              <a:t>The surrounding </a:t>
            </a:r>
            <a:r>
              <a:rPr lang="en-US" sz="1100">
                <a:latin typeface="Times New Roman" pitchFamily="18" charset="0"/>
                <a:cs typeface="Times New Roman" pitchFamily="18" charset="0"/>
              </a:rPr>
              <a:t>circular earth bank and ditch, which constitute the earliest phase of the monument, have been dated to about 3100 BC. The site and its surroundings were added to the UNESCO's list of World Heritage Sites in 1986 in a co-listing with Avebury Henge monument. It is a national legally protected Scheduled Ancient Monument. Stonehenge is owned by the Crown and managed by English Heritage, while the surrounding land is owned by the National Trust.</a:t>
            </a:r>
          </a:p>
          <a:p>
            <a:r>
              <a:rPr lang="en-US" sz="1100" b="1">
                <a:latin typeface="Times New Roman" pitchFamily="18" charset="0"/>
                <a:cs typeface="Times New Roman" pitchFamily="18" charset="0"/>
              </a:rPr>
              <a:t>Archaeological </a:t>
            </a:r>
            <a:r>
              <a:rPr lang="en-US" sz="1100">
                <a:latin typeface="Times New Roman" pitchFamily="18" charset="0"/>
                <a:cs typeface="Times New Roman" pitchFamily="18" charset="0"/>
              </a:rPr>
              <a:t>evidence found by the Stonehenge Riverside Project in 2008 indicates that Stonehenge could possibly have served as a burial ground from its earliest beginnings. The dating of cremated remains found on the site indicate that deposits contain human bone material from as early as 3000 BC, when the initial ditch and bank were first dug. Such deposits continued at Stonehenge for at least another 500 years.</a:t>
            </a:r>
            <a:endParaRPr lang="ru-RU" sz="1100">
              <a:latin typeface="Times New Roman" pitchFamily="18" charset="0"/>
              <a:cs typeface="Times New Roman" pitchFamily="18" charset="0"/>
            </a:endParaRPr>
          </a:p>
        </p:txBody>
      </p:sp>
      <p:pic>
        <p:nvPicPr>
          <p:cNvPr id="5" name="Рисунок 4" descr="Stonehenge3.jpg"/>
          <p:cNvPicPr>
            <a:picLocks noChangeAspect="1" noChangeArrowheads="1"/>
          </p:cNvPicPr>
          <p:nvPr/>
        </p:nvPicPr>
        <p:blipFill>
          <a:blip r:embed="rId8"/>
          <a:srcRect/>
          <a:stretch>
            <a:fillRect/>
          </a:stretch>
        </p:blipFill>
        <p:spPr bwMode="auto">
          <a:xfrm>
            <a:off x="6808788" y="-152400"/>
            <a:ext cx="2322512" cy="2663825"/>
          </a:xfrm>
          <a:prstGeom prst="rect">
            <a:avLst/>
          </a:prstGeom>
          <a:noFill/>
          <a:ln w="9525">
            <a:noFill/>
            <a:miter lim="800000"/>
            <a:headEnd/>
            <a:tailEnd/>
          </a:ln>
        </p:spPr>
      </p:pic>
      <p:pic>
        <p:nvPicPr>
          <p:cNvPr id="16" name="Рисунок 15" descr="Рисунок1.png"/>
          <p:cNvPicPr>
            <a:picLocks noChangeAspect="1"/>
          </p:cNvPicPr>
          <p:nvPr/>
        </p:nvPicPr>
        <p:blipFill>
          <a:blip r:embed="rId9"/>
          <a:stretch>
            <a:fillRect/>
          </a:stretch>
        </p:blipFill>
        <p:spPr>
          <a:xfrm>
            <a:off x="7215188" y="5894388"/>
            <a:ext cx="1846262" cy="9636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3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900" decel="100000" fill="hold"/>
                                        <p:tgtEl>
                                          <p:spTgt spid="6"/>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4" presetID="3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800" decel="100000"/>
                                        <p:tgtEl>
                                          <p:spTgt spid="15"/>
                                        </p:tgtEl>
                                      </p:cBhvr>
                                    </p:animEffect>
                                    <p:anim calcmode="lin" valueType="num">
                                      <p:cBhvr>
                                        <p:cTn id="25" dur="800" decel="100000" fill="hold"/>
                                        <p:tgtEl>
                                          <p:spTgt spid="15"/>
                                        </p:tgtEl>
                                        <p:attrNameLst>
                                          <p:attrName>style.rotation</p:attrName>
                                        </p:attrNameLst>
                                      </p:cBhvr>
                                      <p:tavLst>
                                        <p:tav tm="0">
                                          <p:val>
                                            <p:fltVal val="-90"/>
                                          </p:val>
                                        </p:tav>
                                        <p:tav tm="100000">
                                          <p:val>
                                            <p:fltVal val="0"/>
                                          </p:val>
                                        </p:tav>
                                      </p:tavLst>
                                    </p:anim>
                                    <p:anim calcmode="lin" valueType="num">
                                      <p:cBhvr>
                                        <p:cTn id="26" dur="800" decel="100000" fill="hold"/>
                                        <p:tgtEl>
                                          <p:spTgt spid="15"/>
                                        </p:tgtEl>
                                        <p:attrNameLst>
                                          <p:attrName>ppt_x</p:attrName>
                                        </p:attrNameLst>
                                      </p:cBhvr>
                                      <p:tavLst>
                                        <p:tav tm="0">
                                          <p:val>
                                            <p:strVal val="#ppt_x+0.4"/>
                                          </p:val>
                                        </p:tav>
                                        <p:tav tm="100000">
                                          <p:val>
                                            <p:strVal val="#ppt_x-0.05"/>
                                          </p:val>
                                        </p:tav>
                                      </p:tavLst>
                                    </p:anim>
                                    <p:anim calcmode="lin" valueType="num">
                                      <p:cBhvr>
                                        <p:cTn id="27" dur="800" decel="100000" fill="hold"/>
                                        <p:tgtEl>
                                          <p:spTgt spid="1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30" fill="hold">
                            <p:stCondLst>
                              <p:cond delay="1000"/>
                            </p:stCondLst>
                            <p:childTnLst>
                              <p:par>
                                <p:cTn id="31" presetID="29" presetClass="entr" presetSubtype="0" fill="hold"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p:cTn id="33"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34"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0">
                                            <p:txEl>
                                              <p:pRg st="0" end="0"/>
                                            </p:txEl>
                                          </p:spTgt>
                                        </p:tgtEl>
                                      </p:cBhvr>
                                    </p:animEffect>
                                  </p:childTnLst>
                                </p:cTn>
                              </p:par>
                            </p:childTnLst>
                          </p:cTn>
                        </p:par>
                        <p:par>
                          <p:cTn id="36" fill="hold">
                            <p:stCondLst>
                              <p:cond delay="2000"/>
                            </p:stCondLst>
                            <p:childTnLst>
                              <p:par>
                                <p:cTn id="37" presetID="29" presetClass="entr" presetSubtype="0" fill="hold" nodeType="after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 calcmode="lin" valueType="num">
                                      <p:cBhvr>
                                        <p:cTn id="39" dur="1000" fill="hold"/>
                                        <p:tgtEl>
                                          <p:spTgt spid="10">
                                            <p:txEl>
                                              <p:pRg st="1" end="1"/>
                                            </p:txEl>
                                          </p:spTgt>
                                        </p:tgtEl>
                                        <p:attrNameLst>
                                          <p:attrName>ppt_x</p:attrName>
                                        </p:attrNameLst>
                                      </p:cBhvr>
                                      <p:tavLst>
                                        <p:tav tm="0">
                                          <p:val>
                                            <p:strVal val="#ppt_x-.2"/>
                                          </p:val>
                                        </p:tav>
                                        <p:tav tm="100000">
                                          <p:val>
                                            <p:strVal val="#ppt_x"/>
                                          </p:val>
                                        </p:tav>
                                      </p:tavLst>
                                    </p:anim>
                                    <p:anim calcmode="lin" valueType="num">
                                      <p:cBhvr>
                                        <p:cTn id="40" dur="1000" fill="hold"/>
                                        <p:tgtEl>
                                          <p:spTgt spid="1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
                                            <p:txEl>
                                              <p:pRg st="1" end="1"/>
                                            </p:txEl>
                                          </p:spTgt>
                                        </p:tgtEl>
                                      </p:cBhvr>
                                    </p:animEffect>
                                  </p:childTnLst>
                                </p:cTn>
                              </p:par>
                            </p:childTnLst>
                          </p:cTn>
                        </p:par>
                        <p:par>
                          <p:cTn id="42" fill="hold">
                            <p:stCondLst>
                              <p:cond delay="3000"/>
                            </p:stCondLst>
                            <p:childTnLst>
                              <p:par>
                                <p:cTn id="43" presetID="29" presetClass="entr" presetSubtype="0" fill="hold" nodeType="after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 calcmode="lin" valueType="num">
                                      <p:cBhvr>
                                        <p:cTn id="45" dur="1000" fill="hold"/>
                                        <p:tgtEl>
                                          <p:spTgt spid="10">
                                            <p:txEl>
                                              <p:pRg st="2" end="2"/>
                                            </p:txEl>
                                          </p:spTgt>
                                        </p:tgtEl>
                                        <p:attrNameLst>
                                          <p:attrName>ppt_x</p:attrName>
                                        </p:attrNameLst>
                                      </p:cBhvr>
                                      <p:tavLst>
                                        <p:tav tm="0">
                                          <p:val>
                                            <p:strVal val="#ppt_x-.2"/>
                                          </p:val>
                                        </p:tav>
                                        <p:tav tm="100000">
                                          <p:val>
                                            <p:strVal val="#ppt_x"/>
                                          </p:val>
                                        </p:tav>
                                      </p:tavLst>
                                    </p:anim>
                                    <p:anim calcmode="lin" valueType="num">
                                      <p:cBhvr>
                                        <p:cTn id="46" dur="1000" fill="hold"/>
                                        <p:tgtEl>
                                          <p:spTgt spid="1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0">
                                            <p:txEl>
                                              <p:pRg st="2" end="2"/>
                                            </p:txEl>
                                          </p:spTgt>
                                        </p:tgtEl>
                                      </p:cBhvr>
                                    </p:animEffect>
                                  </p:childTnLst>
                                </p:cTn>
                              </p:par>
                            </p:childTnLst>
                          </p:cTn>
                        </p:par>
                        <p:par>
                          <p:cTn id="48" fill="hold">
                            <p:stCondLst>
                              <p:cond delay="4000"/>
                            </p:stCondLst>
                            <p:childTnLst>
                              <p:par>
                                <p:cTn id="49" presetID="29" presetClass="entr" presetSubtype="0" fill="hold" nodeType="after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 calcmode="lin" valueType="num">
                                      <p:cBhvr>
                                        <p:cTn id="51" dur="1000" fill="hold"/>
                                        <p:tgtEl>
                                          <p:spTgt spid="10">
                                            <p:txEl>
                                              <p:pRg st="3" end="3"/>
                                            </p:txEl>
                                          </p:spTgt>
                                        </p:tgtEl>
                                        <p:attrNameLst>
                                          <p:attrName>ppt_x</p:attrName>
                                        </p:attrNameLst>
                                      </p:cBhvr>
                                      <p:tavLst>
                                        <p:tav tm="0">
                                          <p:val>
                                            <p:strVal val="#ppt_x-.2"/>
                                          </p:val>
                                        </p:tav>
                                        <p:tav tm="100000">
                                          <p:val>
                                            <p:strVal val="#ppt_x"/>
                                          </p:val>
                                        </p:tav>
                                      </p:tavLst>
                                    </p:anim>
                                    <p:anim calcmode="lin" valueType="num">
                                      <p:cBhvr>
                                        <p:cTn id="52" dur="1000" fill="hold"/>
                                        <p:tgtEl>
                                          <p:spTgt spid="1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0">
                                            <p:txEl>
                                              <p:pRg st="3" end="3"/>
                                            </p:txEl>
                                          </p:spTgt>
                                        </p:tgtEl>
                                      </p:cBhvr>
                                    </p:animEffect>
                                  </p:childTnLst>
                                </p:cTn>
                              </p:par>
                              <p:par>
                                <p:cTn id="54" presetID="35"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style.rotation</p:attrName>
                                        </p:attrNameLst>
                                      </p:cBhvr>
                                      <p:tavLst>
                                        <p:tav tm="0">
                                          <p:val>
                                            <p:fltVal val="720"/>
                                          </p:val>
                                        </p:tav>
                                        <p:tav tm="100000">
                                          <p:val>
                                            <p:fltVal val="0"/>
                                          </p:val>
                                        </p:tav>
                                      </p:tavLst>
                                    </p:anim>
                                    <p:anim calcmode="lin" valueType="num">
                                      <p:cBhvr>
                                        <p:cTn id="58" dur="1000" fill="hold"/>
                                        <p:tgtEl>
                                          <p:spTgt spid="8"/>
                                        </p:tgtEl>
                                        <p:attrNameLst>
                                          <p:attrName>ppt_h</p:attrName>
                                        </p:attrNameLst>
                                      </p:cBhvr>
                                      <p:tavLst>
                                        <p:tav tm="0">
                                          <p:val>
                                            <p:fltVal val="0"/>
                                          </p:val>
                                        </p:tav>
                                        <p:tav tm="100000">
                                          <p:val>
                                            <p:strVal val="#ppt_h"/>
                                          </p:val>
                                        </p:tav>
                                      </p:tavLst>
                                    </p:anim>
                                    <p:anim calcmode="lin" valueType="num">
                                      <p:cBhvr>
                                        <p:cTn id="59" dur="1000" fill="hold"/>
                                        <p:tgtEl>
                                          <p:spTgt spid="8"/>
                                        </p:tgtEl>
                                        <p:attrNameLst>
                                          <p:attrName>ppt_w</p:attrName>
                                        </p:attrNameLst>
                                      </p:cBhvr>
                                      <p:tavLst>
                                        <p:tav tm="0">
                                          <p:val>
                                            <p:fltVal val="0"/>
                                          </p:val>
                                        </p:tav>
                                        <p:tav tm="100000">
                                          <p:val>
                                            <p:strVal val="#ppt_w"/>
                                          </p:val>
                                        </p:tav>
                                      </p:tavLst>
                                    </p:anim>
                                  </p:childTnLst>
                                </p:cTn>
                              </p:par>
                              <p:par>
                                <p:cTn id="60" presetID="35"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style.rotation</p:attrName>
                                        </p:attrNameLst>
                                      </p:cBhvr>
                                      <p:tavLst>
                                        <p:tav tm="0">
                                          <p:val>
                                            <p:fltVal val="720"/>
                                          </p:val>
                                        </p:tav>
                                        <p:tav tm="100000">
                                          <p:val>
                                            <p:fltVal val="0"/>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 calcmode="lin" valueType="num">
                                      <p:cBhvr>
                                        <p:cTn id="65" dur="1000" fill="hold"/>
                                        <p:tgtEl>
                                          <p:spTgt spid="16"/>
                                        </p:tgtEl>
                                        <p:attrNameLst>
                                          <p:attrName>ppt_w</p:attrName>
                                        </p:attrNameLst>
                                      </p:cBhvr>
                                      <p:tavLst>
                                        <p:tav tm="0">
                                          <p:val>
                                            <p:fltVal val="0"/>
                                          </p:val>
                                        </p:tav>
                                        <p:tav tm="100000">
                                          <p:val>
                                            <p:strVal val="#ppt_w"/>
                                          </p:val>
                                        </p:tav>
                                      </p:tavLst>
                                    </p:anim>
                                  </p:childTnLst>
                                </p:cTn>
                              </p:par>
                              <p:par>
                                <p:cTn id="66" presetID="35" presetClass="entr" presetSubtype="0"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style.rotation</p:attrName>
                                        </p:attrNameLst>
                                      </p:cBhvr>
                                      <p:tavLst>
                                        <p:tav tm="0">
                                          <p:val>
                                            <p:fltVal val="720"/>
                                          </p:val>
                                        </p:tav>
                                        <p:tav tm="100000">
                                          <p:val>
                                            <p:fltVal val="0"/>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style.rotation</p:attrName>
                                        </p:attrNameLst>
                                      </p:cBhvr>
                                      <p:tavLst>
                                        <p:tav tm="0">
                                          <p:val>
                                            <p:fltVal val="720"/>
                                          </p:val>
                                        </p:tav>
                                        <p:tav tm="100000">
                                          <p:val>
                                            <p:fltVal val="0"/>
                                          </p:val>
                                        </p:tav>
                                      </p:tavLst>
                                    </p:anim>
                                    <p:anim calcmode="lin" valueType="num">
                                      <p:cBhvr>
                                        <p:cTn id="76" dur="1000" fill="hold"/>
                                        <p:tgtEl>
                                          <p:spTgt spid="11"/>
                                        </p:tgtEl>
                                        <p:attrNameLst>
                                          <p:attrName>ppt_h</p:attrName>
                                        </p:attrNameLst>
                                      </p:cBhvr>
                                      <p:tavLst>
                                        <p:tav tm="0">
                                          <p:val>
                                            <p:fltVal val="0"/>
                                          </p:val>
                                        </p:tav>
                                        <p:tav tm="100000">
                                          <p:val>
                                            <p:strVal val="#ppt_h"/>
                                          </p:val>
                                        </p:tav>
                                      </p:tavLst>
                                    </p:anim>
                                    <p:anim calcmode="lin" valueType="num">
                                      <p:cBhvr>
                                        <p:cTn id="77" dur="1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Прямоугольник 5"/>
          <p:cNvPicPr>
            <a:picLocks noChangeArrowheads="1"/>
          </p:cNvPicPr>
          <p:nvPr/>
        </p:nvPicPr>
        <p:blipFill>
          <a:blip r:embed="rId2"/>
          <a:srcRect/>
          <a:stretch>
            <a:fillRect/>
          </a:stretch>
        </p:blipFill>
        <p:spPr bwMode="auto">
          <a:xfrm>
            <a:off x="901700" y="-49213"/>
            <a:ext cx="1938338" cy="446088"/>
          </a:xfrm>
          <a:prstGeom prst="rect">
            <a:avLst/>
          </a:prstGeom>
          <a:noFill/>
          <a:ln w="9525">
            <a:noFill/>
            <a:miter lim="800000"/>
            <a:headEnd/>
            <a:tailEnd/>
          </a:ln>
        </p:spPr>
      </p:pic>
      <p:pic>
        <p:nvPicPr>
          <p:cNvPr id="2" name="Рисунок 1" descr="London.jpg"/>
          <p:cNvPicPr>
            <a:picLocks noChangeAspect="1"/>
          </p:cNvPicPr>
          <p:nvPr/>
        </p:nvPicPr>
        <p:blipFill>
          <a:blip r:embed="rId3"/>
          <a:srcRect/>
          <a:stretch>
            <a:fillRect/>
          </a:stretch>
        </p:blipFill>
        <p:spPr bwMode="auto">
          <a:xfrm>
            <a:off x="3929063" y="0"/>
            <a:ext cx="5214937" cy="6858000"/>
          </a:xfrm>
          <a:prstGeom prst="rect">
            <a:avLst/>
          </a:prstGeom>
          <a:noFill/>
          <a:ln w="9525">
            <a:noFill/>
            <a:miter lim="800000"/>
            <a:headEnd/>
            <a:tailEnd/>
          </a:ln>
        </p:spPr>
      </p:pic>
      <p:pic>
        <p:nvPicPr>
          <p:cNvPr id="5" name="Прямоугольник 4"/>
          <p:cNvPicPr>
            <a:picLocks noChangeArrowheads="1"/>
          </p:cNvPicPr>
          <p:nvPr/>
        </p:nvPicPr>
        <p:blipFill>
          <a:blip r:embed="rId4"/>
          <a:srcRect/>
          <a:stretch>
            <a:fillRect/>
          </a:stretch>
        </p:blipFill>
        <p:spPr bwMode="auto">
          <a:xfrm>
            <a:off x="944563" y="292100"/>
            <a:ext cx="1755775" cy="506413"/>
          </a:xfrm>
          <a:prstGeom prst="rect">
            <a:avLst/>
          </a:prstGeom>
          <a:noFill/>
          <a:ln w="9525">
            <a:noFill/>
            <a:miter lim="800000"/>
            <a:headEnd/>
            <a:tailEnd/>
          </a:ln>
        </p:spPr>
      </p:pic>
      <p:pic>
        <p:nvPicPr>
          <p:cNvPr id="4" name="Рисунок 3" descr="флаг лондона.png"/>
          <p:cNvPicPr>
            <a:picLocks noChangeAspect="1" noChangeArrowheads="1"/>
          </p:cNvPicPr>
          <p:nvPr/>
        </p:nvPicPr>
        <p:blipFill>
          <a:blip r:embed="rId5"/>
          <a:srcRect/>
          <a:stretch>
            <a:fillRect/>
          </a:stretch>
        </p:blipFill>
        <p:spPr bwMode="auto">
          <a:xfrm>
            <a:off x="2597150" y="-96838"/>
            <a:ext cx="1425575" cy="944563"/>
          </a:xfrm>
          <a:prstGeom prst="rect">
            <a:avLst/>
          </a:prstGeom>
          <a:noFill/>
          <a:ln w="9525">
            <a:noFill/>
            <a:miter lim="800000"/>
            <a:headEnd/>
            <a:tailEnd/>
          </a:ln>
        </p:spPr>
      </p:pic>
      <p:pic>
        <p:nvPicPr>
          <p:cNvPr id="3" name="Рисунок 2" descr="Герб лондона.png"/>
          <p:cNvPicPr>
            <a:picLocks noChangeAspect="1" noChangeArrowheads="1"/>
          </p:cNvPicPr>
          <p:nvPr/>
        </p:nvPicPr>
        <p:blipFill>
          <a:blip r:embed="rId6"/>
          <a:srcRect/>
          <a:stretch>
            <a:fillRect/>
          </a:stretch>
        </p:blipFill>
        <p:spPr bwMode="auto">
          <a:xfrm>
            <a:off x="-115888" y="-96838"/>
            <a:ext cx="1182688" cy="1176338"/>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0" y="1468438"/>
          <a:ext cx="3929063" cy="5389562"/>
        </p:xfrm>
        <a:graphic>
          <a:graphicData uri="http://schemas.openxmlformats.org/drawingml/2006/table">
            <a:tbl>
              <a:tblPr firstRow="1" bandRow="1">
                <a:tableStyleId>{5C22544A-7EE6-4342-B048-85BDC9FD1C3A}</a:tableStyleId>
              </a:tblPr>
              <a:tblGrid>
                <a:gridCol w="1964529"/>
                <a:gridCol w="1964529"/>
              </a:tblGrid>
              <a:tr h="1317079">
                <a:tc>
                  <a:txBody>
                    <a:bodyPr/>
                    <a:lstStyle/>
                    <a:p>
                      <a:r>
                        <a:rPr lang="en-US" sz="1400" dirty="0" smtClean="0">
                          <a:latin typeface="Times New Roman" pitchFamily="18" charset="0"/>
                          <a:cs typeface="Times New Roman" pitchFamily="18" charset="0"/>
                        </a:rPr>
                        <a:t>Sovereign state</a:t>
                      </a:r>
                    </a:p>
                    <a:p>
                      <a:r>
                        <a:rPr lang="en-US" sz="1400" dirty="0" smtClean="0">
                          <a:latin typeface="Times New Roman" pitchFamily="18" charset="0"/>
                          <a:cs typeface="Times New Roman" pitchFamily="18" charset="0"/>
                        </a:rPr>
                        <a:t>Constituent country</a:t>
                      </a:r>
                    </a:p>
                    <a:p>
                      <a:r>
                        <a:rPr lang="en-US" sz="1400" dirty="0" smtClean="0">
                          <a:latin typeface="Times New Roman" pitchFamily="18" charset="0"/>
                          <a:cs typeface="Times New Roman" pitchFamily="18" charset="0"/>
                        </a:rPr>
                        <a:t>Region</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Ceremonial counties</a:t>
                      </a:r>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Districts</a:t>
                      </a:r>
                    </a:p>
                  </a:txBody>
                  <a:tcPr/>
                </a:tc>
                <a:tc>
                  <a:txBody>
                    <a:bodyPr/>
                    <a:lstStyle/>
                    <a:p>
                      <a:r>
                        <a:rPr lang="en-US" sz="1400" dirty="0" smtClean="0">
                          <a:latin typeface="Times New Roman" pitchFamily="18" charset="0"/>
                          <a:cs typeface="Times New Roman" pitchFamily="18" charset="0"/>
                        </a:rPr>
                        <a:t>United Kingdom</a:t>
                      </a:r>
                    </a:p>
                    <a:p>
                      <a:r>
                        <a:rPr lang="en-US" sz="1400" dirty="0" smtClean="0">
                          <a:latin typeface="Times New Roman" pitchFamily="18" charset="0"/>
                          <a:cs typeface="Times New Roman" pitchFamily="18" charset="0"/>
                        </a:rPr>
                        <a:t>England</a:t>
                      </a:r>
                    </a:p>
                    <a:p>
                      <a:r>
                        <a:rPr lang="en-US" sz="1400" dirty="0" smtClean="0">
                          <a:latin typeface="Times New Roman" pitchFamily="18" charset="0"/>
                          <a:cs typeface="Times New Roman" pitchFamily="18" charset="0"/>
                        </a:rPr>
                        <a:t>London</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City and Greater London</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City and 32 boroughs</a:t>
                      </a:r>
                      <a:endParaRPr lang="ru-RU" sz="1400" dirty="0">
                        <a:latin typeface="Times New Roman" pitchFamily="18" charset="0"/>
                        <a:cs typeface="Times New Roman" pitchFamily="18" charset="0"/>
                      </a:endParaRPr>
                    </a:p>
                  </a:txBody>
                  <a:tcPr/>
                </a:tc>
              </a:tr>
              <a:tr h="655491">
                <a:tc>
                  <a:txBody>
                    <a:bodyPr/>
                    <a:lstStyle/>
                    <a:p>
                      <a:r>
                        <a:rPr lang="en-US" sz="1400" dirty="0" smtClean="0">
                          <a:latin typeface="Times New Roman" pitchFamily="18" charset="0"/>
                          <a:cs typeface="Times New Roman" pitchFamily="18" charset="0"/>
                        </a:rPr>
                        <a:t>Area</a:t>
                      </a:r>
                      <a:r>
                        <a:rPr lang="ru-RU"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Total</a:t>
                      </a:r>
                      <a:endParaRPr lang="ru-RU" sz="1400" dirty="0">
                        <a:latin typeface="Times New Roman" pitchFamily="18" charset="0"/>
                        <a:cs typeface="Times New Roman" pitchFamily="18" charset="0"/>
                      </a:endParaRPr>
                    </a:p>
                  </a:txBody>
                  <a:tcPr/>
                </a:tc>
                <a:tc>
                  <a:txBody>
                    <a:bodyPr/>
                    <a:lstStyle/>
                    <a:p>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1,572.1 km2 (607 sq mi)</a:t>
                      </a:r>
                      <a:endParaRPr lang="ru-RU" sz="1400" dirty="0">
                        <a:latin typeface="Times New Roman" pitchFamily="18" charset="0"/>
                        <a:cs typeface="Times New Roman" pitchFamily="18" charset="0"/>
                      </a:endParaRPr>
                    </a:p>
                  </a:txBody>
                  <a:tcPr/>
                </a:tc>
              </a:tr>
              <a:tr h="1521958">
                <a:tc>
                  <a:txBody>
                    <a:bodyPr/>
                    <a:lstStyle/>
                    <a:p>
                      <a:r>
                        <a:rPr lang="en-US" sz="1400" dirty="0" smtClean="0">
                          <a:latin typeface="Times New Roman" pitchFamily="18" charset="0"/>
                          <a:cs typeface="Times New Roman" pitchFamily="18" charset="0"/>
                        </a:rPr>
                        <a:t>Population</a:t>
                      </a:r>
                      <a:r>
                        <a:rPr lang="ru-RU"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London</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Density</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Urban</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Metro</a:t>
                      </a:r>
                      <a:endParaRPr lang="ru-RU"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Demonym</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Ethnicity</a:t>
                      </a:r>
                      <a:endParaRPr lang="ru-RU" sz="1400" dirty="0">
                        <a:latin typeface="Times New Roman" pitchFamily="18" charset="0"/>
                        <a:cs typeface="Times New Roman" pitchFamily="18" charset="0"/>
                      </a:endParaRPr>
                    </a:p>
                  </a:txBody>
                  <a:tcPr/>
                </a:tc>
                <a:tc>
                  <a:txBody>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7,825,200</a:t>
                      </a:r>
                    </a:p>
                    <a:p>
                      <a:r>
                        <a:rPr lang="en-US" sz="1400" dirty="0" smtClean="0">
                          <a:latin typeface="Times New Roman" pitchFamily="18" charset="0"/>
                          <a:cs typeface="Times New Roman" pitchFamily="18" charset="0"/>
                        </a:rPr>
                        <a:t>4,978/km2</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8,278,251</a:t>
                      </a:r>
                    </a:p>
                    <a:p>
                      <a:r>
                        <a:rPr lang="ru-RU" sz="1400" dirty="0" smtClean="0">
                          <a:latin typeface="Times New Roman" pitchFamily="18" charset="0"/>
                          <a:cs typeface="Times New Roman" pitchFamily="18" charset="0"/>
                        </a:rPr>
                        <a:t>13,945,000</a:t>
                      </a:r>
                    </a:p>
                    <a:p>
                      <a:r>
                        <a:rPr lang="en-US" sz="1400" dirty="0" smtClean="0">
                          <a:latin typeface="Times New Roman" pitchFamily="18" charset="0"/>
                          <a:cs typeface="Times New Roman" pitchFamily="18" charset="0"/>
                        </a:rPr>
                        <a:t>Londoner</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Ethnic groups</a:t>
                      </a:r>
                      <a:endParaRPr lang="ru-RU" sz="1400" dirty="0">
                        <a:latin typeface="Times New Roman" pitchFamily="18" charset="0"/>
                        <a:cs typeface="Times New Roman" pitchFamily="18" charset="0"/>
                      </a:endParaRPr>
                    </a:p>
                  </a:txBody>
                  <a:tcPr/>
                </a:tc>
              </a:tr>
              <a:tr h="655491">
                <a:tc>
                  <a:txBody>
                    <a:bodyPr/>
                    <a:lstStyle/>
                    <a:p>
                      <a:r>
                        <a:rPr lang="en-US" sz="1400" dirty="0" smtClean="0"/>
                        <a:t>Time zone</a:t>
                      </a:r>
                      <a:endParaRPr lang="ru-RU" sz="1400" dirty="0" smtClean="0"/>
                    </a:p>
                    <a:p>
                      <a:r>
                        <a:rPr lang="en-US" sz="1400" dirty="0" smtClean="0"/>
                        <a:t>Summer (DST)</a:t>
                      </a:r>
                      <a:endParaRPr lang="ru-RU" sz="1400" dirty="0" smtClean="0">
                        <a:latin typeface="Times New Roman" pitchFamily="18" charset="0"/>
                        <a:cs typeface="Times New Roman" pitchFamily="18" charset="0"/>
                      </a:endParaRPr>
                    </a:p>
                  </a:txBody>
                  <a:tcPr/>
                </a:tc>
                <a:tc>
                  <a:txBody>
                    <a:bodyPr/>
                    <a:lstStyle/>
                    <a:p>
                      <a:r>
                        <a:rPr lang="nb-NO" sz="1400" dirty="0" smtClean="0">
                          <a:latin typeface="Times New Roman" pitchFamily="18" charset="0"/>
                          <a:cs typeface="Times New Roman" pitchFamily="18" charset="0"/>
                        </a:rPr>
                        <a:t>GMT (UTC±0)</a:t>
                      </a:r>
                    </a:p>
                    <a:p>
                      <a:r>
                        <a:rPr lang="nb-NO" sz="1400" dirty="0" smtClean="0">
                          <a:latin typeface="Times New Roman" pitchFamily="18" charset="0"/>
                          <a:cs typeface="Times New Roman" pitchFamily="18" charset="0"/>
                        </a:rPr>
                        <a:t>BST (UTC+1)</a:t>
                      </a:r>
                      <a:endParaRPr lang="ru-RU" sz="1400" dirty="0">
                        <a:latin typeface="Times New Roman" pitchFamily="18" charset="0"/>
                        <a:cs typeface="Times New Roman" pitchFamily="18" charset="0"/>
                      </a:endParaRPr>
                    </a:p>
                  </a:txBody>
                  <a:tcPr/>
                </a:tc>
              </a:tr>
              <a:tr h="550540">
                <a:tc>
                  <a:txBody>
                    <a:bodyPr/>
                    <a:lstStyle/>
                    <a:p>
                      <a:r>
                        <a:rPr lang="en-US" sz="1400" dirty="0" smtClean="0">
                          <a:latin typeface="Times New Roman" pitchFamily="18" charset="0"/>
                          <a:cs typeface="Times New Roman" pitchFamily="18" charset="0"/>
                        </a:rPr>
                        <a:t>Website</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london.gov.uk</a:t>
                      </a:r>
                      <a:endParaRPr lang="ru-RU" sz="1400" dirty="0">
                        <a:latin typeface="Times New Roman" pitchFamily="18" charset="0"/>
                        <a:cs typeface="Times New Roman" pitchFamily="18" charset="0"/>
                      </a:endParaRPr>
                    </a:p>
                  </a:txBody>
                  <a:tcPr/>
                </a:tc>
              </a:tr>
              <a:tr h="571504">
                <a:tc>
                  <a:txBody>
                    <a:bodyPr/>
                    <a:lstStyle/>
                    <a:p>
                      <a:r>
                        <a:rPr lang="en-US" sz="1400" dirty="0" smtClean="0">
                          <a:latin typeface="Times New Roman" pitchFamily="18" charset="0"/>
                          <a:cs typeface="Times New Roman" pitchFamily="18" charset="0"/>
                        </a:rPr>
                        <a:t>Elevation</a:t>
                      </a:r>
                      <a:endParaRPr lang="ru-RU"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24 m</a:t>
                      </a:r>
                      <a:endParaRPr lang="ru-RU" sz="1400" dirty="0">
                        <a:latin typeface="Times New Roman" pitchFamily="18" charset="0"/>
                        <a:cs typeface="Times New Roman" pitchFamily="18" charset="0"/>
                      </a:endParaRPr>
                    </a:p>
                  </a:txBody>
                  <a:tcPr/>
                </a:tc>
              </a:tr>
            </a:tbl>
          </a:graphicData>
        </a:graphic>
      </p:graphicFrame>
      <p:sp>
        <p:nvSpPr>
          <p:cNvPr id="10" name="TextBox 9"/>
          <p:cNvSpPr txBox="1"/>
          <p:nvPr/>
        </p:nvSpPr>
        <p:spPr>
          <a:xfrm>
            <a:off x="1142976" y="857232"/>
            <a:ext cx="1552028" cy="584775"/>
          </a:xfrm>
          <a:prstGeom prst="rect">
            <a:avLst/>
          </a:prstGeom>
          <a:noFill/>
        </p:spPr>
        <p:txBody>
          <a:bodyPr wrap="none">
            <a:spAutoFit/>
          </a:bodyPr>
          <a:lstStyle/>
          <a:p>
            <a:pPr fontAlgn="auto">
              <a:spcBef>
                <a:spcPts val="0"/>
              </a:spcBef>
              <a:spcAft>
                <a:spcPts val="0"/>
              </a:spcAft>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London</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36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360"/>
                                          </p:val>
                                        </p:tav>
                                        <p:tav tm="100000">
                                          <p:val>
                                            <p:fltVal val="0"/>
                                          </p:val>
                                        </p:tav>
                                      </p:tavLst>
                                    </p:anim>
                                    <p:animEffect transition="in" filter="fade">
                                      <p:cBhvr>
                                        <p:cTn id="24" dur="1000"/>
                                        <p:tgtEl>
                                          <p:spTgt spid="4"/>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par>
                          <p:cTn id="31" fill="hold">
                            <p:stCondLst>
                              <p:cond delay="3000"/>
                            </p:stCondLst>
                            <p:childTnLst>
                              <p:par>
                                <p:cTn id="32" presetID="27" presetClass="entr" presetSubtype="0" fill="hold" nodeType="afterEffect">
                                  <p:stCondLst>
                                    <p:cond delay="0"/>
                                  </p:stCondLst>
                                  <p:iterate type="lt">
                                    <p:tmPct val="50000"/>
                                  </p:iterate>
                                  <p:childTnLst>
                                    <p:set>
                                      <p:cBhvr>
                                        <p:cTn id="33" dur="1" fill="hold">
                                          <p:stCondLst>
                                            <p:cond delay="0"/>
                                          </p:stCondLst>
                                        </p:cTn>
                                        <p:tgtEl>
                                          <p:spTgt spid="10"/>
                                        </p:tgtEl>
                                        <p:attrNameLst>
                                          <p:attrName>style.visibility</p:attrName>
                                        </p:attrNameLst>
                                      </p:cBhvr>
                                      <p:to>
                                        <p:strVal val="visible"/>
                                      </p:to>
                                    </p:set>
                                    <p:anim calcmode="discrete" valueType="clr">
                                      <p:cBhvr override="childStyle">
                                        <p:cTn id="34" dur="100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5" dur="1000"/>
                                        <p:tgtEl>
                                          <p:spTgt spid="10"/>
                                        </p:tgtEl>
                                        <p:attrNameLst>
                                          <p:attrName>fillcolor</p:attrName>
                                        </p:attrNameLst>
                                      </p:cBhvr>
                                      <p:tavLst>
                                        <p:tav tm="0">
                                          <p:val>
                                            <p:clrVal>
                                              <a:schemeClr val="accent2"/>
                                            </p:clrVal>
                                          </p:val>
                                        </p:tav>
                                        <p:tav tm="50000">
                                          <p:val>
                                            <p:clrVal>
                                              <a:schemeClr val="hlink"/>
                                            </p:clrVal>
                                          </p:val>
                                        </p:tav>
                                      </p:tavLst>
                                    </p:anim>
                                    <p:set>
                                      <p:cBhvr>
                                        <p:cTn id="36" dur="1000"/>
                                        <p:tgtEl>
                                          <p:spTgt spid="10"/>
                                        </p:tgtEl>
                                        <p:attrNameLst>
                                          <p:attrName>fill.type</p:attrName>
                                        </p:attrNameLst>
                                      </p:cBhvr>
                                      <p:to>
                                        <p:strVal val="solid"/>
                                      </p:to>
                                    </p:set>
                                  </p:childTnLst>
                                </p:cTn>
                              </p:par>
                            </p:childTnLst>
                          </p:cTn>
                        </p:par>
                        <p:par>
                          <p:cTn id="37" fill="hold">
                            <p:stCondLst>
                              <p:cond delay="6500"/>
                            </p:stCondLst>
                            <p:childTnLst>
                              <p:par>
                                <p:cTn id="38" presetID="6" presetClass="entr" presetSubtype="1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London2.jpg"/>
          <p:cNvPicPr>
            <a:picLocks noChangeAspect="1"/>
          </p:cNvPicPr>
          <p:nvPr/>
        </p:nvPicPr>
        <p:blipFill>
          <a:blip r:embed="rId2"/>
          <a:srcRect/>
          <a:stretch>
            <a:fillRect/>
          </a:stretch>
        </p:blipFill>
        <p:spPr bwMode="auto">
          <a:xfrm>
            <a:off x="0" y="0"/>
            <a:ext cx="9144000" cy="1189038"/>
          </a:xfrm>
          <a:prstGeom prst="rect">
            <a:avLst/>
          </a:prstGeom>
          <a:noFill/>
          <a:ln w="9525">
            <a:noFill/>
            <a:miter lim="800000"/>
            <a:headEnd/>
            <a:tailEnd/>
          </a:ln>
        </p:spPr>
      </p:pic>
      <p:pic>
        <p:nvPicPr>
          <p:cNvPr id="3" name="TextBox 2"/>
          <p:cNvPicPr>
            <a:picLocks noChangeArrowheads="1"/>
          </p:cNvPicPr>
          <p:nvPr/>
        </p:nvPicPr>
        <p:blipFill>
          <a:blip r:embed="rId3"/>
          <a:srcRect/>
          <a:stretch>
            <a:fillRect/>
          </a:stretch>
        </p:blipFill>
        <p:spPr bwMode="auto">
          <a:xfrm>
            <a:off x="1620838" y="-96838"/>
            <a:ext cx="1592262" cy="627063"/>
          </a:xfrm>
          <a:prstGeom prst="rect">
            <a:avLst/>
          </a:prstGeom>
          <a:noFill/>
          <a:ln w="9525">
            <a:noFill/>
            <a:miter lim="800000"/>
            <a:headEnd/>
            <a:tailEnd/>
          </a:ln>
        </p:spPr>
      </p:pic>
      <p:pic>
        <p:nvPicPr>
          <p:cNvPr id="9" name="Рисунок 8" descr="London3.jpg"/>
          <p:cNvPicPr>
            <a:picLocks noChangeAspect="1"/>
          </p:cNvPicPr>
          <p:nvPr/>
        </p:nvPicPr>
        <p:blipFill>
          <a:blip r:embed="rId4"/>
          <a:srcRect/>
          <a:stretch>
            <a:fillRect/>
          </a:stretch>
        </p:blipFill>
        <p:spPr bwMode="auto">
          <a:xfrm>
            <a:off x="6858000" y="1285875"/>
            <a:ext cx="2286000" cy="2016125"/>
          </a:xfrm>
          <a:prstGeom prst="rect">
            <a:avLst/>
          </a:prstGeom>
          <a:noFill/>
          <a:ln w="9525">
            <a:noFill/>
            <a:miter lim="800000"/>
            <a:headEnd/>
            <a:tailEnd/>
          </a:ln>
        </p:spPr>
      </p:pic>
      <p:grpSp>
        <p:nvGrpSpPr>
          <p:cNvPr id="11" name="Группа 10"/>
          <p:cNvGrpSpPr>
            <a:grpSpLocks/>
          </p:cNvGrpSpPr>
          <p:nvPr/>
        </p:nvGrpSpPr>
        <p:grpSpPr bwMode="auto">
          <a:xfrm>
            <a:off x="0" y="1214438"/>
            <a:ext cx="9144000" cy="3998912"/>
            <a:chOff x="0" y="1214422"/>
            <a:chExt cx="9144000" cy="3999682"/>
          </a:xfrm>
        </p:grpSpPr>
        <p:sp>
          <p:nvSpPr>
            <p:cNvPr id="20486" name="Прямоугольник 1"/>
            <p:cNvSpPr>
              <a:spLocks noChangeArrowheads="1"/>
            </p:cNvSpPr>
            <p:nvPr/>
          </p:nvSpPr>
          <p:spPr bwMode="auto">
            <a:xfrm>
              <a:off x="0" y="1214422"/>
              <a:ext cx="6858016" cy="2292935"/>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London </a:t>
              </a:r>
              <a:r>
                <a:rPr lang="en-US" sz="1100">
                  <a:latin typeface="Times New Roman" pitchFamily="18" charset="0"/>
                  <a:cs typeface="Times New Roman" pitchFamily="18" charset="0"/>
                </a:rPr>
                <a:t>is the capital city of England and the United Kingdom, the largest metropolitan area in the United Kingdom, and the largest urban zone in the European Union by most measures. Located on the River Thames, London has been a major settlement for two millennia, its history going back to its founding by the Romans, who called it Londinium. London's ancient core, the City of London, largely retains its square-mile medieval boundaries. Since at least the 19th century, the name London has also referred to the metropolis developed around this core. The bulk of this conurbation forms the London region and the Greater London administrative area, governed by the elected Mayor of London and the London Assembly.</a:t>
              </a:r>
            </a:p>
            <a:p>
              <a:r>
                <a:rPr lang="en-US" sz="1100" b="1">
                  <a:latin typeface="Times New Roman" pitchFamily="18" charset="0"/>
                  <a:cs typeface="Times New Roman" pitchFamily="18" charset="0"/>
                </a:rPr>
                <a:t>London</a:t>
              </a:r>
              <a:r>
                <a:rPr lang="en-US" sz="1100">
                  <a:latin typeface="Times New Roman" pitchFamily="18" charset="0"/>
                  <a:cs typeface="Times New Roman" pitchFamily="18" charset="0"/>
                </a:rPr>
                <a:t> is a leading global city, with strengths in the arts, commerce, education, entertainment, fashion, finance, healthcare, media, professional services, research and development, tourism and transport all contributing to its prominence. It is the world's largest financial centre alongside New York City and has the largest city GDP in Europe.It has the most international visitors of any city in the world and London Heathrow is the world's busiest airport by number of international passengers. London's 43 universities form the largest concentration of higher education in Europe. In 2012 London will become the first city to host the modern Summer Olympic Games three times.</a:t>
              </a:r>
            </a:p>
          </p:txBody>
        </p:sp>
        <p:sp>
          <p:nvSpPr>
            <p:cNvPr id="20487" name="Прямоугольник 9"/>
            <p:cNvSpPr>
              <a:spLocks noChangeArrowheads="1"/>
            </p:cNvSpPr>
            <p:nvPr/>
          </p:nvSpPr>
          <p:spPr bwMode="auto">
            <a:xfrm>
              <a:off x="0" y="3429000"/>
              <a:ext cx="9144000" cy="1785104"/>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London </a:t>
              </a:r>
              <a:r>
                <a:rPr lang="en-US" sz="1100">
                  <a:latin typeface="Times New Roman" pitchFamily="18" charset="0"/>
                  <a:cs typeface="Times New Roman" pitchFamily="18" charset="0"/>
                </a:rPr>
                <a:t>has a diverse range of peoples, cultures and religions and more than 300 languages are spoken within its boundaries. In July 2010 Greater London had an official population of 7,825,200, making it the most populous municipality in the European Union. The Greater London Urban Area is the second-largest in the EU with a population of 8,278,251, while London's metropolitan area is the largest in the EU with an estimated total population of between 12 million and 14 million. London had the largest population of any city in the world from around 1831 to 1925.</a:t>
              </a:r>
            </a:p>
            <a:p>
              <a:r>
                <a:rPr lang="en-US" sz="1100" b="1">
                  <a:latin typeface="Times New Roman" pitchFamily="18" charset="0"/>
                  <a:cs typeface="Times New Roman" pitchFamily="18" charset="0"/>
                </a:rPr>
                <a:t>London </a:t>
              </a:r>
              <a:r>
                <a:rPr lang="en-US" sz="1100">
                  <a:latin typeface="Times New Roman" pitchFamily="18" charset="0"/>
                  <a:cs typeface="Times New Roman" pitchFamily="18" charset="0"/>
                </a:rPr>
                <a:t>contains four World Heritage Sites: the Tower of London; Kew Gardens; the site comprising the Palace of Westminster, Westminster Abbey, and St Margaret's Church; and the historic settlement of Greenwich (in which the Royal Observatory marks the Prime Meridian (0° longitude) and GMT). Other famous landmarks include Buckingham Palace, the London Eye, Piccadilly Circus, 30 St Mary Axe ("The Gherkin"), St Paul's Cathedral, Tower Bridge, Trafalgar Square and Wembley Stadium. London is home to numerous museums, galleries, libraries, sporting events and other cultural institutions, including the British Museum, National Gallery, British Library, Wimbledon and 40 theatres. London's Chinatown is the largest in Europe. The London Underground network is the oldest underground railway network in the world, and the second-most extensive, after the Shanghai Metro.</a:t>
              </a:r>
              <a:endParaRPr lang="ru-RU" sz="1100">
                <a:latin typeface="Times New Roman" pitchFamily="18" charset="0"/>
                <a:cs typeface="Times New Roman" pitchFamily="18" charset="0"/>
              </a:endParaRPr>
            </a:p>
          </p:txBody>
        </p:sp>
      </p:grpSp>
      <p:pic>
        <p:nvPicPr>
          <p:cNvPr id="12" name="Рисунок 11" descr="London4.jpg"/>
          <p:cNvPicPr>
            <a:picLocks noChangeAspect="1"/>
          </p:cNvPicPr>
          <p:nvPr/>
        </p:nvPicPr>
        <p:blipFill>
          <a:blip r:embed="rId5"/>
          <a:srcRect/>
          <a:stretch>
            <a:fillRect/>
          </a:stretch>
        </p:blipFill>
        <p:spPr bwMode="auto">
          <a:xfrm>
            <a:off x="142875" y="5286375"/>
            <a:ext cx="8786813" cy="145891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1000"/>
                                        <p:tgtEl>
                                          <p:spTgt spid="9"/>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1000"/>
                                        <p:tgtEl>
                                          <p:spTgt spid="11"/>
                                        </p:tgtEl>
                                      </p:cBhvr>
                                    </p:animEffect>
                                  </p:childTnLst>
                                </p:cTn>
                              </p:par>
                            </p:childTnLst>
                          </p:cTn>
                        </p:par>
                        <p:par>
                          <p:cTn id="20" fill="hold">
                            <p:stCondLst>
                              <p:cond delay="4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Buckingham_Palace.jpg"/>
          <p:cNvPicPr>
            <a:picLocks noChangeAspect="1"/>
          </p:cNvPicPr>
          <p:nvPr/>
        </p:nvPicPr>
        <p:blipFill>
          <a:blip r:embed="rId2"/>
          <a:srcRect/>
          <a:stretch>
            <a:fillRect/>
          </a:stretch>
        </p:blipFill>
        <p:spPr bwMode="auto">
          <a:xfrm>
            <a:off x="0" y="0"/>
            <a:ext cx="3048000" cy="2357438"/>
          </a:xfrm>
          <a:prstGeom prst="rect">
            <a:avLst/>
          </a:prstGeom>
          <a:noFill/>
          <a:ln w="9525">
            <a:noFill/>
            <a:miter lim="800000"/>
            <a:headEnd/>
            <a:tailEnd/>
          </a:ln>
        </p:spPr>
      </p:pic>
      <p:grpSp>
        <p:nvGrpSpPr>
          <p:cNvPr id="11" name="Группа 10"/>
          <p:cNvGrpSpPr>
            <a:grpSpLocks/>
          </p:cNvGrpSpPr>
          <p:nvPr/>
        </p:nvGrpSpPr>
        <p:grpSpPr bwMode="auto">
          <a:xfrm>
            <a:off x="0" y="285750"/>
            <a:ext cx="9144000" cy="3517900"/>
            <a:chOff x="0" y="0"/>
            <a:chExt cx="9144000" cy="3518229"/>
          </a:xfrm>
        </p:grpSpPr>
        <p:sp>
          <p:nvSpPr>
            <p:cNvPr id="21511" name="TextBox 8"/>
            <p:cNvSpPr txBox="1">
              <a:spLocks noChangeArrowheads="1"/>
            </p:cNvSpPr>
            <p:nvPr/>
          </p:nvSpPr>
          <p:spPr bwMode="auto">
            <a:xfrm>
              <a:off x="3071802" y="0"/>
              <a:ext cx="5929354" cy="2123658"/>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Buckingham Palace </a:t>
              </a:r>
              <a:r>
                <a:rPr lang="en-US" sz="1100">
                  <a:latin typeface="Times New Roman" pitchFamily="18" charset="0"/>
                  <a:cs typeface="Times New Roman" pitchFamily="18" charset="0"/>
                </a:rPr>
                <a:t>is the London home and primary residence of the British monarch. Located in the City of Westminster, the palace is a setting for state occasions and royal hospitality. It has been a focus for the British people at times of national rejoicing and crisis.</a:t>
              </a:r>
            </a:p>
            <a:p>
              <a:r>
                <a:rPr lang="en-US" sz="1100" b="1">
                  <a:latin typeface="Times New Roman" pitchFamily="18" charset="0"/>
                  <a:cs typeface="Times New Roman" pitchFamily="18" charset="0"/>
                </a:rPr>
                <a:t>Originally </a:t>
              </a:r>
              <a:r>
                <a:rPr lang="en-US" sz="1100">
                  <a:latin typeface="Times New Roman" pitchFamily="18" charset="0"/>
                  <a:cs typeface="Times New Roman" pitchFamily="18" charset="0"/>
                </a:rPr>
                <a:t>known as Buckingham House, the building which forms the core of today's palace was a large townhouse built for the Duke of Buckingham in 1705 on a site which had been in private ownership for at least 150 years. It was subsequently acquired by George III in 1761 as a private residence for Queen Charlotte, and known as "The Queen's House". During the 19th century it was enlarged, principally by architects John Nash and Edward Blore, forming three wings around a central courtyard. Buckingham Palace finally became the official royal palace of the British monarch on the accession of Queen Victoria in 1837. The last major structural additions were made in the late 19th and early 20th centuries, including the East front which contains the well-known balcony on which the Royal Family traditionally congregate to greet crowds outside. However, the palace chapel was</a:t>
              </a:r>
              <a:endParaRPr lang="ru-RU" sz="1100">
                <a:latin typeface="Times New Roman" pitchFamily="18" charset="0"/>
                <a:cs typeface="Times New Roman" pitchFamily="18" charset="0"/>
              </a:endParaRPr>
            </a:p>
          </p:txBody>
        </p:sp>
        <p:sp>
          <p:nvSpPr>
            <p:cNvPr id="21512" name="TextBox 9"/>
            <p:cNvSpPr txBox="1">
              <a:spLocks noChangeArrowheads="1"/>
            </p:cNvSpPr>
            <p:nvPr/>
          </p:nvSpPr>
          <p:spPr bwMode="auto">
            <a:xfrm>
              <a:off x="0" y="2071679"/>
              <a:ext cx="9144000" cy="1446550"/>
            </a:xfrm>
            <a:prstGeom prst="rect">
              <a:avLst/>
            </a:prstGeom>
            <a:noFill/>
            <a:ln w="9525">
              <a:noFill/>
              <a:miter lim="800000"/>
              <a:headEnd/>
              <a:tailEnd/>
            </a:ln>
          </p:spPr>
          <p:txBody>
            <a:bodyPr>
              <a:spAutoFit/>
            </a:bodyPr>
            <a:lstStyle/>
            <a:p>
              <a:r>
                <a:rPr lang="en-US" sz="1100">
                  <a:latin typeface="Times New Roman" pitchFamily="18" charset="0"/>
                  <a:cs typeface="Times New Roman" pitchFamily="18" charset="0"/>
                </a:rPr>
                <a:t>destroyed by a German bomb in World War II; the Queen's Gallery was built on the site and opened to the public in 1962 to exhibit works of art from the Royal Collection.</a:t>
              </a:r>
            </a:p>
            <a:p>
              <a:r>
                <a:rPr lang="en-US" sz="1100" b="1">
                  <a:latin typeface="Times New Roman" pitchFamily="18" charset="0"/>
                  <a:cs typeface="Times New Roman" pitchFamily="18" charset="0"/>
                </a:rPr>
                <a:t>The original </a:t>
              </a:r>
              <a:r>
                <a:rPr lang="en-US" sz="1100">
                  <a:latin typeface="Times New Roman" pitchFamily="18" charset="0"/>
                  <a:cs typeface="Times New Roman" pitchFamily="18" charset="0"/>
                </a:rPr>
                <a:t>early 19th-century interior designs, many of which still survive, included widespread use of brightly coloured scagliola and blue and pink lapis, on the advice of Sir Charles Long. King Edward VII oversaw a partial redecoration in a Belle Époque cream and gold colour scheme. Many smaller reception rooms are furnished in the Chinese regency style with furniture and fittings brought from the Royal Pavilion at Brighton and from Carlton House. The Buckingham Palace Garden is the largest private garden in London.</a:t>
              </a:r>
            </a:p>
            <a:p>
              <a:r>
                <a:rPr lang="en-US" sz="1100" b="1">
                  <a:latin typeface="Times New Roman" pitchFamily="18" charset="0"/>
                  <a:cs typeface="Times New Roman" pitchFamily="18" charset="0"/>
                </a:rPr>
                <a:t>The state rooms</a:t>
              </a:r>
              <a:r>
                <a:rPr lang="en-US" sz="1100">
                  <a:latin typeface="Times New Roman" pitchFamily="18" charset="0"/>
                  <a:cs typeface="Times New Roman" pitchFamily="18" charset="0"/>
                </a:rPr>
                <a:t>, used for official and state entertaining, are open to the public each year for most of August and September, as part of the Palace's Summer Opening.</a:t>
              </a:r>
              <a:endParaRPr lang="ru-RU" sz="1100">
                <a:latin typeface="Times New Roman" pitchFamily="18" charset="0"/>
                <a:cs typeface="Times New Roman" pitchFamily="18" charset="0"/>
              </a:endParaRPr>
            </a:p>
          </p:txBody>
        </p:sp>
      </p:grpSp>
      <p:pic>
        <p:nvPicPr>
          <p:cNvPr id="16" name="TextBox 15"/>
          <p:cNvPicPr>
            <a:picLocks noChangeArrowheads="1"/>
          </p:cNvPicPr>
          <p:nvPr/>
        </p:nvPicPr>
        <p:blipFill>
          <a:blip r:embed="rId3"/>
          <a:srcRect/>
          <a:stretch>
            <a:fillRect/>
          </a:stretch>
        </p:blipFill>
        <p:spPr bwMode="auto">
          <a:xfrm>
            <a:off x="4121150" y="-55563"/>
            <a:ext cx="2992438" cy="658813"/>
          </a:xfrm>
          <a:prstGeom prst="rect">
            <a:avLst/>
          </a:prstGeom>
          <a:noFill/>
          <a:ln w="9525">
            <a:noFill/>
            <a:miter lim="800000"/>
            <a:headEnd/>
            <a:tailEnd/>
          </a:ln>
        </p:spPr>
      </p:pic>
      <p:pic>
        <p:nvPicPr>
          <p:cNvPr id="19" name="Рисунок 18" descr="Big ben.jpg"/>
          <p:cNvPicPr>
            <a:picLocks noChangeAspect="1"/>
          </p:cNvPicPr>
          <p:nvPr/>
        </p:nvPicPr>
        <p:blipFill>
          <a:blip r:embed="rId4"/>
          <a:srcRect/>
          <a:stretch>
            <a:fillRect/>
          </a:stretch>
        </p:blipFill>
        <p:spPr bwMode="auto">
          <a:xfrm>
            <a:off x="8088313" y="3571875"/>
            <a:ext cx="1055687" cy="3286125"/>
          </a:xfrm>
          <a:prstGeom prst="rect">
            <a:avLst/>
          </a:prstGeom>
          <a:noFill/>
          <a:ln w="9525">
            <a:noFill/>
            <a:miter lim="800000"/>
            <a:headEnd/>
            <a:tailEnd/>
          </a:ln>
        </p:spPr>
      </p:pic>
      <p:sp>
        <p:nvSpPr>
          <p:cNvPr id="20" name="TextBox 19"/>
          <p:cNvSpPr txBox="1">
            <a:spLocks noChangeArrowheads="1"/>
          </p:cNvSpPr>
          <p:nvPr/>
        </p:nvSpPr>
        <p:spPr bwMode="auto">
          <a:xfrm>
            <a:off x="0" y="4057650"/>
            <a:ext cx="8072438" cy="2800350"/>
          </a:xfrm>
          <a:prstGeom prst="rect">
            <a:avLst/>
          </a:prstGeom>
          <a:noFill/>
          <a:ln w="9525">
            <a:noFill/>
            <a:miter lim="800000"/>
            <a:headEnd/>
            <a:tailEnd/>
          </a:ln>
        </p:spPr>
        <p:txBody>
          <a:bodyPr>
            <a:spAutoFit/>
          </a:bodyPr>
          <a:lstStyle/>
          <a:p>
            <a:r>
              <a:rPr lang="en-US" sz="1100" b="1">
                <a:latin typeface="Times New Roman" pitchFamily="18" charset="0"/>
                <a:cs typeface="Times New Roman" pitchFamily="18" charset="0"/>
              </a:rPr>
              <a:t>The present </a:t>
            </a:r>
            <a:r>
              <a:rPr lang="en-US" sz="1100">
                <a:latin typeface="Times New Roman" pitchFamily="18" charset="0"/>
                <a:cs typeface="Times New Roman" pitchFamily="18" charset="0"/>
              </a:rPr>
              <a:t>Clock Tower was raised as a part of Charles Barry's design for a new palace, after the old Palace of Westminster was largely destroyed by fire on the night of 16 October 1834.The new Parliament was built in a Neo-gothic style. Although Barry was the chief architect of the Palace, he turned to Augustus Pugin for the design of the Clock Tower, which resembles earlier Pugin designs, including one for Scarisbrick Hall. The design for the Clock Tower was Pugin's last design before his final descent into madness and death, and Pugin himself wrote, at the time of Barry's last visit to him to collect the drawings: "I never worked so hard in my life for Mr Barry for tomorrow I render all the designs for finishing his bell tower &amp; it is beautiful." The tower is designed in Pugin's celebrated Gothic Revival style, and is 96.3 metres high.</a:t>
            </a:r>
          </a:p>
          <a:p>
            <a:r>
              <a:rPr lang="en-US" sz="1100" b="1">
                <a:latin typeface="Times New Roman" pitchFamily="18" charset="0"/>
                <a:cs typeface="Times New Roman" pitchFamily="18" charset="0"/>
              </a:rPr>
              <a:t>The bottom </a:t>
            </a:r>
            <a:r>
              <a:rPr lang="en-US" sz="1100">
                <a:latin typeface="Times New Roman" pitchFamily="18" charset="0"/>
                <a:cs typeface="Times New Roman" pitchFamily="18" charset="0"/>
              </a:rPr>
              <a:t>61 metres  of the Clock Tower's structure consists of brickwork with sand coloured Anston limestone cladding. The remainder of the tower's height is a framed spire of cast iron. The tower is founded on a 15-metre  square raft, made of 3-metre thick concrete, at a depth of 4 metres  below ground level. The four clock dials are 55 metres above ground. The interior volume of the tower is 4,650 cubic metres.</a:t>
            </a:r>
          </a:p>
          <a:p>
            <a:r>
              <a:rPr lang="en-US" sz="1100" b="1">
                <a:latin typeface="Times New Roman" pitchFamily="18" charset="0"/>
                <a:cs typeface="Times New Roman" pitchFamily="18" charset="0"/>
              </a:rPr>
              <a:t>Despite </a:t>
            </a:r>
            <a:r>
              <a:rPr lang="en-US" sz="1100">
                <a:latin typeface="Times New Roman" pitchFamily="18" charset="0"/>
                <a:cs typeface="Times New Roman" pitchFamily="18" charset="0"/>
              </a:rPr>
              <a:t>being one of the world's most famous tourist attractions, the interior of the tower is not open to overseas visitors, though United Kingdom residents are able to arrange tours through their Member of Parliament. However, the tower has no lift, so those escorted must climb the 334 limestone stairs to the top.</a:t>
            </a:r>
          </a:p>
          <a:p>
            <a:r>
              <a:rPr lang="en-US" sz="1100" b="1">
                <a:latin typeface="Times New Roman" pitchFamily="18" charset="0"/>
                <a:cs typeface="Times New Roman" pitchFamily="18" charset="0"/>
              </a:rPr>
              <a:t>Because </a:t>
            </a:r>
            <a:r>
              <a:rPr lang="en-US" sz="1100">
                <a:latin typeface="Times New Roman" pitchFamily="18" charset="0"/>
                <a:cs typeface="Times New Roman" pitchFamily="18" charset="0"/>
              </a:rPr>
              <a:t>of changes in ground conditions since construction, the tower leans slightly to the north-west, by roughly 220 millimetres  at the clock dials, giving an inclination of approximately 1/250. Due to thermal effects it oscillates annually by a few millimetres east and west.</a:t>
            </a:r>
            <a:endParaRPr lang="ru-RU" sz="1100">
              <a:latin typeface="Times New Roman" pitchFamily="18" charset="0"/>
              <a:cs typeface="Times New Roman" pitchFamily="18" charset="0"/>
            </a:endParaRPr>
          </a:p>
        </p:txBody>
      </p:sp>
      <p:pic>
        <p:nvPicPr>
          <p:cNvPr id="22" name="TextBox 21"/>
          <p:cNvPicPr>
            <a:picLocks noChangeArrowheads="1"/>
          </p:cNvPicPr>
          <p:nvPr/>
        </p:nvPicPr>
        <p:blipFill>
          <a:blip r:embed="rId5"/>
          <a:srcRect/>
          <a:stretch>
            <a:fillRect/>
          </a:stretch>
        </p:blipFill>
        <p:spPr bwMode="auto">
          <a:xfrm>
            <a:off x="3194050" y="3590925"/>
            <a:ext cx="1311275" cy="652463"/>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1000"/>
                                        <p:tgtEl>
                                          <p:spTgt spid="6"/>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1000"/>
                                        <p:tgtEl>
                                          <p:spTgt spid="1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1000"/>
                                        <p:tgtEl>
                                          <p:spTgt spid="20"/>
                                        </p:tgtEl>
                                      </p:cBhvr>
                                    </p:animEffect>
                                  </p:childTnLst>
                                </p:cTn>
                              </p:par>
                            </p:childTnLst>
                          </p:cTn>
                        </p:par>
                        <p:par>
                          <p:cTn id="24" fill="hold">
                            <p:stCondLst>
                              <p:cond delay="5000"/>
                            </p:stCondLst>
                            <p:childTnLst>
                              <p:par>
                                <p:cTn id="25" presetID="5" presetClass="entr" presetSubtype="1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ower_of_London.jpg"/>
          <p:cNvPicPr>
            <a:picLocks noChangeAspect="1"/>
          </p:cNvPicPr>
          <p:nvPr/>
        </p:nvPicPr>
        <p:blipFill>
          <a:blip r:embed="rId2"/>
          <a:srcRect/>
          <a:stretch>
            <a:fillRect/>
          </a:stretch>
        </p:blipFill>
        <p:spPr bwMode="auto">
          <a:xfrm>
            <a:off x="0" y="0"/>
            <a:ext cx="2332038" cy="1714500"/>
          </a:xfrm>
          <a:prstGeom prst="rect">
            <a:avLst/>
          </a:prstGeom>
          <a:noFill/>
          <a:ln w="9525">
            <a:noFill/>
            <a:miter lim="800000"/>
            <a:headEnd/>
            <a:tailEnd/>
          </a:ln>
        </p:spPr>
      </p:pic>
      <p:pic>
        <p:nvPicPr>
          <p:cNvPr id="4" name="TextBox 3"/>
          <p:cNvPicPr>
            <a:picLocks noChangeArrowheads="1"/>
          </p:cNvPicPr>
          <p:nvPr/>
        </p:nvPicPr>
        <p:blipFill>
          <a:blip r:embed="rId3"/>
          <a:srcRect/>
          <a:stretch>
            <a:fillRect/>
          </a:stretch>
        </p:blipFill>
        <p:spPr bwMode="auto">
          <a:xfrm>
            <a:off x="3481388" y="-152400"/>
            <a:ext cx="4595812" cy="963613"/>
          </a:xfrm>
          <a:prstGeom prst="rect">
            <a:avLst/>
          </a:prstGeom>
          <a:noFill/>
          <a:ln w="9525">
            <a:noFill/>
            <a:miter lim="800000"/>
            <a:headEnd/>
            <a:tailEnd/>
          </a:ln>
        </p:spPr>
      </p:pic>
      <p:pic>
        <p:nvPicPr>
          <p:cNvPr id="7" name="Рисунок 6" descr="Buckingham_Palace2.jpg"/>
          <p:cNvPicPr>
            <a:picLocks noChangeAspect="1"/>
          </p:cNvPicPr>
          <p:nvPr/>
        </p:nvPicPr>
        <p:blipFill>
          <a:blip r:embed="rId4"/>
          <a:srcRect/>
          <a:stretch>
            <a:fillRect/>
          </a:stretch>
        </p:blipFill>
        <p:spPr bwMode="auto">
          <a:xfrm>
            <a:off x="6777038" y="2571750"/>
            <a:ext cx="2366962" cy="1571625"/>
          </a:xfrm>
          <a:prstGeom prst="rect">
            <a:avLst/>
          </a:prstGeom>
          <a:noFill/>
          <a:ln w="9525">
            <a:noFill/>
            <a:miter lim="800000"/>
            <a:headEnd/>
            <a:tailEnd/>
          </a:ln>
        </p:spPr>
      </p:pic>
      <p:pic>
        <p:nvPicPr>
          <p:cNvPr id="22532" name="Рисунок 15" descr="Buckingham_Palace3.jpg"/>
          <p:cNvPicPr>
            <a:picLocks noChangeAspect="1"/>
          </p:cNvPicPr>
          <p:nvPr/>
        </p:nvPicPr>
        <p:blipFill>
          <a:blip r:embed="rId5"/>
          <a:srcRect/>
          <a:stretch>
            <a:fillRect/>
          </a:stretch>
        </p:blipFill>
        <p:spPr bwMode="auto">
          <a:xfrm>
            <a:off x="0" y="4681538"/>
            <a:ext cx="9144000" cy="2176462"/>
          </a:xfrm>
          <a:prstGeom prst="rect">
            <a:avLst/>
          </a:prstGeom>
          <a:noFill/>
          <a:ln w="9525">
            <a:noFill/>
            <a:miter lim="800000"/>
            <a:headEnd/>
            <a:tailEnd/>
          </a:ln>
        </p:spPr>
      </p:pic>
      <p:grpSp>
        <p:nvGrpSpPr>
          <p:cNvPr id="21" name="Группа 20"/>
          <p:cNvGrpSpPr>
            <a:grpSpLocks/>
          </p:cNvGrpSpPr>
          <p:nvPr/>
        </p:nvGrpSpPr>
        <p:grpSpPr bwMode="auto">
          <a:xfrm>
            <a:off x="0" y="428625"/>
            <a:ext cx="9144000" cy="4857750"/>
            <a:chOff x="0" y="428604"/>
            <a:chExt cx="9144000" cy="4857784"/>
          </a:xfrm>
        </p:grpSpPr>
        <p:sp>
          <p:nvSpPr>
            <p:cNvPr id="22534" name="Прямоугольник 18"/>
            <p:cNvSpPr>
              <a:spLocks noChangeArrowheads="1"/>
            </p:cNvSpPr>
            <p:nvPr/>
          </p:nvSpPr>
          <p:spPr bwMode="auto">
            <a:xfrm>
              <a:off x="0" y="3929066"/>
              <a:ext cx="9144000" cy="307777"/>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Charles Long. King Edward VII oversaw a partial redecoration in a Belle Époque cream and</a:t>
              </a:r>
              <a:endParaRPr lang="ru-RU" sz="1400">
                <a:latin typeface="Calibri" pitchFamily="34" charset="0"/>
              </a:endParaRPr>
            </a:p>
          </p:txBody>
        </p:sp>
        <p:grpSp>
          <p:nvGrpSpPr>
            <p:cNvPr id="22535" name="Группа 16"/>
            <p:cNvGrpSpPr>
              <a:grpSpLocks/>
            </p:cNvGrpSpPr>
            <p:nvPr/>
          </p:nvGrpSpPr>
          <p:grpSpPr bwMode="auto">
            <a:xfrm>
              <a:off x="0" y="428604"/>
              <a:ext cx="9144000" cy="4857784"/>
              <a:chOff x="0" y="428604"/>
              <a:chExt cx="9144000" cy="4857784"/>
            </a:xfrm>
          </p:grpSpPr>
          <p:sp>
            <p:nvSpPr>
              <p:cNvPr id="22536" name="Прямоугольник 7"/>
              <p:cNvSpPr>
                <a:spLocks noChangeArrowheads="1"/>
              </p:cNvSpPr>
              <p:nvPr/>
            </p:nvSpPr>
            <p:spPr bwMode="auto">
              <a:xfrm>
                <a:off x="2285984" y="428604"/>
                <a:ext cx="6858016" cy="738664"/>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Buckingham Palace </a:t>
                </a:r>
                <a:r>
                  <a:rPr lang="en-US" sz="1400">
                    <a:latin typeface="Times New Roman" pitchFamily="18" charset="0"/>
                    <a:cs typeface="Times New Roman" pitchFamily="18" charset="0"/>
                  </a:rPr>
                  <a:t>is the London home and primary residence of the British monarch. Located in the City of Westminster, the palace is a setting for state occasions and royal hospitality. It has been a focus for the British people at times of national rejoicing and crisis.</a:t>
                </a:r>
                <a:endParaRPr lang="ru-RU" sz="1400">
                  <a:latin typeface="Times New Roman" pitchFamily="18" charset="0"/>
                  <a:cs typeface="Times New Roman" pitchFamily="18" charset="0"/>
                </a:endParaRPr>
              </a:p>
            </p:txBody>
          </p:sp>
          <p:sp>
            <p:nvSpPr>
              <p:cNvPr id="22537" name="Прямоугольник 12"/>
              <p:cNvSpPr>
                <a:spLocks noChangeArrowheads="1"/>
              </p:cNvSpPr>
              <p:nvPr/>
            </p:nvSpPr>
            <p:spPr bwMode="auto">
              <a:xfrm>
                <a:off x="2286000" y="1118700"/>
                <a:ext cx="6858000" cy="738664"/>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Originally known </a:t>
                </a:r>
                <a:r>
                  <a:rPr lang="en-US" sz="1400">
                    <a:latin typeface="Times New Roman" pitchFamily="18" charset="0"/>
                    <a:cs typeface="Times New Roman" pitchFamily="18" charset="0"/>
                  </a:rPr>
                  <a:t>as Buckingham House, the building which forms the core of today's palace was a large townhouse built for the Duke of Buckingham in 1705 on a site which had been in private ownership for at least 150 years. It was subsequently acquired by George III</a:t>
                </a:r>
                <a:endParaRPr lang="ru-RU" sz="1400">
                  <a:latin typeface="Times New Roman" pitchFamily="18" charset="0"/>
                  <a:cs typeface="Times New Roman" pitchFamily="18" charset="0"/>
                </a:endParaRPr>
              </a:p>
            </p:txBody>
          </p:sp>
          <p:sp>
            <p:nvSpPr>
              <p:cNvPr id="22538" name="Прямоугольник 13"/>
              <p:cNvSpPr>
                <a:spLocks noChangeArrowheads="1"/>
              </p:cNvSpPr>
              <p:nvPr/>
            </p:nvSpPr>
            <p:spPr bwMode="auto">
              <a:xfrm>
                <a:off x="0" y="1785926"/>
                <a:ext cx="9144000" cy="738664"/>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in 1761  as a private residence for Queen Charlotte, and known as "The Queen's House". During the 19th century it was enlarged, principally by architects John Nash and Edward Blore, forming three wings around a central courtyard. Buckingham Palace finally became the official royal palace of the British monarch on the accession of Queen</a:t>
                </a:r>
                <a:endParaRPr lang="ru-RU" sz="1400">
                  <a:latin typeface="Calibri" pitchFamily="34" charset="0"/>
                </a:endParaRPr>
              </a:p>
            </p:txBody>
          </p:sp>
          <p:sp>
            <p:nvSpPr>
              <p:cNvPr id="22539" name="Прямоугольник 14"/>
              <p:cNvSpPr>
                <a:spLocks noChangeArrowheads="1"/>
              </p:cNvSpPr>
              <p:nvPr/>
            </p:nvSpPr>
            <p:spPr bwMode="auto">
              <a:xfrm>
                <a:off x="0" y="2402325"/>
                <a:ext cx="6858000" cy="1169551"/>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Victoria in 1837. The last major structural additions were made in the late 19th and early 20th centuries, including the East front which contains the well-known balcony on which the Royal Family traditionally congregate to greet crowds outside. However, the palace chapel was destroyed by a German bomb in World War II; the Queen's Gallery was built on the site and opened to the public in 1962 to exhibit works of art from the Royal Collection.</a:t>
                </a:r>
                <a:endParaRPr lang="ru-RU" sz="1400">
                  <a:latin typeface="Calibri" pitchFamily="34" charset="0"/>
                </a:endParaRPr>
              </a:p>
            </p:txBody>
          </p:sp>
          <p:sp>
            <p:nvSpPr>
              <p:cNvPr id="22540" name="Прямоугольник 11"/>
              <p:cNvSpPr>
                <a:spLocks noChangeArrowheads="1"/>
              </p:cNvSpPr>
              <p:nvPr/>
            </p:nvSpPr>
            <p:spPr bwMode="auto">
              <a:xfrm>
                <a:off x="0" y="4763168"/>
                <a:ext cx="9144000" cy="523220"/>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The state rooms</a:t>
                </a:r>
                <a:r>
                  <a:rPr lang="en-US" sz="1400">
                    <a:latin typeface="Times New Roman" pitchFamily="18" charset="0"/>
                    <a:cs typeface="Times New Roman" pitchFamily="18" charset="0"/>
                  </a:rPr>
                  <a:t>, used for official and state entertaining, are open to the public each year for most of August and September, as part of the Palace's Summer Opening.</a:t>
                </a:r>
                <a:endParaRPr lang="ru-RU" sz="1400">
                  <a:latin typeface="Times New Roman" pitchFamily="18" charset="0"/>
                  <a:cs typeface="Times New Roman" pitchFamily="18" charset="0"/>
                </a:endParaRPr>
              </a:p>
            </p:txBody>
          </p:sp>
          <p:sp>
            <p:nvSpPr>
              <p:cNvPr id="22541" name="Прямоугольник 17"/>
              <p:cNvSpPr>
                <a:spLocks noChangeArrowheads="1"/>
              </p:cNvSpPr>
              <p:nvPr/>
            </p:nvSpPr>
            <p:spPr bwMode="auto">
              <a:xfrm>
                <a:off x="0" y="3500438"/>
                <a:ext cx="6786578" cy="523220"/>
              </a:xfrm>
              <a:prstGeom prst="rect">
                <a:avLst/>
              </a:prstGeom>
              <a:noFill/>
              <a:ln w="9525">
                <a:noFill/>
                <a:miter lim="800000"/>
                <a:headEnd/>
                <a:tailEnd/>
              </a:ln>
            </p:spPr>
            <p:txBody>
              <a:bodyPr>
                <a:spAutoFit/>
              </a:bodyPr>
              <a:lstStyle/>
              <a:p>
                <a:r>
                  <a:rPr lang="en-US" sz="1400" b="1">
                    <a:latin typeface="Times New Roman" pitchFamily="18" charset="0"/>
                    <a:cs typeface="Times New Roman" pitchFamily="18" charset="0"/>
                  </a:rPr>
                  <a:t>The original </a:t>
                </a:r>
                <a:r>
                  <a:rPr lang="en-US" sz="1400">
                    <a:latin typeface="Times New Roman" pitchFamily="18" charset="0"/>
                    <a:cs typeface="Times New Roman" pitchFamily="18" charset="0"/>
                  </a:rPr>
                  <a:t>early 19th-century interior designs, many of which still survive, included widespread use of brightly coloured scagliola and blue and pink lapis, on the advice of Sir</a:t>
                </a:r>
                <a:endParaRPr lang="ru-RU" sz="1400">
                  <a:latin typeface="Times New Roman" pitchFamily="18" charset="0"/>
                  <a:cs typeface="Times New Roman" pitchFamily="18" charset="0"/>
                </a:endParaRPr>
              </a:p>
            </p:txBody>
          </p:sp>
          <p:sp>
            <p:nvSpPr>
              <p:cNvPr id="22542" name="TextBox 19"/>
              <p:cNvSpPr txBox="1">
                <a:spLocks noChangeArrowheads="1"/>
              </p:cNvSpPr>
              <p:nvPr/>
            </p:nvSpPr>
            <p:spPr bwMode="auto">
              <a:xfrm>
                <a:off x="0" y="4119096"/>
                <a:ext cx="9144000" cy="738664"/>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gold colour scheme. Many smaller reception rooms are furnished in the Chinese regency style with furniture and fittings brought from the Royal Pavilion at Brighton and from Carlton House. The Buckingham Palace Garden is the largest private garden in London.</a:t>
                </a:r>
                <a:endParaRPr lang="ru-RU" sz="1400">
                  <a:latin typeface="Times New Roman" pitchFamily="18" charset="0"/>
                  <a:cs typeface="Times New Roman" pitchFamily="18" charset="0"/>
                </a:endParaRPr>
              </a:p>
            </p:txBody>
          </p:sp>
        </p:gr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par>
                          <p:cTn id="15" fill="hold">
                            <p:stCondLst>
                              <p:cond delay="2500"/>
                            </p:stCondLst>
                            <p:childTnLst>
                              <p:par>
                                <p:cTn id="16" presetID="29"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ppt_x</p:attrName>
                                        </p:attrNameLst>
                                      </p:cBhvr>
                                      <p:tavLst>
                                        <p:tav tm="0">
                                          <p:val>
                                            <p:strVal val="#ppt_x-.2"/>
                                          </p:val>
                                        </p:tav>
                                        <p:tav tm="100000">
                                          <p:val>
                                            <p:strVal val="#ppt_x"/>
                                          </p:val>
                                        </p:tav>
                                      </p:tavLst>
                                    </p:anim>
                                    <p:anim calcmode="lin" valueType="num">
                                      <p:cBhvr>
                                        <p:cTn id="19"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1"/>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532</TotalTime>
  <Words>8157</Words>
  <Application>Microsoft Office PowerPoint</Application>
  <PresentationFormat>Экран (4:3)</PresentationFormat>
  <Paragraphs>553</Paragraphs>
  <Slides>27</Slides>
  <Notes>0</Notes>
  <HiddenSlides>0</HiddenSlides>
  <MMClips>4</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27</vt:i4>
      </vt:variant>
    </vt:vector>
  </HeadingPairs>
  <TitlesOfParts>
    <vt:vector size="31" baseType="lpstr">
      <vt:lpstr>Arial</vt:lpstr>
      <vt:lpstr>Calibri</vt:lpstr>
      <vt:lpstr>Times New Roman</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Англоговорящие страны</dc:title>
  <dc:subject>Англоговорящие страны</dc:subject>
  <dc:creator>Воробьев Дмитрий</dc:creator>
  <cp:keywords>Великобритания</cp:keywords>
  <cp:lastModifiedBy>ольга</cp:lastModifiedBy>
  <cp:revision>68</cp:revision>
  <dcterms:created xsi:type="dcterms:W3CDTF">2011-09-12T10:04:51Z</dcterms:created>
  <dcterms:modified xsi:type="dcterms:W3CDTF">2012-01-25T11:23:26Z</dcterms:modified>
  <cp:category>Английский</cp:category>
  <cp:contentType>Информация с графическим содержимым</cp:contentType>
</cp:coreProperties>
</file>