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6" r:id="rId9"/>
    <p:sldId id="267" r:id="rId10"/>
    <p:sldId id="264" r:id="rId11"/>
    <p:sldId id="268" r:id="rId12"/>
    <p:sldId id="265"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22"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4" name="Picture 24" descr="bluebackgorun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ru-RU" noProof="0" smtClean="0"/>
              <a:t>Образец подзаголовка</a:t>
            </a:r>
            <a:endParaRPr lang="en-US" noProof="0" smtClean="0"/>
          </a:p>
        </p:txBody>
      </p:sp>
      <p:sp>
        <p:nvSpPr>
          <p:cNvPr id="5" name="Rectangle 4"/>
          <p:cNvSpPr>
            <a:spLocks noGrp="1" noChangeArrowheads="1"/>
          </p:cNvSpPr>
          <p:nvPr>
            <p:ph type="dt" sz="half" idx="10"/>
          </p:nvPr>
        </p:nvSpPr>
        <p:spPr/>
        <p:txBody>
          <a:bodyPr/>
          <a:lstStyle>
            <a:lvl1pPr>
              <a:defRPr smtClean="0"/>
            </a:lvl1pPr>
          </a:lstStyle>
          <a:p>
            <a:pPr>
              <a:defRPr/>
            </a:pPr>
            <a:fld id="{BC59D761-7C8C-468C-B87A-53FB325B0D08}" type="datetimeFigureOut">
              <a:rPr lang="ru-RU"/>
              <a:pPr>
                <a:defRPr/>
              </a:pPr>
              <a:t>25.01.2012</a:t>
            </a:fld>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smtClean="0"/>
            </a:lvl1pPr>
          </a:lstStyle>
          <a:p>
            <a:pPr>
              <a:defRPr/>
            </a:pPr>
            <a:fld id="{8BCF9344-CF44-40DD-B657-F51412C8757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GB"/>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49FB804-1BC6-4ACF-B054-1D18EB1FC406}" type="datetimeFigureOut">
              <a:rPr lang="ru-RU"/>
              <a:pPr>
                <a:defRPr/>
              </a:pPr>
              <a:t>25.01.2012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DA6DBF-C0C4-4858-B687-5B7C733092C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ru-RU" smtClean="0"/>
              <a:t>Образец заголовка</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4C23500-1276-4FC7-B29A-06EDCE8DB08A}" type="datetimeFigureOut">
              <a:rPr lang="ru-RU"/>
              <a:pPr>
                <a:defRPr/>
              </a:pPr>
              <a:t>25.01.2012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6D89772-F0B2-44AD-ABC2-EAB3448130E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ru-RU" smtClean="0"/>
              <a:t>Образец заголовка</a:t>
            </a:r>
            <a:endParaRPr lang="en-GB"/>
          </a:p>
        </p:txBody>
      </p:sp>
      <p:sp>
        <p:nvSpPr>
          <p:cNvPr id="3" name="Chart Placeholder 2"/>
          <p:cNvSpPr>
            <a:spLocks noGrp="1"/>
          </p:cNvSpPr>
          <p:nvPr>
            <p:ph type="chart" idx="1"/>
          </p:nvPr>
        </p:nvSpPr>
        <p:spPr>
          <a:xfrm>
            <a:off x="457200" y="1600200"/>
            <a:ext cx="8229600" cy="3700463"/>
          </a:xfrm>
        </p:spPr>
        <p:txBody>
          <a:bodyPr/>
          <a:lstStyle/>
          <a:p>
            <a:pPr lvl="0"/>
            <a:r>
              <a:rPr lang="ru-RU" noProof="0" smtClean="0"/>
              <a:t>Вставка диаграммы</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7DE45BDF-506E-4261-A216-8AB4B7B59C37}" type="datetimeFigureOut">
              <a:rPr lang="ru-RU"/>
              <a:pPr>
                <a:defRPr/>
              </a:pPr>
              <a:t>25.01.2012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1A58168-C6BA-4F02-8887-F1959B091E3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ru-RU" smtClean="0"/>
              <a:t>Образец заголовка</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AEFEB47-3F8A-4259-9909-49F09EC62DC8}" type="datetimeFigureOut">
              <a:rPr lang="ru-RU"/>
              <a:pPr>
                <a:defRPr/>
              </a:pPr>
              <a:t>25.01.2012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E69341C-1BC0-4958-8A98-D4787F3931C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GB"/>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41F2249-35F0-40EF-9DDF-2684299B13EC}" type="datetimeFigureOut">
              <a:rPr lang="ru-RU"/>
              <a:pPr>
                <a:defRPr/>
              </a:pPr>
              <a:t>25.01.2012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A9A5B57-7B5F-4264-AF21-CC49E7B7D71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55866CF6-C555-449C-A7AF-ACCD69F8C920}" type="datetimeFigureOut">
              <a:rPr lang="ru-RU"/>
              <a:pPr>
                <a:defRPr/>
              </a:pPr>
              <a:t>25.01.2012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7D7E5EE-2304-4A26-877F-F9C22D4B7BD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GB"/>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FD9C667-3860-4C65-A4C4-654B5AD9564E}" type="datetimeFigureOut">
              <a:rPr lang="ru-RU"/>
              <a:pPr>
                <a:defRPr/>
              </a:pPr>
              <a:t>25.01.2012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F900455-6796-447F-93DB-C2158BBE04C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78DD63B-E805-4CB3-87D4-A09AC2AC2BD5}" type="datetimeFigureOut">
              <a:rPr lang="ru-RU"/>
              <a:pPr>
                <a:defRPr/>
              </a:pPr>
              <a:t>25.01.2012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234BAE9-AE0D-4A74-AABC-37653E5E2CF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7F99ABC-8336-423B-B7A3-8683C45E6CA1}" type="datetimeFigureOut">
              <a:rPr lang="ru-RU"/>
              <a:pPr>
                <a:defRPr/>
              </a:pPr>
              <a:t>25.01.2012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E48201C-0463-43B6-A18E-E88655B1A71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A5F15A2-9AAB-4D45-B471-183D57812EF9}" type="datetimeFigureOut">
              <a:rPr lang="ru-RU"/>
              <a:pPr>
                <a:defRPr/>
              </a:pPr>
              <a:t>25.01.2012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7EF16E8-75D6-45D5-B129-6C84087E71B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9B88453-21DA-44A5-8507-3AA24394F87A}" type="datetimeFigureOut">
              <a:rPr lang="ru-RU"/>
              <a:pPr>
                <a:defRPr/>
              </a:pPr>
              <a:t>25.01.2012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D8E24AD-AA07-40B6-9600-E374C2F8281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2D61AB3-D7F2-482D-B60D-691E25CF5975}" type="datetimeFigureOut">
              <a:rPr lang="ru-RU"/>
              <a:pPr>
                <a:defRPr/>
              </a:pPr>
              <a:t>25.01.2012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B18A386-6E0A-466F-86D2-58EAD28ACB6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bluebackgorund"/>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defRPr>
            </a:lvl1pPr>
          </a:lstStyle>
          <a:p>
            <a:pPr>
              <a:defRPr/>
            </a:pPr>
            <a:fld id="{0C97EBF7-BBA5-4A99-A58E-ED32B347191A}" type="datetimeFigureOut">
              <a:rPr lang="ru-RU"/>
              <a:pPr>
                <a:defRPr/>
              </a:pPr>
              <a:t>25.01.2012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defRPr>
            </a:lvl1pPr>
          </a:lstStyle>
          <a:p>
            <a:pPr>
              <a:defRPr/>
            </a:pPr>
            <a:fld id="{AC572879-ED26-4C26-B54A-7562F72A7DF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6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2"/>
          <a:srcRect/>
          <a:stretch>
            <a:fillRect/>
          </a:stretch>
        </p:blipFill>
        <p:spPr>
          <a:xfrm>
            <a:off x="2262188" y="5353050"/>
            <a:ext cx="4443412" cy="1511300"/>
          </a:xfrm>
        </p:spPr>
      </p:pic>
      <p:pic>
        <p:nvPicPr>
          <p:cNvPr id="3" name="Picture 2"/>
          <p:cNvPicPr>
            <a:picLocks noChangeAspect="1" noChangeArrowheads="1"/>
          </p:cNvPicPr>
          <p:nvPr/>
        </p:nvPicPr>
        <p:blipFill>
          <a:blip r:embed="rId3"/>
          <a:srcRect/>
          <a:stretch>
            <a:fillRect/>
          </a:stretch>
        </p:blipFill>
        <p:spPr bwMode="auto">
          <a:xfrm>
            <a:off x="539750" y="260350"/>
            <a:ext cx="7920038" cy="54197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6286500"/>
          </a:xfrm>
        </p:spPr>
        <p:txBody>
          <a:bodyPr/>
          <a:lstStyle/>
          <a:p>
            <a:pPr marL="0" indent="0">
              <a:buFontTx/>
              <a:buNone/>
              <a:defRPr/>
            </a:pPr>
            <a:r>
              <a:rPr lang="en-US" sz="2400" dirty="0" smtClean="0"/>
              <a:t>Canada has hosted several high-profile international sporting events, including the 1976 Summer Olympics in Montreal, the 1988 Winter Olympics in Calgary, and the 2007 FIFA U-20 World Cup. Canada was the host nation for the 2010 Winter Olympics in Vancouver and Whistler, British Columbia.</a:t>
            </a:r>
            <a:endParaRPr lang="ru-RU" sz="2400" dirty="0" smtClean="0"/>
          </a:p>
          <a:p>
            <a:pPr>
              <a:buFontTx/>
              <a:buNone/>
              <a:defRPr/>
            </a:pPr>
            <a:endParaRPr lang="ru-RU" sz="2400" dirty="0"/>
          </a:p>
        </p:txBody>
      </p:sp>
      <p:pic>
        <p:nvPicPr>
          <p:cNvPr id="4" name="Рисунок 3"/>
          <p:cNvPicPr>
            <a:picLocks noChangeArrowheads="1"/>
          </p:cNvPicPr>
          <p:nvPr/>
        </p:nvPicPr>
        <p:blipFill>
          <a:blip r:embed="rId2"/>
          <a:srcRect/>
          <a:stretch>
            <a:fillRect/>
          </a:stretch>
        </p:blipFill>
        <p:spPr bwMode="auto">
          <a:xfrm>
            <a:off x="1481138" y="2554288"/>
            <a:ext cx="6126162" cy="4144962"/>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50" y="5214938"/>
            <a:ext cx="8229600" cy="1143000"/>
          </a:xfrm>
        </p:spPr>
        <p:txBody>
          <a:bodyPr/>
          <a:lstStyle/>
          <a:p>
            <a:r>
              <a:rPr lang="en-US" smtClean="0"/>
              <a:t>Vancouver</a:t>
            </a:r>
            <a:endParaRPr lang="ru-RU" smtClean="0"/>
          </a:p>
        </p:txBody>
      </p:sp>
      <p:pic>
        <p:nvPicPr>
          <p:cNvPr id="7" name="Picture 3"/>
          <p:cNvPicPr>
            <a:picLocks noGrp="1" noChangeAspect="1" noChangeArrowheads="1"/>
          </p:cNvPicPr>
          <p:nvPr>
            <p:ph idx="1"/>
          </p:nvPr>
        </p:nvPicPr>
        <p:blipFill>
          <a:blip r:embed="rId2"/>
          <a:srcRect/>
          <a:stretch>
            <a:fillRect/>
          </a:stretch>
        </p:blipFill>
        <p:spPr>
          <a:xfrm>
            <a:off x="646113" y="298450"/>
            <a:ext cx="7980362" cy="9034463"/>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6"/>
          <p:cNvSpPr txBox="1">
            <a:spLocks noChangeArrowheads="1"/>
          </p:cNvSpPr>
          <p:nvPr/>
        </p:nvSpPr>
        <p:spPr bwMode="auto">
          <a:xfrm>
            <a:off x="2714625" y="0"/>
            <a:ext cx="3714750" cy="5908675"/>
          </a:xfrm>
          <a:prstGeom prst="rect">
            <a:avLst/>
          </a:prstGeom>
          <a:noFill/>
          <a:ln w="9525">
            <a:noFill/>
            <a:miter lim="800000"/>
            <a:headEnd/>
            <a:tailEnd/>
          </a:ln>
        </p:spPr>
        <p:txBody>
          <a:bodyPr>
            <a:spAutoFit/>
          </a:bodyPr>
          <a:lstStyle/>
          <a:p>
            <a:endParaRPr lang="en-US"/>
          </a:p>
          <a:p>
            <a:endParaRPr lang="en-US"/>
          </a:p>
          <a:p>
            <a:endParaRPr lang="en-US"/>
          </a:p>
          <a:p>
            <a:r>
              <a:rPr lang="en-US"/>
              <a:t>Canada's national symbols are influenced by natural, historical, and Aboriginal sources. The use of the maple leaf as a Canadian symbol dates to the early 18th century. The maple leaf is depicted on Canada's current and previous flags, on the penny, and on the Arms of Canada. Other prominent symbols include the beaver, Canada Goose, Common Loon, the Crown, the Royal Canadian Mounted Police, and more recently, the totem pole and Inuksuk.</a:t>
            </a:r>
          </a:p>
          <a:p>
            <a:endParaRPr lang="en-US"/>
          </a:p>
          <a:p>
            <a:endParaRPr lang="ru-RU"/>
          </a:p>
          <a:p>
            <a:endParaRPr lang="ru-RU"/>
          </a:p>
        </p:txBody>
      </p:sp>
      <p:pic>
        <p:nvPicPr>
          <p:cNvPr id="3074" name="Picture 2"/>
          <p:cNvPicPr>
            <a:picLocks noGrp="1" noChangeAspect="1" noChangeArrowheads="1"/>
          </p:cNvPicPr>
          <p:nvPr>
            <p:ph sz="half" idx="1"/>
          </p:nvPr>
        </p:nvPicPr>
        <p:blipFill>
          <a:blip r:embed="rId2"/>
          <a:srcRect/>
          <a:stretch>
            <a:fillRect/>
          </a:stretch>
        </p:blipFill>
        <p:spPr>
          <a:xfrm>
            <a:off x="-23813" y="207963"/>
            <a:ext cx="2760663" cy="4535487"/>
          </a:xfrm>
        </p:spPr>
      </p:pic>
      <p:pic>
        <p:nvPicPr>
          <p:cNvPr id="3076" name="Picture 4"/>
          <p:cNvPicPr>
            <a:picLocks noChangeAspect="1" noChangeArrowheads="1"/>
          </p:cNvPicPr>
          <p:nvPr/>
        </p:nvPicPr>
        <p:blipFill>
          <a:blip r:embed="rId3"/>
          <a:srcRect/>
          <a:stretch>
            <a:fillRect/>
          </a:stretch>
        </p:blipFill>
        <p:spPr bwMode="auto">
          <a:xfrm>
            <a:off x="6413500" y="-19050"/>
            <a:ext cx="2749550" cy="3822700"/>
          </a:xfrm>
          <a:prstGeom prst="rect">
            <a:avLst/>
          </a:prstGeom>
          <a:noFill/>
        </p:spPr>
      </p:pic>
      <p:pic>
        <p:nvPicPr>
          <p:cNvPr id="3078" name="Picture 6"/>
          <p:cNvPicPr>
            <a:picLocks noChangeAspect="1" noChangeArrowheads="1"/>
          </p:cNvPicPr>
          <p:nvPr/>
        </p:nvPicPr>
        <p:blipFill>
          <a:blip r:embed="rId4"/>
          <a:srcRect/>
          <a:stretch>
            <a:fillRect/>
          </a:stretch>
        </p:blipFill>
        <p:spPr bwMode="auto">
          <a:xfrm>
            <a:off x="0" y="3186113"/>
            <a:ext cx="2603500" cy="3671887"/>
          </a:xfrm>
          <a:prstGeom prst="rect">
            <a:avLst/>
          </a:prstGeom>
          <a:noFill/>
          <a:ln w="9525">
            <a:noFill/>
            <a:miter lim="800000"/>
            <a:headEnd/>
            <a:tailEnd/>
          </a:ln>
        </p:spPr>
      </p:pic>
      <p:pic>
        <p:nvPicPr>
          <p:cNvPr id="3079" name="Picture 7"/>
          <p:cNvPicPr>
            <a:picLocks noGrp="1" noChangeAspect="1" noChangeArrowheads="1"/>
          </p:cNvPicPr>
          <p:nvPr>
            <p:ph sz="half" idx="2"/>
          </p:nvPr>
        </p:nvPicPr>
        <p:blipFill>
          <a:blip r:embed="rId5"/>
          <a:srcRect/>
          <a:stretch>
            <a:fillRect/>
          </a:stretch>
        </p:blipFill>
        <p:spPr>
          <a:xfrm>
            <a:off x="6424613" y="3236913"/>
            <a:ext cx="2725737" cy="3627437"/>
          </a:xfr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1000"/>
                                        <p:tgtEl>
                                          <p:spTgt spid="3074"/>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3076"/>
                                        </p:tgtEl>
                                        <p:attrNameLst>
                                          <p:attrName>style.visibility</p:attrName>
                                        </p:attrNameLst>
                                      </p:cBhvr>
                                      <p:to>
                                        <p:strVal val="visible"/>
                                      </p:to>
                                    </p:set>
                                    <p:animEffect transition="in" filter="wipe(right)">
                                      <p:cBhvr>
                                        <p:cTn id="11" dur="1000"/>
                                        <p:tgtEl>
                                          <p:spTgt spid="3076"/>
                                        </p:tgtEl>
                                      </p:cBhvr>
                                    </p:animEffect>
                                  </p:childTnLst>
                                </p:cTn>
                              </p:par>
                            </p:childTnLst>
                          </p:cTn>
                        </p:par>
                        <p:par>
                          <p:cTn id="12" fill="hold">
                            <p:stCondLst>
                              <p:cond delay="2500"/>
                            </p:stCondLst>
                            <p:childTnLst>
                              <p:par>
                                <p:cTn id="13" presetID="22" presetClass="entr" presetSubtype="4" fill="hold" nodeType="afterEffect">
                                  <p:stCondLst>
                                    <p:cond delay="1500"/>
                                  </p:stCondLst>
                                  <p:childTnLst>
                                    <p:set>
                                      <p:cBhvr>
                                        <p:cTn id="14" dur="1" fill="hold">
                                          <p:stCondLst>
                                            <p:cond delay="0"/>
                                          </p:stCondLst>
                                        </p:cTn>
                                        <p:tgtEl>
                                          <p:spTgt spid="3078"/>
                                        </p:tgtEl>
                                        <p:attrNameLst>
                                          <p:attrName>style.visibility</p:attrName>
                                        </p:attrNameLst>
                                      </p:cBhvr>
                                      <p:to>
                                        <p:strVal val="visible"/>
                                      </p:to>
                                    </p:set>
                                    <p:animEffect transition="in" filter="wipe(down)">
                                      <p:cBhvr>
                                        <p:cTn id="15" dur="500"/>
                                        <p:tgtEl>
                                          <p:spTgt spid="3078"/>
                                        </p:tgtEl>
                                      </p:cBhvr>
                                    </p:animEffect>
                                  </p:childTnLst>
                                </p:cTn>
                              </p:par>
                              <p:par>
                                <p:cTn id="16" presetID="22" presetClass="entr" presetSubtype="4" fill="hold" nodeType="withEffect">
                                  <p:stCondLst>
                                    <p:cond delay="1500"/>
                                  </p:stCondLst>
                                  <p:childTnLst>
                                    <p:set>
                                      <p:cBhvr>
                                        <p:cTn id="17" dur="1" fill="hold">
                                          <p:stCondLst>
                                            <p:cond delay="0"/>
                                          </p:stCondLst>
                                        </p:cTn>
                                        <p:tgtEl>
                                          <p:spTgt spid="3079"/>
                                        </p:tgtEl>
                                        <p:attrNameLst>
                                          <p:attrName>style.visibility</p:attrName>
                                        </p:attrNameLst>
                                      </p:cBhvr>
                                      <p:to>
                                        <p:strVal val="visible"/>
                                      </p:to>
                                    </p:set>
                                    <p:animEffect transition="in" filter="wipe(down)">
                                      <p:cBhvr>
                                        <p:cTn id="18"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457200" y="285750"/>
            <a:ext cx="8229600" cy="6357938"/>
          </a:xfrm>
        </p:spPr>
        <p:txBody>
          <a:bodyPr/>
          <a:lstStyle/>
          <a:p>
            <a:pPr marL="0" indent="0">
              <a:buFontTx/>
              <a:buNone/>
            </a:pPr>
            <a:r>
              <a:rPr lang="en-US" sz="1600" smtClean="0"/>
              <a:t>Canada is a federation composed of ten provinces and three territories. In turn, these may be grouped into regions: Western Canada, Central Canada, Atlantic Canada, and Northern Canada (Eastern Canada refers to Central Canada and Atlantic Canada together). Provinces have more autonomy than territories. The provinces are responsible for most of Canada's social programs (such as health care, education, and welfare) and together collect more revenue than the federal government, an almost unique structure among federations in the world. Using its spending powers, the federal government can initiate national policies in provincial areas, such as the Canada Health Act; the provinces can opt out of these, but rarely do so in practice. Equalization payments are made by the federal government to ensure that reasonably uniform standards of services and taxation are kept between the richer and poorer provinces</a:t>
            </a:r>
            <a:endParaRPr lang="ru-RU" sz="1600" smtClean="0"/>
          </a:p>
          <a:p>
            <a:pPr marL="0" indent="0">
              <a:buFontTx/>
              <a:buNone/>
            </a:pPr>
            <a:endParaRPr lang="ru-RU" sz="1600" smtClean="0"/>
          </a:p>
        </p:txBody>
      </p:sp>
      <p:pic>
        <p:nvPicPr>
          <p:cNvPr id="4" name="Рисунок 3"/>
          <p:cNvPicPr>
            <a:picLocks noChangeArrowheads="1"/>
          </p:cNvPicPr>
          <p:nvPr/>
        </p:nvPicPr>
        <p:blipFill>
          <a:blip r:embed="rId2"/>
          <a:srcRect/>
          <a:stretch>
            <a:fillRect/>
          </a:stretch>
        </p:blipFill>
        <p:spPr bwMode="auto">
          <a:xfrm>
            <a:off x="1450975" y="3005138"/>
            <a:ext cx="6119813" cy="360838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6429375"/>
          </a:xfrm>
        </p:spPr>
        <p:txBody>
          <a:bodyPr/>
          <a:lstStyle/>
          <a:p>
            <a:pPr>
              <a:buFontTx/>
              <a:buNone/>
              <a:defRPr/>
            </a:pPr>
            <a:endParaRPr lang="en-US" sz="2400" dirty="0" smtClean="0"/>
          </a:p>
          <a:p>
            <a:pPr marL="0" indent="0">
              <a:buFontTx/>
              <a:buNone/>
              <a:defRPr/>
            </a:pPr>
            <a:endParaRPr lang="en-US" sz="2400" dirty="0" smtClean="0"/>
          </a:p>
          <a:p>
            <a:pPr marL="0" indent="0">
              <a:buFontTx/>
              <a:buNone/>
              <a:defRPr/>
            </a:pPr>
            <a:endParaRPr lang="en-US" sz="2400" dirty="0" smtClean="0"/>
          </a:p>
          <a:p>
            <a:pPr marL="0" indent="0">
              <a:buFontTx/>
              <a:buNone/>
              <a:defRPr/>
            </a:pPr>
            <a:r>
              <a:rPr lang="en-US" sz="2400" dirty="0" smtClean="0"/>
              <a:t>Canada is one of the world's wealthiest nations, with a high per-capita income. It is a member of the </a:t>
            </a:r>
            <a:r>
              <a:rPr lang="en-US" sz="2400" dirty="0" err="1" smtClean="0"/>
              <a:t>Organisation</a:t>
            </a:r>
            <a:r>
              <a:rPr lang="en-US" sz="2400" dirty="0" smtClean="0"/>
              <a:t> for Economic Co-operation and Development (OECD) and the G8, and is one of the world's top ten trading nations. Canada is a mixed economy, ranking above the US and most western European nations on the Heritage Foundation's index of economic </a:t>
            </a:r>
            <a:r>
              <a:rPr lang="en-US" sz="2400" dirty="0" err="1" smtClean="0"/>
              <a:t>freedom.The</a:t>
            </a:r>
            <a:r>
              <a:rPr lang="en-US" sz="2400" dirty="0" smtClean="0"/>
              <a:t> largest foreign importers of Canadian goods are the United States, the United Kingdom, and Japan. Canada's two official languages are English and French.</a:t>
            </a:r>
            <a:endParaRPr lang="ru-RU" sz="2400" dirty="0" smtClean="0"/>
          </a:p>
          <a:p>
            <a:pPr>
              <a:buFontTx/>
              <a:buNone/>
              <a:defRPr/>
            </a:pPr>
            <a:endParaRPr lang="ru-RU" sz="2400"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4"/>
          <p:cNvSpPr>
            <a:spLocks noGrp="1"/>
          </p:cNvSpPr>
          <p:nvPr>
            <p:ph type="body" sz="half" idx="2"/>
          </p:nvPr>
        </p:nvSpPr>
        <p:spPr>
          <a:xfrm>
            <a:off x="457200" y="357188"/>
            <a:ext cx="4043363" cy="5768975"/>
          </a:xfrm>
        </p:spPr>
        <p:txBody>
          <a:bodyPr/>
          <a:lstStyle/>
          <a:p>
            <a:endParaRPr lang="en-US" sz="2000" smtClean="0"/>
          </a:p>
          <a:p>
            <a:r>
              <a:rPr lang="en-US" sz="2000" smtClean="0"/>
              <a:t>Canada has a diverse makeup of nationalities and cultures, and has constitutional protection for policies that promote multiculturalis In Quebec, cultural identity is strong, and many French-speaking commentators speak of a culture of Quebec as distinguished from English Canadian culture however, as a whole Canada is a cultural mosaic – a collection of several regional, aboriginal, and ethnic subcultures. Historically Canada has been influenced by British, French, and aboriginal cultures and traditions. </a:t>
            </a:r>
            <a:endParaRPr lang="ru-RU" sz="2000" smtClean="0"/>
          </a:p>
          <a:p>
            <a:endParaRPr lang="ru-RU" smtClean="0"/>
          </a:p>
        </p:txBody>
      </p:sp>
      <p:pic>
        <p:nvPicPr>
          <p:cNvPr id="6" name="Содержимое 5"/>
          <p:cNvPicPr>
            <a:picLocks noGrp="1" noChangeArrowheads="1"/>
          </p:cNvPicPr>
          <p:nvPr>
            <p:ph idx="1"/>
          </p:nvPr>
        </p:nvPicPr>
        <p:blipFill>
          <a:blip r:embed="rId2"/>
          <a:srcRect/>
          <a:stretch>
            <a:fillRect/>
          </a:stretch>
        </p:blipFill>
        <p:spPr>
          <a:xfrm>
            <a:off x="4638675" y="1352550"/>
            <a:ext cx="4340225" cy="3786188"/>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28625" y="2857500"/>
            <a:ext cx="8215313" cy="3700463"/>
          </a:xfrm>
        </p:spPr>
        <p:txBody>
          <a:bodyPr/>
          <a:lstStyle/>
          <a:p>
            <a:pPr marL="0" indent="0" algn="ctr">
              <a:buFontTx/>
              <a:buNone/>
            </a:pPr>
            <a:endParaRPr lang="en-US" sz="2400" smtClean="0"/>
          </a:p>
          <a:p>
            <a:pPr marL="0" indent="0" algn="ctr">
              <a:buFontTx/>
              <a:buNone/>
            </a:pPr>
            <a:endParaRPr lang="en-US" sz="2400" smtClean="0"/>
          </a:p>
          <a:p>
            <a:pPr marL="0" indent="0" algn="ctr">
              <a:buFontTx/>
              <a:buNone/>
            </a:pPr>
            <a:r>
              <a:rPr lang="en-US" sz="2400" smtClean="0"/>
              <a:t>Through their culture, language, art and music, aboriginals continue to influence the Canadian identity. Many Canadians value multiculturalism and see Canada as being inherently multicultural. </a:t>
            </a:r>
            <a:endParaRPr lang="ru-RU" sz="2400" smtClean="0"/>
          </a:p>
          <a:p>
            <a:pPr marL="0" indent="0">
              <a:buFontTx/>
              <a:buNone/>
            </a:pPr>
            <a:endParaRPr lang="ru-RU" sz="1800" smtClean="0"/>
          </a:p>
        </p:txBody>
      </p:sp>
      <p:pic>
        <p:nvPicPr>
          <p:cNvPr id="1026" name="Picture 2"/>
          <p:cNvPicPr>
            <a:picLocks noGrp="1" noChangeAspect="1" noChangeArrowheads="1"/>
          </p:cNvPicPr>
          <p:nvPr>
            <p:ph sz="half" idx="2"/>
          </p:nvPr>
        </p:nvPicPr>
        <p:blipFill>
          <a:blip r:embed="rId2"/>
          <a:srcRect/>
          <a:stretch>
            <a:fillRect/>
          </a:stretch>
        </p:blipFill>
        <p:spPr>
          <a:xfrm>
            <a:off x="2571750" y="142875"/>
            <a:ext cx="4038600" cy="3000375"/>
          </a:xfrm>
          <a:effectLst>
            <a:outerShdw algn="tl" rotWithShape="0">
              <a:srgbClr val="000000">
                <a:alpha val="70000"/>
              </a:srgbClr>
            </a:outerShdw>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par>
                          <p:cTn id="8" fill="hold">
                            <p:stCondLst>
                              <p:cond delay="500"/>
                            </p:stCondLst>
                            <p:childTnLst>
                              <p:par>
                                <p:cTn id="9" presetID="22" presetClass="entr" presetSubtype="1" fill="hold"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214313"/>
            <a:ext cx="8229600" cy="6643687"/>
          </a:xfrm>
        </p:spPr>
        <p:txBody>
          <a:bodyPr/>
          <a:lstStyle/>
          <a:p>
            <a:pPr marL="0" indent="0">
              <a:buFontTx/>
              <a:buNone/>
              <a:defRPr/>
            </a:pPr>
            <a:r>
              <a:rPr lang="en-US" sz="2000" dirty="0" smtClean="0"/>
              <a:t>Canada's official national sports are ice hockey and lacrosse. Hockey is a national pastime and the most popular spectator sport in the country. It is also the sport most played by Canadians. Seven of Canada's eight largest metropolitan areas – Toronto, Montreal, Vancouver, Ottawa, Calgary, Edmonton and Winnipeg – have franchises in the National Hockey League (NHL), and there are more Canadian players in the NHL than from all other countries combined. </a:t>
            </a:r>
            <a:endParaRPr lang="ru-RU" sz="2000" dirty="0" smtClean="0"/>
          </a:p>
          <a:p>
            <a:pPr>
              <a:defRPr/>
            </a:pPr>
            <a:endParaRPr lang="ru-RU" sz="2400" dirty="0"/>
          </a:p>
        </p:txBody>
      </p:sp>
      <p:pic>
        <p:nvPicPr>
          <p:cNvPr id="3074" name="Picture 2"/>
          <p:cNvPicPr>
            <a:picLocks noChangeAspect="1" noChangeArrowheads="1"/>
          </p:cNvPicPr>
          <p:nvPr/>
        </p:nvPicPr>
        <p:blipFill>
          <a:blip r:embed="rId2"/>
          <a:srcRect/>
          <a:stretch>
            <a:fillRect/>
          </a:stretch>
        </p:blipFill>
        <p:spPr bwMode="auto">
          <a:xfrm>
            <a:off x="1736725" y="2468563"/>
            <a:ext cx="5638800" cy="4303712"/>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Текст 5"/>
          <p:cNvSpPr>
            <a:spLocks noGrp="1"/>
          </p:cNvSpPr>
          <p:nvPr>
            <p:ph type="body" sz="half" idx="2"/>
          </p:nvPr>
        </p:nvSpPr>
        <p:spPr>
          <a:xfrm>
            <a:off x="4857750" y="357188"/>
            <a:ext cx="3937000" cy="5768975"/>
          </a:xfrm>
        </p:spPr>
        <p:txBody>
          <a:bodyPr/>
          <a:lstStyle/>
          <a:p>
            <a:endParaRPr lang="en-US" sz="2000" smtClean="0"/>
          </a:p>
          <a:p>
            <a:endParaRPr lang="en-US" sz="2000" smtClean="0"/>
          </a:p>
          <a:p>
            <a:endParaRPr lang="en-US" sz="2000" smtClean="0"/>
          </a:p>
          <a:p>
            <a:r>
              <a:rPr lang="en-US" sz="2000" smtClean="0"/>
              <a:t>Other popular spectator sports include curling and football; the latter is played professionally in the Canadian Football League (CFL). Golf, baseball, skiing, soccer, cricket, volleyball, and basketball are widely played at youth and amateur levels, but professional leagues and franchises are not widespread.</a:t>
            </a:r>
            <a:endParaRPr lang="ru-RU" sz="2000" smtClean="0"/>
          </a:p>
        </p:txBody>
      </p:sp>
      <p:pic>
        <p:nvPicPr>
          <p:cNvPr id="2050" name="Picture 2"/>
          <p:cNvPicPr>
            <a:picLocks noGrp="1" noChangeAspect="1" noChangeArrowheads="1"/>
          </p:cNvPicPr>
          <p:nvPr>
            <p:ph idx="1"/>
          </p:nvPr>
        </p:nvPicPr>
        <p:blipFill>
          <a:blip r:embed="rId2"/>
          <a:srcRect/>
          <a:stretch>
            <a:fillRect/>
          </a:stretch>
        </p:blipFill>
        <p:spPr>
          <a:xfrm>
            <a:off x="427038" y="1284288"/>
            <a:ext cx="4076700" cy="4000500"/>
          </a:xfr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upRight)">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en-US" smtClean="0"/>
              <a:t>Olympic flame in Montreal</a:t>
            </a:r>
            <a:endParaRPr lang="ru-RU" smtClean="0"/>
          </a:p>
        </p:txBody>
      </p:sp>
      <p:pic>
        <p:nvPicPr>
          <p:cNvPr id="1026" name="Picture 2"/>
          <p:cNvPicPr>
            <a:picLocks noGrp="1" noChangeAspect="1" noChangeArrowheads="1"/>
          </p:cNvPicPr>
          <p:nvPr>
            <p:ph idx="1"/>
          </p:nvPr>
        </p:nvPicPr>
        <p:blipFill>
          <a:blip r:embed="rId2"/>
          <a:srcRect/>
          <a:stretch>
            <a:fillRect/>
          </a:stretch>
        </p:blipFill>
        <p:spPr>
          <a:xfrm>
            <a:off x="1000125" y="1628775"/>
            <a:ext cx="7358063" cy="5027613"/>
          </a:xfr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42" presetClass="entr" presetSubtype="0" fill="hold" nodeType="with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571500" y="5357813"/>
            <a:ext cx="8229600" cy="1143000"/>
          </a:xfrm>
        </p:spPr>
        <p:txBody>
          <a:bodyPr/>
          <a:lstStyle/>
          <a:p>
            <a:r>
              <a:rPr lang="en-US" smtClean="0"/>
              <a:t>Winter games in Calgary</a:t>
            </a:r>
            <a:endParaRPr lang="ru-RU" smtClean="0"/>
          </a:p>
        </p:txBody>
      </p:sp>
      <p:pic>
        <p:nvPicPr>
          <p:cNvPr id="2052" name="Picture 4"/>
          <p:cNvPicPr>
            <a:picLocks noGrp="1" noChangeAspect="1" noChangeArrowheads="1"/>
          </p:cNvPicPr>
          <p:nvPr>
            <p:ph idx="1"/>
          </p:nvPr>
        </p:nvPicPr>
        <p:blipFill>
          <a:blip r:embed="rId2"/>
          <a:srcRect/>
          <a:stretch>
            <a:fillRect/>
          </a:stretch>
        </p:blipFill>
        <p:spPr>
          <a:xfrm>
            <a:off x="1073150" y="225425"/>
            <a:ext cx="7278688" cy="9766300"/>
          </a:xfr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18" presetClass="entr" presetSubtype="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Тема1">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Тема1</Template>
  <TotalTime>129</TotalTime>
  <Words>556</Words>
  <Application>Microsoft Office PowerPoint</Application>
  <PresentationFormat>Экран (4:3)</PresentationFormat>
  <Paragraphs>24</Paragraphs>
  <Slides>12</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2</vt:i4>
      </vt:variant>
      <vt:variant>
        <vt:lpstr>Заголовки слайдов</vt:lpstr>
      </vt:variant>
      <vt:variant>
        <vt:i4>12</vt:i4>
      </vt:variant>
    </vt:vector>
  </HeadingPairs>
  <TitlesOfParts>
    <vt:vector size="16" baseType="lpstr">
      <vt:lpstr>Arial</vt:lpstr>
      <vt:lpstr>Calibri</vt:lpstr>
      <vt:lpstr>Тема1</vt:lpstr>
      <vt:lpstr>Тема1</vt:lpstr>
      <vt:lpstr>Слайд 1</vt:lpstr>
      <vt:lpstr>Слайд 2</vt:lpstr>
      <vt:lpstr>Слайд 3</vt:lpstr>
      <vt:lpstr>Слайд 4</vt:lpstr>
      <vt:lpstr>Слайд 5</vt:lpstr>
      <vt:lpstr>Слайд 6</vt:lpstr>
      <vt:lpstr>Слайд 7</vt:lpstr>
      <vt:lpstr>Olympic flame in Montreal</vt:lpstr>
      <vt:lpstr>Winter games in Calgary</vt:lpstr>
      <vt:lpstr>Слайд 10</vt:lpstr>
      <vt:lpstr>Vancouver</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cp:lastModifiedBy>ольга</cp:lastModifiedBy>
  <cp:revision>19</cp:revision>
  <dcterms:modified xsi:type="dcterms:W3CDTF">2012-01-25T11:20:47Z</dcterms:modified>
</cp:coreProperties>
</file>