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8" r:id="rId3"/>
    <p:sldId id="259" r:id="rId4"/>
    <p:sldId id="269" r:id="rId5"/>
    <p:sldId id="270" r:id="rId6"/>
    <p:sldId id="271" r:id="rId7"/>
    <p:sldId id="272" r:id="rId8"/>
    <p:sldId id="274" r:id="rId9"/>
    <p:sldId id="273" r:id="rId10"/>
    <p:sldId id="281" r:id="rId11"/>
    <p:sldId id="275" r:id="rId12"/>
    <p:sldId id="277" r:id="rId13"/>
    <p:sldId id="278" r:id="rId14"/>
    <p:sldId id="279" r:id="rId15"/>
    <p:sldId id="280" r:id="rId16"/>
    <p:sldId id="276"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71E6"/>
    <a:srgbClr val="8082AE"/>
    <a:srgbClr val="6383CB"/>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2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645B243F-8696-4874-B7FD-2091B9F05227}" type="datetimeFigureOut">
              <a:rPr lang="ru-RU" smtClean="0"/>
              <a:pPr/>
              <a:t>07.12.2011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8174DD-E48D-4BC4-91F1-F3406F82799B}" type="slidenum">
              <a:rPr lang="ru-RU" smtClean="0"/>
              <a:pPr/>
              <a:t>‹#›</a:t>
            </a:fld>
            <a:endParaRPr lang="ru-RU"/>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645B243F-8696-4874-B7FD-2091B9F05227}" type="datetimeFigureOut">
              <a:rPr lang="ru-RU" smtClean="0"/>
              <a:pPr/>
              <a:t>07.12.2011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8174DD-E48D-4BC4-91F1-F3406F82799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645B243F-8696-4874-B7FD-2091B9F05227}" type="datetimeFigureOut">
              <a:rPr lang="ru-RU" smtClean="0"/>
              <a:pPr/>
              <a:t>07.12.2011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8174DD-E48D-4BC4-91F1-F3406F82799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645B243F-8696-4874-B7FD-2091B9F05227}" type="datetimeFigureOut">
              <a:rPr lang="ru-RU" smtClean="0"/>
              <a:pPr/>
              <a:t>07.12.2011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28174DD-E48D-4BC4-91F1-F3406F82799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645B243F-8696-4874-B7FD-2091B9F05227}" type="datetimeFigureOut">
              <a:rPr lang="ru-RU" smtClean="0"/>
              <a:pPr/>
              <a:t>07.12.2011</a:t>
            </a:fld>
            <a:endParaRPr lang="ru-RU"/>
          </a:p>
        </p:txBody>
      </p:sp>
      <p:sp>
        <p:nvSpPr>
          <p:cNvPr id="91" name="Footer Placeholder 90"/>
          <p:cNvSpPr>
            <a:spLocks noGrp="1"/>
          </p:cNvSpPr>
          <p:nvPr>
            <p:ph type="ftr" sz="quarter" idx="11"/>
          </p:nvPr>
        </p:nvSpPr>
        <p:spPr/>
        <p:txBody>
          <a:bodyPr/>
          <a:lstStyle/>
          <a:p>
            <a:endParaRPr lang="ru-RU"/>
          </a:p>
        </p:txBody>
      </p:sp>
      <p:sp>
        <p:nvSpPr>
          <p:cNvPr id="92" name="Slide Number Placeholder 91"/>
          <p:cNvSpPr>
            <a:spLocks noGrp="1"/>
          </p:cNvSpPr>
          <p:nvPr>
            <p:ph type="sldNum" sz="quarter" idx="12"/>
          </p:nvPr>
        </p:nvSpPr>
        <p:spPr/>
        <p:txBody>
          <a:bodyPr/>
          <a:lstStyle/>
          <a:p>
            <a:fld id="{928174DD-E48D-4BC4-91F1-F3406F82799B}"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645B243F-8696-4874-B7FD-2091B9F05227}" type="datetimeFigureOut">
              <a:rPr lang="ru-RU" smtClean="0"/>
              <a:pPr/>
              <a:t>07.12.2011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28174DD-E48D-4BC4-91F1-F3406F82799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45B243F-8696-4874-B7FD-2091B9F05227}" type="datetimeFigureOut">
              <a:rPr lang="ru-RU" smtClean="0"/>
              <a:pPr/>
              <a:t>07.12.2011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28174DD-E48D-4BC4-91F1-F3406F82799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645B243F-8696-4874-B7FD-2091B9F05227}" type="datetimeFigureOut">
              <a:rPr lang="ru-RU" smtClean="0"/>
              <a:pPr/>
              <a:t>07.12.2011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28174DD-E48D-4BC4-91F1-F3406F82799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5B243F-8696-4874-B7FD-2091B9F05227}" type="datetimeFigureOut">
              <a:rPr lang="ru-RU" smtClean="0"/>
              <a:pPr/>
              <a:t>07.12.2011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28174DD-E48D-4BC4-91F1-F3406F82799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45B243F-8696-4874-B7FD-2091B9F05227}" type="datetimeFigureOut">
              <a:rPr lang="ru-RU" smtClean="0"/>
              <a:pPr/>
              <a:t>07.12.2011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28174DD-E48D-4BC4-91F1-F3406F82799B}" type="slidenum">
              <a:rPr lang="ru-RU" smtClean="0"/>
              <a:pPr/>
              <a:t>‹#›</a:t>
            </a:fld>
            <a:endParaRPr lang="ru-RU"/>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5" name="Date Placeholder 4"/>
          <p:cNvSpPr>
            <a:spLocks noGrp="1"/>
          </p:cNvSpPr>
          <p:nvPr>
            <p:ph type="dt" sz="half" idx="10"/>
          </p:nvPr>
        </p:nvSpPr>
        <p:spPr/>
        <p:txBody>
          <a:bodyPr/>
          <a:lstStyle/>
          <a:p>
            <a:fld id="{645B243F-8696-4874-B7FD-2091B9F05227}" type="datetimeFigureOut">
              <a:rPr lang="ru-RU" smtClean="0"/>
              <a:pPr/>
              <a:t>07.12.2011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28174DD-E48D-4BC4-91F1-F3406F82799B}" type="slidenum">
              <a:rPr lang="ru-RU" smtClean="0"/>
              <a:pPr/>
              <a:t>‹#›</a:t>
            </a:fld>
            <a:endParaRPr lang="ru-RU"/>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645B243F-8696-4874-B7FD-2091B9F05227}" type="datetimeFigureOut">
              <a:rPr lang="ru-RU" smtClean="0"/>
              <a:pPr/>
              <a:t>07.12.2011</a:t>
            </a:fld>
            <a:endParaRPr lang="ru-RU"/>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928174DD-E48D-4BC4-91F1-F3406F82799B}"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4197" y="2708920"/>
            <a:ext cx="4788024" cy="1181993"/>
          </a:xfrm>
        </p:spPr>
        <p:txBody>
          <a:bodyPr>
            <a:normAutofit fontScale="90000"/>
          </a:bodyPr>
          <a:lstStyle/>
          <a:p>
            <a:pPr algn="ctr"/>
            <a:r>
              <a:rPr lang="en-US" dirty="0" smtClean="0"/>
              <a:t>The United States of America</a:t>
            </a:r>
            <a:endParaRPr lang="ru-RU" dirty="0"/>
          </a:p>
        </p:txBody>
      </p:sp>
      <p:pic>
        <p:nvPicPr>
          <p:cNvPr id="4" name="Рисунок 3"/>
          <p:cNvPicPr>
            <a:picLocks noChangeAspect="1"/>
          </p:cNvPicPr>
          <p:nvPr/>
        </p:nvPicPr>
        <p:blipFill rotWithShape="1">
          <a:blip r:embed="rId2" cstate="screen">
            <a:extLst>
              <a:ext uri="{28A0092B-C50C-407E-A947-70E740481C1C}">
                <a14:useLocalDpi xmlns="" xmlns:a14="http://schemas.microsoft.com/office/drawing/2010/main" val="0"/>
              </a:ext>
            </a:extLst>
          </a:blip>
          <a:srcRect/>
          <a:stretch/>
        </p:blipFill>
        <p:spPr>
          <a:xfrm>
            <a:off x="5281322" y="382352"/>
            <a:ext cx="3395134" cy="6093296"/>
          </a:xfrm>
          <a:prstGeom prst="rect">
            <a:avLst/>
          </a:prstGeom>
          <a:effectLst>
            <a:glow rad="101600">
              <a:schemeClr val="accent1">
                <a:satMod val="175000"/>
                <a:alpha val="40000"/>
              </a:schemeClr>
            </a:glow>
            <a:outerShdw blurRad="50800" dist="38100" dir="2700000" algn="tl" rotWithShape="0">
              <a:prstClr val="black">
                <a:alpha val="40000"/>
              </a:prstClr>
            </a:outerShdw>
            <a:softEdge rad="31750"/>
          </a:effectLst>
        </p:spPr>
      </p:pic>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righ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88640"/>
            <a:ext cx="8229600" cy="724942"/>
          </a:xfrm>
        </p:spPr>
        <p:txBody>
          <a:bodyPr>
            <a:normAutofit/>
          </a:bodyPr>
          <a:lstStyle/>
          <a:p>
            <a:pPr algn="ctr"/>
            <a:r>
              <a:rPr lang="en-US" dirty="0" smtClean="0"/>
              <a:t>Grand Canyon</a:t>
            </a:r>
            <a:endParaRPr lang="ru-RU" dirty="0"/>
          </a:p>
        </p:txBody>
      </p:sp>
      <p:sp>
        <p:nvSpPr>
          <p:cNvPr id="3" name="Содержимое 2"/>
          <p:cNvSpPr>
            <a:spLocks noGrp="1"/>
          </p:cNvSpPr>
          <p:nvPr>
            <p:ph idx="1"/>
          </p:nvPr>
        </p:nvSpPr>
        <p:spPr>
          <a:xfrm>
            <a:off x="395536" y="1052736"/>
            <a:ext cx="8229600" cy="4525963"/>
          </a:xfrm>
        </p:spPr>
        <p:txBody>
          <a:bodyPr>
            <a:normAutofit/>
          </a:bodyPr>
          <a:lstStyle/>
          <a:p>
            <a:pPr marL="0" indent="0">
              <a:buNone/>
            </a:pPr>
            <a:r>
              <a:rPr lang="en-US" sz="2000" dirty="0" smtClean="0"/>
              <a:t>The Grand Canyon is a steep-sided canyon carved by the Colorado River in the United States in the state of Arizona. It is largely contained within the Grand Canyon National Park, the 15th national park in the United States. President Theodore Roosevelt was a major proponent of preservation of the Grand Canyon area, and visited it on numerous occasions to hunt and enjoy the scenery. It is considered a Wonder of the Natural World</a:t>
            </a:r>
            <a:endParaRPr lang="ru-RU" sz="2000" dirty="0"/>
          </a:p>
        </p:txBody>
      </p:sp>
      <p:pic>
        <p:nvPicPr>
          <p:cNvPr id="1026" name="Picture 2" descr="http://whitneymcd7.files.wordpress.com/2008/02/grand-canyon.jpg"/>
          <p:cNvPicPr>
            <a:picLocks noChangeAspect="1" noChangeArrowheads="1"/>
          </p:cNvPicPr>
          <p:nvPr/>
        </p:nvPicPr>
        <p:blipFill>
          <a:blip r:embed="rId2" cstate="screen"/>
          <a:srcRect/>
          <a:stretch>
            <a:fillRect/>
          </a:stretch>
        </p:blipFill>
        <p:spPr bwMode="auto">
          <a:xfrm>
            <a:off x="2315620" y="3102655"/>
            <a:ext cx="4512760" cy="2990641"/>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Olympic games</a:t>
            </a:r>
            <a:endParaRPr lang="ru-RU" dirty="0"/>
          </a:p>
        </p:txBody>
      </p:sp>
      <p:pic>
        <p:nvPicPr>
          <p:cNvPr id="7170" name="Picture 2" descr="http://jmsh.chf.cz/user_img/news/olymp_kruhy_1.jpg"/>
          <p:cNvPicPr>
            <a:picLocks noChangeAspect="1" noChangeArrowheads="1"/>
          </p:cNvPicPr>
          <p:nvPr/>
        </p:nvPicPr>
        <p:blipFill>
          <a:blip r:embed="rId2" cstate="screen"/>
          <a:srcRect/>
          <a:stretch>
            <a:fillRect/>
          </a:stretch>
        </p:blipFill>
        <p:spPr bwMode="auto">
          <a:xfrm>
            <a:off x="2483768" y="1916832"/>
            <a:ext cx="4018806" cy="4018806"/>
          </a:xfrm>
          <a:prstGeom prst="rect">
            <a:avLst/>
          </a:prstGeom>
          <a:noFill/>
        </p:spPr>
      </p:pic>
    </p:spTree>
    <p:extLst>
      <p:ext uri="{BB962C8B-B14F-4D97-AF65-F5344CB8AC3E}">
        <p14:creationId xmlns="" xmlns:p14="http://schemas.microsoft.com/office/powerpoint/2010/main" val="1390919863"/>
      </p:ext>
    </p:extLst>
  </p:cSld>
  <p:clrMapOvr>
    <a:masterClrMapping/>
  </p:clrMapOvr>
  <p:transition spd="slow">
    <p:wheel spokes="2"/>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par>
                                <p:cTn id="8" presetID="13" presetClass="entr" presetSubtype="16" fill="hold" nodeType="withEffect">
                                  <p:stCondLst>
                                    <p:cond delay="0"/>
                                  </p:stCondLst>
                                  <p:childTnLst>
                                    <p:set>
                                      <p:cBhvr>
                                        <p:cTn id="9" dur="1" fill="hold">
                                          <p:stCondLst>
                                            <p:cond delay="0"/>
                                          </p:stCondLst>
                                        </p:cTn>
                                        <p:tgtEl>
                                          <p:spTgt spid="7170"/>
                                        </p:tgtEl>
                                        <p:attrNameLst>
                                          <p:attrName>style.visibility</p:attrName>
                                        </p:attrNameLst>
                                      </p:cBhvr>
                                      <p:to>
                                        <p:strVal val="visible"/>
                                      </p:to>
                                    </p:set>
                                    <p:animEffect transition="in" filter="plus(in)">
                                      <p:cBhvr>
                                        <p:cTn id="10" dur="1000"/>
                                        <p:tgtEl>
                                          <p:spTgt spid="71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818710"/>
            <a:ext cx="8640960" cy="5220580"/>
          </a:xfrm>
        </p:spPr>
        <p:txBody>
          <a:bodyPr>
            <a:normAutofit lnSpcReduction="10000"/>
          </a:bodyPr>
          <a:lstStyle/>
          <a:p>
            <a:pPr marL="0" indent="0">
              <a:buNone/>
            </a:pPr>
            <a:r>
              <a:rPr lang="en-US" dirty="0" smtClean="0"/>
              <a:t>The city of Chicago, Illinois, had won the original bid to host the 1904 Summer Olympics, but the organizers of the Louisiana Purchase Exposition in St. Louis would not accept another international event in the same time frame.</a:t>
            </a:r>
            <a:endParaRPr lang="ru-RU" dirty="0" smtClean="0"/>
          </a:p>
          <a:p>
            <a:pPr marL="0" indent="0">
              <a:buNone/>
            </a:pPr>
            <a:endParaRPr lang="ru-RU" dirty="0" smtClean="0"/>
          </a:p>
          <a:p>
            <a:pPr marL="0" indent="0">
              <a:buNone/>
            </a:pPr>
            <a:r>
              <a:rPr lang="en-US" dirty="0" smtClean="0"/>
              <a:t>St. Louis organizers repeated the mistakes made at the 1900 Summer Olympics in Paris.</a:t>
            </a:r>
            <a:endParaRPr lang="ru-RU" dirty="0" smtClean="0"/>
          </a:p>
          <a:p>
            <a:pPr marL="0" indent="0">
              <a:buNone/>
            </a:pPr>
            <a:r>
              <a:rPr lang="en-US" dirty="0" smtClean="0"/>
              <a:t>Officially, the games lasted for four and a half months; in fact, James Edward Sullivan tried to hold an event every day for the duration of the fair. The Olympic caliber events were again mixed with other sporting events, but whereas Paris hardly ever mentioned them, Sullivan called all his sports events "Olympic." The IOC later declared that 94 of these events were Olympic.</a:t>
            </a:r>
            <a:endParaRPr lang="ru-RU" dirty="0" smtClean="0"/>
          </a:p>
          <a:p>
            <a:pPr marL="0" indent="0">
              <a:buNone/>
            </a:pPr>
            <a:endParaRPr lang="ru-RU" dirty="0"/>
          </a:p>
        </p:txBody>
      </p:sp>
    </p:spTree>
    <p:extLst>
      <p:ext uri="{BB962C8B-B14F-4D97-AF65-F5344CB8AC3E}">
        <p14:creationId xmlns="" xmlns:p14="http://schemas.microsoft.com/office/powerpoint/2010/main" val="1390919863"/>
      </p:ext>
    </p:extLst>
  </p:cSld>
  <p:clrMapOvr>
    <a:masterClrMapping/>
  </p:clrMapOvr>
  <p:transition spd="slow">
    <p:whee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332656"/>
            <a:ext cx="8229600" cy="2332856"/>
          </a:xfrm>
        </p:spPr>
        <p:txBody>
          <a:bodyPr/>
          <a:lstStyle/>
          <a:p>
            <a:pPr marL="0" indent="0">
              <a:buNone/>
            </a:pPr>
            <a:r>
              <a:rPr lang="en-US" dirty="0" smtClean="0">
                <a:latin typeface="Times New Roman" pitchFamily="18" charset="0"/>
                <a:cs typeface="Times New Roman" pitchFamily="18" charset="0"/>
              </a:rPr>
              <a:t>The participants totaled 651 athletes - 645 men and 6 women representing 12 countries. However, only 42 events (less than half) actually included athletes who were not from the United States. The actual athletics events that formed the bulk of the recognized Olympic sports were held from Monday, August 29 to Saturday, September 3.</a:t>
            </a:r>
            <a:endParaRPr lang="ru-RU" dirty="0" smtClean="0">
              <a:latin typeface="Times New Roman" pitchFamily="18" charset="0"/>
              <a:cs typeface="Times New Roman" pitchFamily="18" charset="0"/>
            </a:endParaRPr>
          </a:p>
          <a:p>
            <a:pPr marL="0" indent="0">
              <a:buNone/>
            </a:pPr>
            <a:endParaRPr lang="ru-RU" dirty="0">
              <a:latin typeface="Times New Roman" pitchFamily="18" charset="0"/>
              <a:cs typeface="Times New Roman" pitchFamily="18" charset="0"/>
            </a:endParaRPr>
          </a:p>
        </p:txBody>
      </p:sp>
      <p:pic>
        <p:nvPicPr>
          <p:cNvPr id="5122" name="Picture 2" descr="http://www.olympic-museum.de/postcard/pc1906_12.jpg"/>
          <p:cNvPicPr>
            <a:picLocks noChangeAspect="1" noChangeArrowheads="1"/>
          </p:cNvPicPr>
          <p:nvPr/>
        </p:nvPicPr>
        <p:blipFill>
          <a:blip r:embed="rId2" cstate="screen"/>
          <a:srcRect b="10832"/>
          <a:stretch>
            <a:fillRect/>
          </a:stretch>
        </p:blipFill>
        <p:spPr bwMode="auto">
          <a:xfrm>
            <a:off x="2123728" y="2924944"/>
            <a:ext cx="4895081" cy="273630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 xmlns:p14="http://schemas.microsoft.com/office/powerpoint/2010/main" val="1390919863"/>
      </p:ext>
    </p:extLst>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nodeType="after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box(out)">
                                      <p:cBhvr>
                                        <p:cTn id="7" dur="1000"/>
                                        <p:tgtEl>
                                          <p:spTgt spid="51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332656"/>
            <a:ext cx="8229600" cy="796950"/>
          </a:xfrm>
        </p:spPr>
        <p:txBody>
          <a:bodyPr/>
          <a:lstStyle/>
          <a:p>
            <a:pPr algn="ctr"/>
            <a:r>
              <a:rPr lang="en-US" dirty="0" smtClean="0"/>
              <a:t>Outstanding American sportsmen</a:t>
            </a:r>
            <a:endParaRPr lang="ru-RU" dirty="0"/>
          </a:p>
        </p:txBody>
      </p:sp>
      <p:sp>
        <p:nvSpPr>
          <p:cNvPr id="3" name="Содержимое 2"/>
          <p:cNvSpPr>
            <a:spLocks noGrp="1"/>
          </p:cNvSpPr>
          <p:nvPr>
            <p:ph idx="1"/>
          </p:nvPr>
        </p:nvSpPr>
        <p:spPr>
          <a:xfrm>
            <a:off x="467544" y="1268760"/>
            <a:ext cx="8229600" cy="5069160"/>
          </a:xfrm>
        </p:spPr>
        <p:txBody>
          <a:bodyPr>
            <a:noAutofit/>
          </a:bodyPr>
          <a:lstStyle/>
          <a:p>
            <a:pPr marL="0" indent="0">
              <a:buNone/>
              <a:tabLst>
                <a:tab pos="0" algn="l"/>
              </a:tabLst>
            </a:pPr>
            <a:r>
              <a:rPr lang="en-US" sz="1800" dirty="0" smtClean="0"/>
              <a:t>One of the most remarkable athletes was the American gymnast George </a:t>
            </a:r>
            <a:r>
              <a:rPr lang="en-US" sz="1800" dirty="0" err="1" smtClean="0"/>
              <a:t>Eyser</a:t>
            </a:r>
            <a:r>
              <a:rPr lang="en-US" sz="1800" dirty="0" smtClean="0"/>
              <a:t>, who won six medals even though his left leg was made of wood. Frank </a:t>
            </a:r>
            <a:r>
              <a:rPr lang="en-US" sz="1800" dirty="0" err="1" smtClean="0"/>
              <a:t>Kugler</a:t>
            </a:r>
            <a:r>
              <a:rPr lang="en-US" sz="1800" dirty="0" smtClean="0"/>
              <a:t> won four medals in freestyle wrestling, weightlifting and tug of war, making him the only competitor to win a medal in three different sports at the same Olympic Games. Chicago runner James </a:t>
            </a:r>
            <a:r>
              <a:rPr lang="en-US" sz="1800" dirty="0" err="1" smtClean="0"/>
              <a:t>Lightbody</a:t>
            </a:r>
            <a:r>
              <a:rPr lang="en-US" sz="1800" dirty="0" smtClean="0"/>
              <a:t> won the steeplechase and the 800 m and then set a world record in the 1500 m. Harry Hillman won both the 200 m and 400 m hurdles and also the flat 400 m. Sprinter Archie Hahn was champion in the 60 m, 100 m and 200 m. In this last race, he set an Olympic record in 21.6, a record that stood for 28 years. In the discus, after American Martin Sheridan had thrown exactly the same distance as his compatriot, Ralph Rose (39.28 m), the judges gave them both an extra throw to decide the winner. Sheridan won the decider and claimed the gold medal. Ray </a:t>
            </a:r>
            <a:r>
              <a:rPr lang="en-US" sz="1800" dirty="0" err="1" smtClean="0"/>
              <a:t>Ewry</a:t>
            </a:r>
            <a:r>
              <a:rPr lang="en-US" sz="1800" dirty="0" smtClean="0"/>
              <a:t> again won all three standing jumps.</a:t>
            </a:r>
            <a:endParaRPr lang="ru-RU" sz="1800" dirty="0" smtClean="0"/>
          </a:p>
          <a:p>
            <a:pPr marL="0" indent="0">
              <a:buNone/>
            </a:pPr>
            <a:r>
              <a:rPr lang="en-US" sz="1800" dirty="0" smtClean="0"/>
              <a:t> </a:t>
            </a:r>
            <a:endParaRPr lang="ru-RU" sz="1800" dirty="0" smtClean="0"/>
          </a:p>
          <a:p>
            <a:pPr marL="0" indent="0">
              <a:buNone/>
            </a:pPr>
            <a:r>
              <a:rPr lang="en-US" sz="1800" dirty="0" smtClean="0"/>
              <a:t>The team representing Great Britain was awarded a total of two medals, both won by Irish athletes. The top non-USA athlete was Emil Rausch of Germany, who won three swimming events. </a:t>
            </a:r>
            <a:r>
              <a:rPr lang="en-US" sz="1800" dirty="0" err="1" smtClean="0"/>
              <a:t>Zoltan</a:t>
            </a:r>
            <a:r>
              <a:rPr lang="en-US" sz="1800" dirty="0" smtClean="0"/>
              <a:t> </a:t>
            </a:r>
            <a:r>
              <a:rPr lang="en-US" sz="1800" dirty="0" err="1" smtClean="0"/>
              <a:t>Halmay</a:t>
            </a:r>
            <a:r>
              <a:rPr lang="en-US" sz="1800" dirty="0" smtClean="0"/>
              <a:t> of Hungary and Charles Daniels of the United States each won two swimming gold medals. Galt Football Club from Canada won the gold medal in football.</a:t>
            </a:r>
            <a:endParaRPr lang="ru-RU" sz="1800" dirty="0" smtClean="0"/>
          </a:p>
          <a:p>
            <a:pPr marL="0" indent="0">
              <a:buNone/>
            </a:pPr>
            <a:endParaRPr lang="ru-RU" sz="1800" dirty="0"/>
          </a:p>
        </p:txBody>
      </p:sp>
    </p:spTree>
    <p:extLst>
      <p:ext uri="{BB962C8B-B14F-4D97-AF65-F5344CB8AC3E}">
        <p14:creationId xmlns="" xmlns:p14="http://schemas.microsoft.com/office/powerpoint/2010/main" val="1390919863"/>
      </p:ext>
    </p:extLst>
  </p:cSld>
  <p:clrMapOvr>
    <a:masterClrMapping/>
  </p:clrMapOvr>
  <p:transition spd="slow">
    <p:randomBa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Kinds of sport</a:t>
            </a:r>
            <a:endParaRPr lang="ru-RU" dirty="0"/>
          </a:p>
        </p:txBody>
      </p:sp>
      <p:sp>
        <p:nvSpPr>
          <p:cNvPr id="3" name="Содержимое 2"/>
          <p:cNvSpPr>
            <a:spLocks noGrp="1"/>
          </p:cNvSpPr>
          <p:nvPr>
            <p:ph idx="1"/>
          </p:nvPr>
        </p:nvSpPr>
        <p:spPr/>
        <p:txBody>
          <a:bodyPr numCol="2">
            <a:normAutofit lnSpcReduction="10000"/>
          </a:bodyPr>
          <a:lstStyle/>
          <a:p>
            <a:pPr marL="0" indent="0" algn="ctr">
              <a:buNone/>
            </a:pPr>
            <a:r>
              <a:rPr lang="en-US" dirty="0" smtClean="0"/>
              <a:t>Aquatics: Diving</a:t>
            </a:r>
            <a:endParaRPr lang="ru-RU" dirty="0" smtClean="0"/>
          </a:p>
          <a:p>
            <a:pPr marL="0" indent="0" algn="ctr">
              <a:buNone/>
            </a:pPr>
            <a:r>
              <a:rPr lang="en-US" dirty="0" smtClean="0"/>
              <a:t> Aquatics: Swimming</a:t>
            </a:r>
            <a:endParaRPr lang="ru-RU" dirty="0" smtClean="0"/>
          </a:p>
          <a:p>
            <a:pPr marL="0" indent="0" algn="ctr">
              <a:buNone/>
            </a:pPr>
            <a:r>
              <a:rPr lang="en-US" dirty="0" smtClean="0"/>
              <a:t> Aquatics: Water polo</a:t>
            </a:r>
            <a:endParaRPr lang="ru-RU" dirty="0" smtClean="0"/>
          </a:p>
          <a:p>
            <a:pPr marL="0" indent="0" algn="ctr">
              <a:buNone/>
            </a:pPr>
            <a:r>
              <a:rPr lang="en-US" dirty="0" smtClean="0"/>
              <a:t> Archery</a:t>
            </a:r>
            <a:endParaRPr lang="ru-RU" dirty="0" smtClean="0"/>
          </a:p>
          <a:p>
            <a:pPr marL="0" indent="0" algn="ctr">
              <a:buNone/>
            </a:pPr>
            <a:r>
              <a:rPr lang="en-US" dirty="0" smtClean="0"/>
              <a:t> Athletics</a:t>
            </a:r>
            <a:endParaRPr lang="ru-RU" dirty="0" smtClean="0"/>
          </a:p>
          <a:p>
            <a:pPr marL="0" indent="0" algn="ctr">
              <a:buNone/>
            </a:pPr>
            <a:r>
              <a:rPr lang="en-US" dirty="0" smtClean="0"/>
              <a:t> Boxing</a:t>
            </a:r>
            <a:endParaRPr lang="ru-RU" dirty="0" smtClean="0"/>
          </a:p>
          <a:p>
            <a:pPr marL="0" indent="0" algn="ctr">
              <a:buNone/>
            </a:pPr>
            <a:r>
              <a:rPr lang="en-US" dirty="0" smtClean="0"/>
              <a:t> Cycling</a:t>
            </a:r>
            <a:endParaRPr lang="ru-RU" dirty="0" smtClean="0"/>
          </a:p>
          <a:p>
            <a:pPr marL="0" indent="0" algn="ctr">
              <a:buNone/>
            </a:pPr>
            <a:r>
              <a:rPr lang="en-US" dirty="0" smtClean="0"/>
              <a:t> Fencing</a:t>
            </a:r>
            <a:endParaRPr lang="ru-RU" dirty="0" smtClean="0"/>
          </a:p>
          <a:p>
            <a:pPr marL="0" indent="0" algn="ctr">
              <a:buNone/>
            </a:pPr>
            <a:r>
              <a:rPr lang="en-US" dirty="0" smtClean="0"/>
              <a:t> Football (Soccer)</a:t>
            </a:r>
            <a:endParaRPr lang="ru-RU" dirty="0" smtClean="0"/>
          </a:p>
          <a:p>
            <a:pPr marL="0" indent="0" algn="ctr">
              <a:buNone/>
            </a:pPr>
            <a:r>
              <a:rPr lang="en-US" dirty="0" smtClean="0"/>
              <a:t> Golf</a:t>
            </a:r>
            <a:endParaRPr lang="ru-RU" dirty="0" smtClean="0"/>
          </a:p>
          <a:p>
            <a:pPr marL="0" indent="0" algn="ctr">
              <a:buNone/>
            </a:pPr>
            <a:r>
              <a:rPr lang="en-US" dirty="0" smtClean="0"/>
              <a:t> Lacrosse</a:t>
            </a:r>
            <a:endParaRPr lang="ru-RU" dirty="0" smtClean="0"/>
          </a:p>
          <a:p>
            <a:pPr marL="0" indent="0" algn="ctr">
              <a:buNone/>
            </a:pPr>
            <a:r>
              <a:rPr lang="en-US" dirty="0" smtClean="0"/>
              <a:t> </a:t>
            </a:r>
            <a:r>
              <a:rPr lang="en-US" dirty="0" err="1" smtClean="0"/>
              <a:t>Roque</a:t>
            </a:r>
            <a:endParaRPr lang="ru-RU" dirty="0" smtClean="0"/>
          </a:p>
          <a:p>
            <a:pPr marL="0" indent="0" algn="ctr">
              <a:buNone/>
            </a:pPr>
            <a:r>
              <a:rPr lang="en-US" dirty="0" smtClean="0"/>
              <a:t> Rowing</a:t>
            </a:r>
            <a:endParaRPr lang="ru-RU" dirty="0" smtClean="0"/>
          </a:p>
          <a:p>
            <a:pPr marL="0" indent="0" algn="ctr">
              <a:buNone/>
            </a:pPr>
            <a:r>
              <a:rPr lang="en-US" dirty="0" smtClean="0"/>
              <a:t> Tennis</a:t>
            </a:r>
            <a:endParaRPr lang="ru-RU" dirty="0" smtClean="0"/>
          </a:p>
          <a:p>
            <a:pPr marL="0" indent="0" algn="ctr">
              <a:buNone/>
            </a:pPr>
            <a:r>
              <a:rPr lang="en-US" dirty="0" smtClean="0"/>
              <a:t> Tug of war</a:t>
            </a:r>
            <a:endParaRPr lang="ru-RU" dirty="0" smtClean="0"/>
          </a:p>
          <a:p>
            <a:pPr marL="0" indent="0" algn="ctr">
              <a:buNone/>
            </a:pPr>
            <a:r>
              <a:rPr lang="en-US" dirty="0" smtClean="0"/>
              <a:t> Weightlifting</a:t>
            </a:r>
            <a:endParaRPr lang="ru-RU" dirty="0" smtClean="0"/>
          </a:p>
          <a:p>
            <a:pPr marL="0" indent="0" algn="ctr">
              <a:buNone/>
            </a:pPr>
            <a:r>
              <a:rPr lang="en-US" dirty="0" smtClean="0"/>
              <a:t> Wrestling</a:t>
            </a:r>
            <a:endParaRPr lang="ru-RU" dirty="0" smtClean="0"/>
          </a:p>
          <a:p>
            <a:pPr marL="0" indent="0" algn="ctr">
              <a:buNone/>
            </a:pPr>
            <a:r>
              <a:rPr lang="en-US" dirty="0" smtClean="0"/>
              <a:t>Basketball was featured as a demonstration sport.</a:t>
            </a:r>
            <a:endParaRPr lang="ru-RU" dirty="0" smtClean="0"/>
          </a:p>
          <a:p>
            <a:pPr marL="0" indent="0" algn="ctr">
              <a:buNone/>
            </a:pPr>
            <a:r>
              <a:rPr lang="en-US" dirty="0" smtClean="0"/>
              <a:t> Baseball was featured as a demonstration sport.</a:t>
            </a:r>
            <a:endParaRPr lang="ru-RU" dirty="0" smtClean="0"/>
          </a:p>
          <a:p>
            <a:pPr>
              <a:buNone/>
            </a:pPr>
            <a:endParaRPr lang="ru-RU" dirty="0"/>
          </a:p>
        </p:txBody>
      </p:sp>
    </p:spTree>
    <p:extLst>
      <p:ext uri="{BB962C8B-B14F-4D97-AF65-F5344CB8AC3E}">
        <p14:creationId xmlns="" xmlns:p14="http://schemas.microsoft.com/office/powerpoint/2010/main" val="1390919863"/>
      </p:ext>
    </p:extLst>
  </p:cSld>
  <p:clrMapOvr>
    <a:masterClrMapping/>
  </p:clrMapOvr>
  <p:transition spd="slow">
    <p:comb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Symbol of Olympic games</a:t>
            </a:r>
            <a:endParaRPr lang="ru-RU" dirty="0"/>
          </a:p>
        </p:txBody>
      </p:sp>
      <p:pic>
        <p:nvPicPr>
          <p:cNvPr id="1026" name="Picture 2" descr="E:\фотка\1302741569125492178500px-rowing_pictogram-hi.png"/>
          <p:cNvPicPr>
            <a:picLocks noChangeAspect="1" noChangeArrowheads="1"/>
          </p:cNvPicPr>
          <p:nvPr/>
        </p:nvPicPr>
        <p:blipFill>
          <a:blip r:embed="rId2" cstate="screen"/>
          <a:srcRect/>
          <a:stretch>
            <a:fillRect/>
          </a:stretch>
        </p:blipFill>
        <p:spPr bwMode="auto">
          <a:xfrm>
            <a:off x="3356037" y="2213037"/>
            <a:ext cx="2431926" cy="2431926"/>
          </a:xfrm>
          <a:prstGeom prst="rect">
            <a:avLst/>
          </a:prstGeom>
          <a:noFill/>
        </p:spPr>
      </p:pic>
      <p:pic>
        <p:nvPicPr>
          <p:cNvPr id="1027" name="Picture 3" descr="E:\фотка\Olympic_pictogram_Rugby_union.png"/>
          <p:cNvPicPr>
            <a:picLocks noChangeAspect="1" noChangeArrowheads="1"/>
          </p:cNvPicPr>
          <p:nvPr/>
        </p:nvPicPr>
        <p:blipFill>
          <a:blip r:embed="rId3" cstate="screen"/>
          <a:srcRect/>
          <a:stretch>
            <a:fillRect/>
          </a:stretch>
        </p:blipFill>
        <p:spPr bwMode="auto">
          <a:xfrm>
            <a:off x="179512" y="4653136"/>
            <a:ext cx="2016224" cy="2016224"/>
          </a:xfrm>
          <a:prstGeom prst="rect">
            <a:avLst/>
          </a:prstGeom>
          <a:noFill/>
        </p:spPr>
      </p:pic>
      <p:pic>
        <p:nvPicPr>
          <p:cNvPr id="1028" name="Picture 4" descr="E:\фотка\300px-Fencing_pictogram_svg.png"/>
          <p:cNvPicPr>
            <a:picLocks noChangeAspect="1" noChangeArrowheads="1"/>
          </p:cNvPicPr>
          <p:nvPr/>
        </p:nvPicPr>
        <p:blipFill>
          <a:blip r:embed="rId4" cstate="screen"/>
          <a:srcRect/>
          <a:stretch>
            <a:fillRect/>
          </a:stretch>
        </p:blipFill>
        <p:spPr bwMode="auto">
          <a:xfrm>
            <a:off x="6948264" y="1484784"/>
            <a:ext cx="1800200" cy="1800200"/>
          </a:xfrm>
          <a:prstGeom prst="rect">
            <a:avLst/>
          </a:prstGeom>
          <a:noFill/>
        </p:spPr>
      </p:pic>
      <p:pic>
        <p:nvPicPr>
          <p:cNvPr id="1029" name="Picture 5" descr="E:\фотка\300px-Sailing_pictogram_svg.png"/>
          <p:cNvPicPr>
            <a:picLocks noChangeAspect="1" noChangeArrowheads="1"/>
          </p:cNvPicPr>
          <p:nvPr/>
        </p:nvPicPr>
        <p:blipFill>
          <a:blip r:embed="rId5" cstate="screen"/>
          <a:srcRect/>
          <a:stretch>
            <a:fillRect/>
          </a:stretch>
        </p:blipFill>
        <p:spPr bwMode="auto">
          <a:xfrm>
            <a:off x="6804248" y="4509120"/>
            <a:ext cx="2088232" cy="2088232"/>
          </a:xfrm>
          <a:prstGeom prst="rect">
            <a:avLst/>
          </a:prstGeom>
          <a:noFill/>
        </p:spPr>
      </p:pic>
      <p:pic>
        <p:nvPicPr>
          <p:cNvPr id="1030" name="Picture 6" descr="E:\фотка\125509507367117824Olympic_sports_Triathlon_pictogram_svg_hi.png"/>
          <p:cNvPicPr>
            <a:picLocks noChangeAspect="1" noChangeArrowheads="1"/>
          </p:cNvPicPr>
          <p:nvPr/>
        </p:nvPicPr>
        <p:blipFill>
          <a:blip r:embed="rId6" cstate="screen"/>
          <a:srcRect/>
          <a:stretch>
            <a:fillRect/>
          </a:stretch>
        </p:blipFill>
        <p:spPr bwMode="auto">
          <a:xfrm>
            <a:off x="395536" y="1412776"/>
            <a:ext cx="1986732" cy="1728192"/>
          </a:xfrm>
          <a:prstGeom prst="rect">
            <a:avLst/>
          </a:prstGeom>
          <a:noFill/>
        </p:spPr>
      </p:pic>
    </p:spTree>
    <p:extLst>
      <p:ext uri="{BB962C8B-B14F-4D97-AF65-F5344CB8AC3E}">
        <p14:creationId xmlns="" xmlns:p14="http://schemas.microsoft.com/office/powerpoint/2010/main" val="1390919863"/>
      </p:ext>
    </p:extLst>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8" fill="hold" nodeType="afterEffect">
                                  <p:stCondLst>
                                    <p:cond delay="0"/>
                                  </p:stCondLst>
                                  <p:childTnLst>
                                    <p:set>
                                      <p:cBhvr>
                                        <p:cTn id="12" dur="1" fill="hold">
                                          <p:stCondLst>
                                            <p:cond delay="0"/>
                                          </p:stCondLst>
                                        </p:cTn>
                                        <p:tgtEl>
                                          <p:spTgt spid="1030"/>
                                        </p:tgtEl>
                                        <p:attrNameLst>
                                          <p:attrName>style.visibility</p:attrName>
                                        </p:attrNameLst>
                                      </p:cBhvr>
                                      <p:to>
                                        <p:strVal val="visible"/>
                                      </p:to>
                                    </p:set>
                                    <p:animEffect transition="in" filter="wipe(left)">
                                      <p:cBhvr>
                                        <p:cTn id="13" dur="500"/>
                                        <p:tgtEl>
                                          <p:spTgt spid="1030"/>
                                        </p:tgtEl>
                                      </p:cBhvr>
                                    </p:animEffect>
                                  </p:childTnLst>
                                </p:cTn>
                              </p:par>
                            </p:childTnLst>
                          </p:cTn>
                        </p:par>
                        <p:par>
                          <p:cTn id="14" fill="hold">
                            <p:stCondLst>
                              <p:cond delay="1500"/>
                            </p:stCondLst>
                            <p:childTnLst>
                              <p:par>
                                <p:cTn id="15" presetID="4" presetClass="entr" presetSubtype="32" fill="hold" nodeType="after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box(out)">
                                      <p:cBhvr>
                                        <p:cTn id="17" dur="500"/>
                                        <p:tgtEl>
                                          <p:spTgt spid="1026"/>
                                        </p:tgtEl>
                                      </p:cBhvr>
                                    </p:animEffect>
                                  </p:childTnLst>
                                </p:cTn>
                              </p:par>
                            </p:childTnLst>
                          </p:cTn>
                        </p:par>
                        <p:par>
                          <p:cTn id="18" fill="hold">
                            <p:stCondLst>
                              <p:cond delay="2000"/>
                            </p:stCondLst>
                            <p:childTnLst>
                              <p:par>
                                <p:cTn id="19" presetID="22" presetClass="entr" presetSubtype="4" fill="hold" nodeType="afterEffect">
                                  <p:stCondLst>
                                    <p:cond delay="0"/>
                                  </p:stCondLst>
                                  <p:childTnLst>
                                    <p:set>
                                      <p:cBhvr>
                                        <p:cTn id="20" dur="1" fill="hold">
                                          <p:stCondLst>
                                            <p:cond delay="0"/>
                                          </p:stCondLst>
                                        </p:cTn>
                                        <p:tgtEl>
                                          <p:spTgt spid="1027"/>
                                        </p:tgtEl>
                                        <p:attrNameLst>
                                          <p:attrName>style.visibility</p:attrName>
                                        </p:attrNameLst>
                                      </p:cBhvr>
                                      <p:to>
                                        <p:strVal val="visible"/>
                                      </p:to>
                                    </p:set>
                                    <p:animEffect transition="in" filter="wipe(down)">
                                      <p:cBhvr>
                                        <p:cTn id="21" dur="500"/>
                                        <p:tgtEl>
                                          <p:spTgt spid="1027"/>
                                        </p:tgtEl>
                                      </p:cBhvr>
                                    </p:animEffect>
                                  </p:childTnLst>
                                </p:cTn>
                              </p:par>
                            </p:childTnLst>
                          </p:cTn>
                        </p:par>
                        <p:par>
                          <p:cTn id="22" fill="hold">
                            <p:stCondLst>
                              <p:cond delay="2500"/>
                            </p:stCondLst>
                            <p:childTnLst>
                              <p:par>
                                <p:cTn id="23" presetID="22" presetClass="entr" presetSubtype="2" fill="hold" nodeType="afterEffect">
                                  <p:stCondLst>
                                    <p:cond delay="0"/>
                                  </p:stCondLst>
                                  <p:childTnLst>
                                    <p:set>
                                      <p:cBhvr>
                                        <p:cTn id="24" dur="1" fill="hold">
                                          <p:stCondLst>
                                            <p:cond delay="0"/>
                                          </p:stCondLst>
                                        </p:cTn>
                                        <p:tgtEl>
                                          <p:spTgt spid="1028"/>
                                        </p:tgtEl>
                                        <p:attrNameLst>
                                          <p:attrName>style.visibility</p:attrName>
                                        </p:attrNameLst>
                                      </p:cBhvr>
                                      <p:to>
                                        <p:strVal val="visible"/>
                                      </p:to>
                                    </p:set>
                                    <p:animEffect transition="in" filter="wipe(right)">
                                      <p:cBhvr>
                                        <p:cTn id="25" dur="500"/>
                                        <p:tgtEl>
                                          <p:spTgt spid="1028"/>
                                        </p:tgtEl>
                                      </p:cBhvr>
                                    </p:animEffect>
                                  </p:childTnLst>
                                </p:cTn>
                              </p:par>
                            </p:childTnLst>
                          </p:cTn>
                        </p:par>
                        <p:par>
                          <p:cTn id="26" fill="hold">
                            <p:stCondLst>
                              <p:cond delay="3000"/>
                            </p:stCondLst>
                            <p:childTnLst>
                              <p:par>
                                <p:cTn id="27" presetID="22" presetClass="entr" presetSubtype="4" fill="hold" nodeType="afterEffect">
                                  <p:stCondLst>
                                    <p:cond delay="0"/>
                                  </p:stCondLst>
                                  <p:childTnLst>
                                    <p:set>
                                      <p:cBhvr>
                                        <p:cTn id="28" dur="1" fill="hold">
                                          <p:stCondLst>
                                            <p:cond delay="0"/>
                                          </p:stCondLst>
                                        </p:cTn>
                                        <p:tgtEl>
                                          <p:spTgt spid="1029"/>
                                        </p:tgtEl>
                                        <p:attrNameLst>
                                          <p:attrName>style.visibility</p:attrName>
                                        </p:attrNameLst>
                                      </p:cBhvr>
                                      <p:to>
                                        <p:strVal val="visible"/>
                                      </p:to>
                                    </p:set>
                                    <p:animEffect transition="in" filter="wipe(down)">
                                      <p:cBhvr>
                                        <p:cTn id="29" dur="500"/>
                                        <p:tgtEl>
                                          <p:spTgt spid="1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60648"/>
            <a:ext cx="8229600" cy="6336704"/>
          </a:xfrm>
        </p:spPr>
        <p:txBody>
          <a:bodyPr>
            <a:normAutofit fontScale="92500" lnSpcReduction="10000"/>
          </a:bodyPr>
          <a:lstStyle/>
          <a:p>
            <a:pPr marL="0" indent="0">
              <a:buNone/>
            </a:pPr>
            <a:r>
              <a:rPr lang="en-US" dirty="0"/>
              <a:t>The United States of America (also called the United States, the States, the U.S., the USA, and America) is a federal constitutional republic comprising fifty states and a federal district. The country is situated mostly in central North America, where its forty-eight contiguous states and Washington, D.C., the capital district, lie between the Pacific and Atlantic Oceans, bordered by Canada to the north and Mexico to the south. The state of Alaska is in the northwest of the continent, with Canada to the east and Russia to the west across the Bering Strait. The state of Hawaii is an archipelago in the mid-Pacific. The country also possesses several territories in the Pacific and Caribbean.</a:t>
            </a:r>
            <a:endParaRPr lang="ru-RU" dirty="0"/>
          </a:p>
          <a:p>
            <a:pPr marL="0" indent="0">
              <a:buNone/>
            </a:pPr>
            <a:r>
              <a:rPr lang="en-US" dirty="0"/>
              <a:t> </a:t>
            </a:r>
            <a:endParaRPr lang="ru-RU" dirty="0"/>
          </a:p>
          <a:p>
            <a:pPr marL="0" indent="0">
              <a:buNone/>
            </a:pPr>
            <a:r>
              <a:rPr lang="en-US" dirty="0"/>
              <a:t>At 3.79 million square miles and with over 312 million people, the United States is the third or fourth largest country by total area, and the third largest by both land area and population. It is one of the world's most ethnically diverse and multicultural nations, the product of large-scale immigration from many countries. The U.S. economy is the world's largest national economy, with an estimated 2010 GDP of $14.53 trillion. </a:t>
            </a:r>
            <a:endParaRPr lang="ru-RU" dirty="0"/>
          </a:p>
          <a:p>
            <a:pPr>
              <a:buNone/>
            </a:pPr>
            <a:endParaRPr lang="ru-RU" dirty="0"/>
          </a:p>
        </p:txBody>
      </p:sp>
    </p:spTree>
  </p:cSld>
  <p:clrMapOvr>
    <a:masterClrMapping/>
  </p:clrMapOvr>
  <p:transition spd="slow">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solidFill>
                  <a:schemeClr val="bg2">
                    <a:lumMod val="50000"/>
                    <a:lumOff val="50000"/>
                  </a:schemeClr>
                </a:solidFill>
              </a:rPr>
              <a:t>Population</a:t>
            </a:r>
            <a:endParaRPr lang="ru-RU" dirty="0">
              <a:solidFill>
                <a:schemeClr val="bg2">
                  <a:lumMod val="50000"/>
                  <a:lumOff val="50000"/>
                </a:schemeClr>
              </a:solidFill>
            </a:endParaRPr>
          </a:p>
        </p:txBody>
      </p:sp>
      <p:sp>
        <p:nvSpPr>
          <p:cNvPr id="3" name="Содержимое 2"/>
          <p:cNvSpPr>
            <a:spLocks noGrp="1"/>
          </p:cNvSpPr>
          <p:nvPr>
            <p:ph idx="1"/>
          </p:nvPr>
        </p:nvSpPr>
        <p:spPr/>
        <p:txBody>
          <a:bodyPr>
            <a:normAutofit/>
          </a:bodyPr>
          <a:lstStyle/>
          <a:p>
            <a:pPr>
              <a:buFontTx/>
              <a:buNone/>
            </a:pPr>
            <a:r>
              <a:rPr lang="en-US" dirty="0" smtClean="0">
                <a:solidFill>
                  <a:schemeClr val="bg1"/>
                </a:solidFill>
              </a:rPr>
              <a:t>The population of the USA is 276 millions</a:t>
            </a:r>
            <a:r>
              <a:rPr lang="ru-RU" dirty="0" smtClean="0">
                <a:solidFill>
                  <a:schemeClr val="bg1"/>
                </a:solidFill>
              </a:rPr>
              <a:t>:</a:t>
            </a:r>
            <a:endParaRPr lang="en-US" dirty="0" smtClean="0">
              <a:solidFill>
                <a:schemeClr val="bg1"/>
              </a:solidFill>
            </a:endParaRPr>
          </a:p>
          <a:p>
            <a:r>
              <a:rPr lang="en-US" dirty="0" smtClean="0">
                <a:solidFill>
                  <a:schemeClr val="bg1"/>
                </a:solidFill>
              </a:rPr>
              <a:t>29% from Britain and Ireland </a:t>
            </a:r>
          </a:p>
          <a:p>
            <a:r>
              <a:rPr lang="en-US" dirty="0" smtClean="0">
                <a:solidFill>
                  <a:schemeClr val="bg1"/>
                </a:solidFill>
              </a:rPr>
              <a:t>8% from Germany</a:t>
            </a:r>
          </a:p>
          <a:p>
            <a:r>
              <a:rPr lang="en-US" dirty="0" smtClean="0">
                <a:solidFill>
                  <a:schemeClr val="bg1"/>
                </a:solidFill>
              </a:rPr>
              <a:t>5% from Italy</a:t>
            </a:r>
          </a:p>
          <a:p>
            <a:r>
              <a:rPr lang="en-US" dirty="0" smtClean="0">
                <a:solidFill>
                  <a:schemeClr val="bg1"/>
                </a:solidFill>
              </a:rPr>
              <a:t>3% from Poland</a:t>
            </a:r>
          </a:p>
          <a:p>
            <a:r>
              <a:rPr lang="en-US" dirty="0" smtClean="0">
                <a:solidFill>
                  <a:schemeClr val="bg1"/>
                </a:solidFill>
              </a:rPr>
              <a:t>3% from Scandinavia</a:t>
            </a:r>
          </a:p>
          <a:p>
            <a:r>
              <a:rPr lang="en-US" dirty="0" smtClean="0">
                <a:solidFill>
                  <a:schemeClr val="bg1"/>
                </a:solidFill>
              </a:rPr>
              <a:t>12% African Americans</a:t>
            </a:r>
          </a:p>
          <a:p>
            <a:r>
              <a:rPr lang="en-US" dirty="0" smtClean="0">
                <a:solidFill>
                  <a:schemeClr val="bg1"/>
                </a:solidFill>
              </a:rPr>
              <a:t>8% Hispanics</a:t>
            </a:r>
          </a:p>
          <a:p>
            <a:r>
              <a:rPr lang="en-US" dirty="0" smtClean="0">
                <a:solidFill>
                  <a:schemeClr val="bg1"/>
                </a:solidFill>
              </a:rPr>
              <a:t>3% Asian and Pacific Islanders</a:t>
            </a:r>
            <a:endParaRPr lang="ru-RU" dirty="0" smtClean="0">
              <a:solidFill>
                <a:schemeClr val="bg1"/>
              </a:solidFill>
            </a:endParaRPr>
          </a:p>
          <a:p>
            <a:pPr>
              <a:buNone/>
            </a:pPr>
            <a:endParaRPr lang="ru-RU" dirty="0"/>
          </a:p>
        </p:txBody>
      </p:sp>
    </p:spTree>
  </p:cSld>
  <p:clrMapOvr>
    <a:masterClrMapping/>
  </p:clrMapOvr>
  <p:transition spd="slow">
    <p:split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149080"/>
            <a:ext cx="8229600" cy="2304256"/>
          </a:xfrm>
        </p:spPr>
        <p:txBody>
          <a:bodyPr>
            <a:normAutofit fontScale="92500"/>
          </a:bodyPr>
          <a:lstStyle/>
          <a:p>
            <a:pPr marL="0" indent="0">
              <a:buNone/>
            </a:pPr>
            <a:r>
              <a:rPr lang="en-US" dirty="0"/>
              <a:t>Indigenous peoples descended from forebears who migrated from Asia have inhabited what is now the mainland United States for many thousands of years. This Native American population was greatly reduced by disease and warfare after European contact. The United States was founded by thirteen British colonies located along the Atlantic seaboard.</a:t>
            </a:r>
            <a:endParaRPr lang="ru-RU" dirty="0"/>
          </a:p>
          <a:p>
            <a:pPr marL="0" indent="0">
              <a:buNone/>
            </a:pPr>
            <a:endParaRPr lang="ru-RU" dirty="0"/>
          </a:p>
        </p:txBody>
      </p:sp>
      <p:pic>
        <p:nvPicPr>
          <p:cNvPr id="1026" name="Picture 2" descr="K:\фотка\1247640301_1247561102_i3rfgfvgy27n.jpg"/>
          <p:cNvPicPr>
            <a:picLocks noChangeAspect="1" noChangeArrowheads="1"/>
          </p:cNvPicPr>
          <p:nvPr/>
        </p:nvPicPr>
        <p:blipFill rotWithShape="1">
          <a:blip r:embed="rId2" cstate="screen">
            <a:extLst>
              <a:ext uri="{28A0092B-C50C-407E-A947-70E740481C1C}">
                <a14:useLocalDpi xmlns="" xmlns:a14="http://schemas.microsoft.com/office/drawing/2010/main" val="0"/>
              </a:ext>
            </a:extLst>
          </a:blip>
          <a:srcRect/>
          <a:stretch/>
        </p:blipFill>
        <p:spPr bwMode="auto">
          <a:xfrm>
            <a:off x="2641600" y="332656"/>
            <a:ext cx="3657600" cy="293793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a:ext uri="{909E8E84-426E-40DD-AFC4-6F175D3DCCD1}">
              <a14:hiddenFill xmlns="" xmlns:a14="http://schemas.microsoft.com/office/drawing/2010/main">
                <a:solidFill>
                  <a:srgbClr val="FFFFFF"/>
                </a:solidFill>
              </a14:hiddenFill>
            </a:ext>
          </a:extLst>
        </p:spPr>
      </p:pic>
    </p:spTree>
  </p:cSld>
  <p:clrMapOvr>
    <a:masterClrMapping/>
  </p:clrMapOvr>
  <p:transition spd="slow">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par>
                                <p:cTn id="10" presetID="8" presetClass="entr" presetSubtype="16" fill="hold"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73778" y="0"/>
            <a:ext cx="4590510" cy="1143000"/>
          </a:xfrm>
        </p:spPr>
        <p:txBody>
          <a:bodyPr>
            <a:no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en-US" sz="5000"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Geography</a:t>
            </a:r>
            <a:endParaRPr lang="ru-RU" sz="5000"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2050" name="Picture 2" descr="K:\фотка\NorthAmericaMap.jpg"/>
          <p:cNvPicPr>
            <a:picLocks noChangeAspect="1" noChangeArrowheads="1"/>
          </p:cNvPicPr>
          <p:nvPr/>
        </p:nvPicPr>
        <p:blipFill rotWithShape="1">
          <a:blip r:embed="rId2" cstate="screen">
            <a:extLst>
              <a:ext uri="{28A0092B-C50C-407E-A947-70E740481C1C}">
                <a14:useLocalDpi xmlns="" xmlns:a14="http://schemas.microsoft.com/office/drawing/2010/main" val="0"/>
              </a:ext>
            </a:extLst>
          </a:blip>
          <a:srcRect/>
          <a:stretch/>
        </p:blipFill>
        <p:spPr bwMode="auto">
          <a:xfrm>
            <a:off x="2404534" y="1072893"/>
            <a:ext cx="4334933" cy="5596467"/>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390919863"/>
      </p:ext>
    </p:extLst>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21" presetClass="entr" presetSubtype="4" fill="hold" nodeType="with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wheel(4)">
                                      <p:cBhvr>
                                        <p:cTn id="12" dur="20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166019"/>
            <a:ext cx="8229600" cy="4525963"/>
          </a:xfrm>
        </p:spPr>
        <p:txBody>
          <a:bodyPr>
            <a:normAutofit fontScale="92500" lnSpcReduction="20000"/>
          </a:bodyPr>
          <a:lstStyle/>
          <a:p>
            <a:pPr>
              <a:buNone/>
            </a:pPr>
            <a:r>
              <a:rPr lang="en-US" dirty="0" smtClean="0"/>
              <a:t> </a:t>
            </a:r>
            <a:endParaRPr lang="ru-RU" dirty="0" smtClean="0"/>
          </a:p>
          <a:p>
            <a:pPr>
              <a:buNone/>
            </a:pPr>
            <a:r>
              <a:rPr lang="ru-RU" dirty="0" smtClean="0"/>
              <a:t>    </a:t>
            </a:r>
            <a:r>
              <a:rPr lang="en-US" dirty="0" smtClean="0"/>
              <a:t>The land area of the contiguous United States is approximately 1,900 million acres. Alaska, separated from the contiguous United States by Canada, is the largest state at 365 million acres. Hawaii, occupying an archipelago in the central Pacific, southwest of North America, has just over 4 million acres. The United States is the world's third or fourth largest nation by total area, ranking behind Russia and Canada and just above or below China. The ranking varies depending on how two territories disputed by China and India are counted and how the total size of the United States is measured: calculations range from 3,676,486 square miles to 3,717,813 square miles to 3,794,101 square miles. Including only land area, the United States is third in size behind Russia and China, just ahead of Canada.</a:t>
            </a:r>
            <a:endParaRPr lang="ru-RU" dirty="0" smtClean="0"/>
          </a:p>
          <a:p>
            <a:pPr>
              <a:buNone/>
            </a:pPr>
            <a:endParaRPr lang="ru-RU" dirty="0"/>
          </a:p>
        </p:txBody>
      </p:sp>
    </p:spTree>
    <p:extLst>
      <p:ext uri="{BB962C8B-B14F-4D97-AF65-F5344CB8AC3E}">
        <p14:creationId xmlns="" xmlns:p14="http://schemas.microsoft.com/office/powerpoint/2010/main" val="1390919863"/>
      </p:ext>
    </p:extLst>
  </p:cSld>
  <p:clrMapOvr>
    <a:masterClrMapping/>
  </p:clrMapOvr>
  <p:transition spd="slow">
    <p:blinds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Political system</a:t>
            </a:r>
            <a:endParaRPr lang="ru-RU" dirty="0"/>
          </a:p>
        </p:txBody>
      </p:sp>
      <p:sp>
        <p:nvSpPr>
          <p:cNvPr id="3" name="Содержимое 2"/>
          <p:cNvSpPr>
            <a:spLocks noGrp="1"/>
          </p:cNvSpPr>
          <p:nvPr>
            <p:ph idx="1"/>
          </p:nvPr>
        </p:nvSpPr>
        <p:spPr/>
        <p:txBody>
          <a:bodyPr>
            <a:normAutofit fontScale="92500" lnSpcReduction="20000"/>
          </a:bodyPr>
          <a:lstStyle/>
          <a:p>
            <a:pPr marL="0" indent="0">
              <a:buNone/>
            </a:pPr>
            <a:r>
              <a:rPr lang="en-US" dirty="0" smtClean="0">
                <a:latin typeface="Times New Roman" pitchFamily="18" charset="0"/>
                <a:cs typeface="Times New Roman" pitchFamily="18" charset="0"/>
              </a:rPr>
              <a:t>The United States has operated under a two-party system for most of its history. For elective offices at most levels, state-administered primary elections choose the major party nominees for subsequent general elections. Since the general election of 1856, the major parties have been the Democratic Party, founded in 1824, and the Republican Party, founded in 1854. Since the Civil War, only one third-party presidential candidate—former president Theodore Roosevelt, running as a Progressive in 1912—has won as much as 20% of the popular vote.</a:t>
            </a:r>
            <a:endParaRPr lang="ru-RU"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marL="0" indent="0">
              <a:buNone/>
            </a:pPr>
            <a:r>
              <a:rPr lang="en-US" dirty="0" smtClean="0">
                <a:latin typeface="Times New Roman" pitchFamily="18" charset="0"/>
                <a:cs typeface="Times New Roman" pitchFamily="18" charset="0"/>
              </a:rPr>
              <a:t>Within American political culture, the Republican Party is considered center-right or conservative and the Democratic Party is considered center-left or liberal. The states of the Northeast and West Coast and some of the Great Lakes states, known as "blue states", are relatively liberal. The "red states" of the South and parts of the Great Plains and Rocky Mountains are relatively conservative.</a:t>
            </a:r>
            <a:endParaRPr lang="ru-RU" dirty="0" smtClean="0">
              <a:latin typeface="Times New Roman" pitchFamily="18" charset="0"/>
              <a:cs typeface="Times New Roman" pitchFamily="18" charset="0"/>
            </a:endParaRPr>
          </a:p>
          <a:p>
            <a:pPr marL="0" indent="0">
              <a:buNone/>
            </a:pPr>
            <a:endParaRPr lang="ru-RU" dirty="0">
              <a:latin typeface="Times New Roman" pitchFamily="18" charset="0"/>
              <a:cs typeface="Times New Roman" pitchFamily="18" charset="0"/>
            </a:endParaRPr>
          </a:p>
        </p:txBody>
      </p:sp>
    </p:spTree>
    <p:extLst>
      <p:ext uri="{BB962C8B-B14F-4D97-AF65-F5344CB8AC3E}">
        <p14:creationId xmlns="" xmlns:p14="http://schemas.microsoft.com/office/powerpoint/2010/main" val="1390919863"/>
      </p:ext>
    </p:extLst>
  </p:cSld>
  <p:clrMapOvr>
    <a:masterClrMapping/>
  </p:clrMapOvr>
  <p:transition spd="slow">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USCapitol.jpg"/>
          <p:cNvPicPr>
            <a:picLocks noGrp="1" noChangeAspect="1"/>
          </p:cNvPicPr>
          <p:nvPr>
            <p:ph idx="1"/>
          </p:nvPr>
        </p:nvPicPr>
        <p:blipFill>
          <a:blip r:embed="rId2" cstate="screen"/>
          <a:stretch>
            <a:fillRect/>
          </a:stretch>
        </p:blipFill>
        <p:spPr>
          <a:xfrm>
            <a:off x="827584" y="548680"/>
            <a:ext cx="7488832" cy="5616624"/>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 xmlns:p14="http://schemas.microsoft.com/office/powerpoint/2010/main" val="1390919863"/>
      </p:ext>
    </p:extLst>
  </p:cSld>
  <p:clrMapOvr>
    <a:masterClrMapping/>
  </p:clrMapOvr>
  <p:transition spd="slow">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5"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down)">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pPr marL="273050" indent="-1588">
              <a:buNone/>
            </a:pPr>
            <a:r>
              <a:rPr lang="en-US" dirty="0" smtClean="0"/>
              <a:t>The winner of the 2008 presidential election, Democrat Barack Obama, is the 44th U.S. president. The 2010 midterm elections saw the Republican Party take control of the House and make gains in the Senate, where the Democrats retain the majority. In the 112th United States Congress, the Senate comprises 51 Democrats, two independents who caucus with the Democrats, and 47 Republicans; the House comprises 240 Republicans and 192 Democrats—three seats are vacant. There are 29 Republican and 20 Democratic state governors, as well as one independent.</a:t>
            </a:r>
            <a:endParaRPr lang="ru-RU" dirty="0" smtClean="0"/>
          </a:p>
          <a:p>
            <a:pPr marL="273050" indent="-1588">
              <a:buNone/>
            </a:pPr>
            <a:endParaRPr lang="ru-RU" dirty="0"/>
          </a:p>
        </p:txBody>
      </p:sp>
    </p:spTree>
    <p:extLst>
      <p:ext uri="{BB962C8B-B14F-4D97-AF65-F5344CB8AC3E}">
        <p14:creationId xmlns="" xmlns:p14="http://schemas.microsoft.com/office/powerpoint/2010/main" val="1390919863"/>
      </p:ext>
    </p:extLst>
  </p:cSld>
  <p:clrMapOvr>
    <a:masterClrMapping/>
  </p:clrMapOvr>
  <p:transition spd="slow">
    <p:strips dir="ru"/>
  </p:transition>
  <p:timing>
    <p:tnLst>
      <p:par>
        <p:cTn id="1" dur="indefinite" restart="never" nodeType="tmRoot"/>
      </p:par>
    </p:tnLst>
  </p:timing>
</p:sld>
</file>

<file path=ppt/theme/theme1.xml><?xml version="1.0" encoding="utf-8"?>
<a:theme xmlns:a="http://schemas.openxmlformats.org/drawingml/2006/main" name="Паркет">
  <a:themeElements>
    <a:clrScheme name="Паркет">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77</TotalTime>
  <Words>1193</Words>
  <Application>Microsoft Office PowerPoint</Application>
  <PresentationFormat>Экран (4:3)</PresentationFormat>
  <Paragraphs>56</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Паркет</vt:lpstr>
      <vt:lpstr>The United States of America</vt:lpstr>
      <vt:lpstr>Слайд 2</vt:lpstr>
      <vt:lpstr>Population</vt:lpstr>
      <vt:lpstr>Слайд 4</vt:lpstr>
      <vt:lpstr>Geography</vt:lpstr>
      <vt:lpstr>Слайд 6</vt:lpstr>
      <vt:lpstr>Political system</vt:lpstr>
      <vt:lpstr>Слайд 8</vt:lpstr>
      <vt:lpstr>Слайд 9</vt:lpstr>
      <vt:lpstr>Grand Canyon</vt:lpstr>
      <vt:lpstr>Olympic games</vt:lpstr>
      <vt:lpstr>Слайд 12</vt:lpstr>
      <vt:lpstr>Слайд 13</vt:lpstr>
      <vt:lpstr>Outstanding American sportsmen</vt:lpstr>
      <vt:lpstr>Kinds of sport</vt:lpstr>
      <vt:lpstr>Symbol of Olympic games</vt:lpstr>
    </vt:vector>
  </TitlesOfParts>
  <Company>Reanimator Extreme Edition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United States of America</dc:title>
  <dc:creator>Брыкалина Н.П.</dc:creator>
  <cp:lastModifiedBy>DNA7 X86</cp:lastModifiedBy>
  <cp:revision>11</cp:revision>
  <dcterms:created xsi:type="dcterms:W3CDTF">2011-10-14T05:23:23Z</dcterms:created>
  <dcterms:modified xsi:type="dcterms:W3CDTF">2011-12-07T19:02:30Z</dcterms:modified>
</cp:coreProperties>
</file>