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>
      <p:cViewPr varScale="1">
        <p:scale>
          <a:sx n="70" d="100"/>
          <a:sy n="70" d="100"/>
        </p:scale>
        <p:origin x="-11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500D7A9-4E4F-4CD9-82A8-7B9E4F64EFBF}" type="datetimeFigureOut">
              <a:rPr lang="ru-RU"/>
              <a:pPr>
                <a:defRPr/>
              </a:pPr>
              <a:t>29.03.2012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5045EAF-CDA5-4F40-B8FC-128FBDD7AC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DC5A87-E432-4B85-B9DB-79C538A2BE78}" type="slidenum">
              <a:rPr lang="ru-RU" smtClean="0">
                <a:latin typeface="Arial" pitchFamily="34" charset="0"/>
              </a:rPr>
              <a:pPr/>
              <a:t>5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latin typeface="Arial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50826-A1D6-468D-B5A0-71950A2263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3BBBA-1B0F-4D7F-9F58-3C5BF0BAC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1F1E5-9B4A-4DA7-8A3D-09AE72981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DEC65-8B14-4C7B-B6CF-E809D7450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2B87E-DE66-4923-A162-2E55276D3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ECE04-EB20-4179-AA5D-4887F8FB0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582A3-BE91-4A4A-B8D9-B97C7BB028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0D0FB-7B2F-412B-A347-9F7A06B417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A6B23-32DD-43D6-B0D0-A1864A48E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D4063-8B13-4B2D-8F21-FA305CA4B6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62778-74EF-4FE2-B500-28B597F4E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fld id="{DC4BAD99-0095-4CBE-AC5A-5366910010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4103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1434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Тема: Квадратный корень из произведения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14500" y="3357563"/>
            <a:ext cx="5819775" cy="1905000"/>
          </a:xfrm>
        </p:spPr>
        <p:txBody>
          <a:bodyPr/>
          <a:lstStyle/>
          <a:p>
            <a:pPr eaLnBrk="1" hangingPunct="1"/>
            <a:r>
              <a:rPr lang="ru-RU" sz="1800" smtClean="0">
                <a:solidFill>
                  <a:srgbClr val="00B050"/>
                </a:solidFill>
              </a:rPr>
              <a:t>«ГИМНАСТИКА РАЗВИВАЕТ И УКРЕПЛЯЕТ СИЛУ ТЕЛЕСНУЮ, ТАК ЖЕ ТОЧНО ЛОГИКА РАЗВИВАЕТ И УКРЕПЛЯЕТ СИЛУ МЫШЛЕНИЯ»</a:t>
            </a:r>
          </a:p>
          <a:p>
            <a:pPr algn="r" eaLnBrk="1" hangingPunct="1"/>
            <a:r>
              <a:rPr lang="ru-RU" sz="1800" smtClean="0">
                <a:solidFill>
                  <a:srgbClr val="00B050"/>
                </a:solidFill>
              </a:rPr>
              <a:t>Н. Г. Чернышевский</a:t>
            </a:r>
          </a:p>
          <a:p>
            <a:pPr eaLnBrk="1" hangingPunct="1"/>
            <a:endParaRPr lang="ru-RU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00188" y="2214563"/>
          <a:ext cx="5438775" cy="2927352"/>
        </p:xfrm>
        <a:graphic>
          <a:graphicData uri="http://schemas.openxmlformats.org/drawingml/2006/table">
            <a:tbl>
              <a:tblPr/>
              <a:tblGrid>
                <a:gridCol w="777875"/>
                <a:gridCol w="623887"/>
                <a:gridCol w="622300"/>
                <a:gridCol w="622300"/>
                <a:gridCol w="773113"/>
                <a:gridCol w="774700"/>
                <a:gridCol w="622300"/>
                <a:gridCol w="6223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37" name="Rectangle 1"/>
          <p:cNvSpPr>
            <a:spLocks noChangeArrowheads="1"/>
          </p:cNvSpPr>
          <p:nvPr/>
        </p:nvSpPr>
        <p:spPr bwMode="auto">
          <a:xfrm>
            <a:off x="642938" y="642938"/>
            <a:ext cx="37147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4800" b="1">
                <a:solidFill>
                  <a:srgbClr val="00B050"/>
                </a:solidFill>
              </a:rPr>
              <a:t>Ключ:</a:t>
            </a:r>
          </a:p>
          <a:p>
            <a:pPr eaLnBrk="0" hangingPunct="0"/>
            <a:endParaRPr lang="ru-RU" sz="4800" b="1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/>
        </p:nvSpPr>
        <p:spPr bwMode="auto">
          <a:xfrm>
            <a:off x="4264025" y="24399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4214813" y="1714500"/>
          <a:ext cx="4448175" cy="4643438"/>
        </p:xfrm>
        <a:graphic>
          <a:graphicData uri="http://schemas.openxmlformats.org/presentationml/2006/ole">
            <p:oleObj spid="_x0000_s1026" name="Формула" r:id="rId3" imgW="1307880" imgH="1218960" progId="Equation.3">
              <p:embed/>
            </p:oleObj>
          </a:graphicData>
        </a:graphic>
      </p:graphicFrame>
      <p:sp>
        <p:nvSpPr>
          <p:cNvPr id="1028" name="TextBox 6"/>
          <p:cNvSpPr txBox="1">
            <a:spLocks noChangeArrowheads="1"/>
          </p:cNvSpPr>
          <p:nvPr/>
        </p:nvSpPr>
        <p:spPr bwMode="auto">
          <a:xfrm>
            <a:off x="714375" y="500063"/>
            <a:ext cx="80724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«Вовремя извлекая корни, вы сможете поддерживать отличную форму».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30" name="Picture 5" descr="Pict0013"/>
          <p:cNvPicPr>
            <a:picLocks noChangeAspect="1" noChangeArrowheads="1"/>
          </p:cNvPicPr>
          <p:nvPr/>
        </p:nvPicPr>
        <p:blipFill>
          <a:blip r:embed="rId4" cstate="print"/>
          <a:srcRect l="19830" t="2673" r="63690" b="77664"/>
          <a:stretch>
            <a:fillRect/>
          </a:stretch>
        </p:blipFill>
        <p:spPr bwMode="auto">
          <a:xfrm>
            <a:off x="357188" y="1857375"/>
            <a:ext cx="3978275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Box 1"/>
          <p:cNvSpPr txBox="1">
            <a:spLocks noChangeArrowheads="1"/>
          </p:cNvSpPr>
          <p:nvPr/>
        </p:nvSpPr>
        <p:spPr bwMode="auto">
          <a:xfrm>
            <a:off x="214313" y="1071563"/>
            <a:ext cx="677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2. НАЙДИТЕ ЗНАЧЕНИЕ ВЫРАЖЕНИЯ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1813" y="1928813"/>
          <a:ext cx="1773237" cy="500062"/>
        </p:xfrm>
        <a:graphic>
          <a:graphicData uri="http://schemas.openxmlformats.org/presentationml/2006/ole">
            <p:oleObj spid="_x0000_s2050" name="Формула" r:id="rId3" imgW="901440" imgH="253800" progId="Equation.3">
              <p:embed/>
            </p:oleObj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00313" y="2071688"/>
            <a:ext cx="428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8;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71500" y="2643188"/>
          <a:ext cx="1785938" cy="546100"/>
        </p:xfrm>
        <a:graphic>
          <a:graphicData uri="http://schemas.openxmlformats.org/presentationml/2006/ole">
            <p:oleObj spid="_x0000_s2051" name="Формула" r:id="rId4" imgW="914400" imgH="279360" progId="Equation.3">
              <p:embed/>
            </p:oleObj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00313" y="2786063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0,3;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42938" y="3429000"/>
          <a:ext cx="1249362" cy="500063"/>
        </p:xfrm>
        <a:graphic>
          <a:graphicData uri="http://schemas.openxmlformats.org/presentationml/2006/ole">
            <p:oleObj spid="_x0000_s2052" name="Формула" r:id="rId5" imgW="571320" imgH="228600" progId="Equation.3">
              <p:embed/>
            </p:oleObj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1928813" y="3357563"/>
          <a:ext cx="1354137" cy="571500"/>
        </p:xfrm>
        <a:graphic>
          <a:graphicData uri="http://schemas.openxmlformats.org/presentationml/2006/ole">
            <p:oleObj spid="_x0000_s2053" name="Формула" r:id="rId6" imgW="571320" imgH="24120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714375" y="4071938"/>
          <a:ext cx="1500188" cy="500062"/>
        </p:xfrm>
        <a:graphic>
          <a:graphicData uri="http://schemas.openxmlformats.org/presentationml/2006/ole">
            <p:oleObj spid="_x0000_s2054" name="Формула" r:id="rId7" imgW="685800" imgH="228600" progId="Equation.3">
              <p:embed/>
            </p:oleObj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2286000" y="4143375"/>
          <a:ext cx="1214438" cy="461963"/>
        </p:xfrm>
        <a:graphic>
          <a:graphicData uri="http://schemas.openxmlformats.org/presentationml/2006/ole">
            <p:oleObj spid="_x0000_s2055" name="Формула" r:id="rId8" imgW="533160" imgH="20304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572000" y="2000250"/>
          <a:ext cx="1285875" cy="503238"/>
        </p:xfrm>
        <a:graphic>
          <a:graphicData uri="http://schemas.openxmlformats.org/presentationml/2006/ole">
            <p:oleObj spid="_x0000_s2056" name="Формула" r:id="rId9" imgW="583920" imgH="228600" progId="Equation.3">
              <p:embed/>
            </p:oleObj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5857875" y="2000250"/>
          <a:ext cx="1447800" cy="500063"/>
        </p:xfrm>
        <a:graphic>
          <a:graphicData uri="http://schemas.openxmlformats.org/presentationml/2006/ole">
            <p:oleObj spid="_x0000_s2057" name="Формула" r:id="rId10" imgW="698400" imgH="241200" progId="Equation.3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643438" y="2786063"/>
          <a:ext cx="1528762" cy="500062"/>
        </p:xfrm>
        <a:graphic>
          <a:graphicData uri="http://schemas.openxmlformats.org/presentationml/2006/ole">
            <p:oleObj spid="_x0000_s2058" name="Формула" r:id="rId11" imgW="698400" imgH="228600" progId="Equation.3">
              <p:embed/>
            </p:oleObj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6215063" y="2786063"/>
          <a:ext cx="1438275" cy="500062"/>
        </p:xfrm>
        <a:graphic>
          <a:graphicData uri="http://schemas.openxmlformats.org/presentationml/2006/ole">
            <p:oleObj spid="_x0000_s2059" name="Формула" r:id="rId12" imgW="58392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Box 1"/>
          <p:cNvSpPr txBox="1">
            <a:spLocks noChangeArrowheads="1"/>
          </p:cNvSpPr>
          <p:nvPr/>
        </p:nvSpPr>
        <p:spPr bwMode="auto">
          <a:xfrm>
            <a:off x="214313" y="1714500"/>
            <a:ext cx="3949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3. Верно ли равенство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14313" y="2214563"/>
          <a:ext cx="6492875" cy="785812"/>
        </p:xfrm>
        <a:graphic>
          <a:graphicData uri="http://schemas.openxmlformats.org/presentationml/2006/ole">
            <p:oleObj spid="_x0000_s3074" name="Формула" r:id="rId3" imgW="1993680" imgH="241200" progId="Equation.3">
              <p:embed/>
            </p:oleObj>
          </a:graphicData>
        </a:graphic>
      </p:graphicFrame>
      <p:sp>
        <p:nvSpPr>
          <p:cNvPr id="3082" name="TextBox 3"/>
          <p:cNvSpPr txBox="1">
            <a:spLocks noChangeArrowheads="1"/>
          </p:cNvSpPr>
          <p:nvPr/>
        </p:nvSpPr>
        <p:spPr bwMode="auto">
          <a:xfrm>
            <a:off x="214313" y="3429000"/>
            <a:ext cx="66405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B050"/>
                </a:solidFill>
              </a:rPr>
              <a:t>4. Пусть                      . Сравните :        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928813" y="3429000"/>
          <a:ext cx="1963737" cy="571500"/>
        </p:xfrm>
        <a:graphic>
          <a:graphicData uri="http://schemas.openxmlformats.org/presentationml/2006/ole">
            <p:oleObj spid="_x0000_s3075" name="Формула" r:id="rId4" imgW="698400" imgH="203040" progId="Equation.3">
              <p:embed/>
            </p:oleObj>
          </a:graphicData>
        </a:graphic>
      </p:graphicFrame>
      <p:sp>
        <p:nvSpPr>
          <p:cNvPr id="3083" name="TextBox 7"/>
          <p:cNvSpPr txBox="1">
            <a:spLocks noChangeArrowheads="1"/>
          </p:cNvSpPr>
          <p:nvPr/>
        </p:nvSpPr>
        <p:spPr bwMode="auto">
          <a:xfrm>
            <a:off x="1000125" y="4214813"/>
            <a:ext cx="1052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/>
              <a:t>  </a:t>
            </a:r>
            <a:r>
              <a:rPr lang="ru-RU" sz="2000"/>
              <a:t>И</a:t>
            </a:r>
            <a:r>
              <a:rPr lang="ru-RU" sz="3200"/>
              <a:t> 0;</a:t>
            </a:r>
          </a:p>
        </p:txBody>
      </p:sp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2428875" y="4143375"/>
          <a:ext cx="754063" cy="714375"/>
        </p:xfrm>
        <a:graphic>
          <a:graphicData uri="http://schemas.openxmlformats.org/presentationml/2006/ole">
            <p:oleObj spid="_x0000_s3076" name="Формула" r:id="rId5" imgW="241200" imgH="228600" progId="Equation.3">
              <p:embed/>
            </p:oleObj>
          </a:graphicData>
        </a:graphic>
      </p:graphicFrame>
      <p:sp>
        <p:nvSpPr>
          <p:cNvPr id="3084" name="TextBox 9"/>
          <p:cNvSpPr txBox="1">
            <a:spLocks noChangeArrowheads="1"/>
          </p:cNvSpPr>
          <p:nvPr/>
        </p:nvSpPr>
        <p:spPr bwMode="auto">
          <a:xfrm>
            <a:off x="3143250" y="4214813"/>
            <a:ext cx="9382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И</a:t>
            </a:r>
            <a:r>
              <a:rPr lang="ru-RU" sz="3200"/>
              <a:t>  0;</a:t>
            </a:r>
          </a:p>
        </p:txBody>
      </p:sp>
      <p:sp>
        <p:nvSpPr>
          <p:cNvPr id="3085" name="Прямоугольник 10"/>
          <p:cNvSpPr>
            <a:spLocks noChangeArrowheads="1"/>
          </p:cNvSpPr>
          <p:nvPr/>
        </p:nvSpPr>
        <p:spPr bwMode="auto">
          <a:xfrm>
            <a:off x="5357813" y="4143375"/>
            <a:ext cx="857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И </a:t>
            </a:r>
            <a:r>
              <a:rPr lang="ru-RU" sz="3200"/>
              <a:t> 0</a:t>
            </a:r>
            <a:r>
              <a:rPr lang="ru-RU" sz="2000"/>
              <a:t>;</a:t>
            </a:r>
          </a:p>
        </p:txBody>
      </p:sp>
      <p:sp>
        <p:nvSpPr>
          <p:cNvPr id="3086" name="Прямоугольник 11"/>
          <p:cNvSpPr>
            <a:spLocks noChangeArrowheads="1"/>
          </p:cNvSpPr>
          <p:nvPr/>
        </p:nvSpPr>
        <p:spPr bwMode="auto">
          <a:xfrm>
            <a:off x="2500313" y="5357813"/>
            <a:ext cx="9286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И </a:t>
            </a:r>
            <a:r>
              <a:rPr lang="ru-RU"/>
              <a:t> </a:t>
            </a:r>
            <a:r>
              <a:rPr lang="ru-RU" sz="3200"/>
              <a:t>0.</a:t>
            </a:r>
            <a:endParaRPr lang="ru-RU"/>
          </a:p>
        </p:txBody>
      </p:sp>
      <p:graphicFrame>
        <p:nvGraphicFramePr>
          <p:cNvPr id="3077" name="Object 6"/>
          <p:cNvGraphicFramePr>
            <a:graphicFrameLocks noChangeAspect="1"/>
          </p:cNvGraphicFramePr>
          <p:nvPr/>
        </p:nvGraphicFramePr>
        <p:xfrm>
          <a:off x="714375" y="5286375"/>
          <a:ext cx="1587500" cy="714375"/>
        </p:xfrm>
        <a:graphic>
          <a:graphicData uri="http://schemas.openxmlformats.org/presentationml/2006/ole">
            <p:oleObj spid="_x0000_s3077" name="Формула" r:id="rId6" imgW="507960" imgH="228600" progId="Equation.3">
              <p:embed/>
            </p:oleObj>
          </a:graphicData>
        </a:graphic>
      </p:graphicFrame>
      <p:graphicFrame>
        <p:nvGraphicFramePr>
          <p:cNvPr id="3078" name="Object 7"/>
          <p:cNvGraphicFramePr>
            <a:graphicFrameLocks noChangeAspect="1"/>
          </p:cNvGraphicFramePr>
          <p:nvPr/>
        </p:nvGraphicFramePr>
        <p:xfrm>
          <a:off x="4572000" y="4071938"/>
          <a:ext cx="714375" cy="714375"/>
        </p:xfrm>
        <a:graphic>
          <a:graphicData uri="http://schemas.openxmlformats.org/presentationml/2006/ole">
            <p:oleObj spid="_x0000_s3078" name="Формула" r:id="rId7" imgW="228600" imgH="228600" progId="Equation.3">
              <p:embed/>
            </p:oleObj>
          </a:graphicData>
        </a:graphic>
      </p:graphicFrame>
      <p:graphicFrame>
        <p:nvGraphicFramePr>
          <p:cNvPr id="3079" name="Object 8"/>
          <p:cNvGraphicFramePr>
            <a:graphicFrameLocks noChangeAspect="1"/>
          </p:cNvGraphicFramePr>
          <p:nvPr/>
        </p:nvGraphicFramePr>
        <p:xfrm>
          <a:off x="357188" y="4214813"/>
          <a:ext cx="892175" cy="642937"/>
        </p:xfrm>
        <a:graphic>
          <a:graphicData uri="http://schemas.openxmlformats.org/presentationml/2006/ole">
            <p:oleObj spid="_x0000_s3079" name="Формула" r:id="rId8" imgW="190440" imgH="139680" progId="Equation.3">
              <p:embed/>
            </p:oleObj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85750" y="571500"/>
          <a:ext cx="8559800" cy="928688"/>
        </p:xfrm>
        <a:graphic>
          <a:graphicData uri="http://schemas.openxmlformats.org/presentationml/2006/ole">
            <p:oleObj spid="_x0000_s3080" name="Формула" r:id="rId9" imgW="222228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628775"/>
            <a:ext cx="8675687" cy="18637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800" b="1" dirty="0" smtClean="0">
                <a:solidFill>
                  <a:srgbClr val="FF4F4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И</a:t>
            </a:r>
            <a:r>
              <a:rPr lang="en-US" sz="4800" b="1" dirty="0" smtClean="0">
                <a:solidFill>
                  <a:srgbClr val="FF4F4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ru-RU" sz="4800" b="1" dirty="0" smtClean="0">
                <a:solidFill>
                  <a:srgbClr val="FF4F4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глаза вам скажут</a:t>
            </a:r>
            <a:br>
              <a:rPr lang="ru-RU" sz="4800" b="1" dirty="0" smtClean="0">
                <a:solidFill>
                  <a:srgbClr val="FF4F4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ru-RU" sz="4800" b="1" dirty="0" smtClean="0">
                <a:solidFill>
                  <a:srgbClr val="FF4F4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«СПАСИБО»!</a:t>
            </a:r>
            <a:endParaRPr lang="ru-RU" sz="4000" b="1" dirty="0" smtClean="0">
              <a:solidFill>
                <a:srgbClr val="FF4F4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1785938" y="571500"/>
            <a:ext cx="619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800" b="1">
                <a:solidFill>
                  <a:srgbClr val="00B050"/>
                </a:solidFill>
              </a:rPr>
              <a:t>офтальмотренажер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Oval 4"/>
          <p:cNvSpPr>
            <a:spLocks noChangeArrowheads="1"/>
          </p:cNvSpPr>
          <p:nvPr/>
        </p:nvSpPr>
        <p:spPr bwMode="auto">
          <a:xfrm>
            <a:off x="1692275" y="692150"/>
            <a:ext cx="5903913" cy="554513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2339975" y="1268413"/>
            <a:ext cx="4608513" cy="439261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>
            <a:off x="3059113" y="1844675"/>
            <a:ext cx="3241675" cy="316865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3708400" y="2420938"/>
            <a:ext cx="2016125" cy="201612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4284663" y="2997200"/>
            <a:ext cx="936625" cy="86518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4F4F"/>
                                      </p:to>
                                    </p:animClr>
                                    <p:animClr clrSpc="rgb" dir="cw">
                                      <p:cBhvr>
                                        <p:cTn id="42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4F4F"/>
                                      </p:to>
                                    </p:animClr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500"/>
                            </p:stCondLst>
                            <p:childTnLst>
                              <p:par>
                                <p:cTn id="51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500"/>
                            </p:stCondLst>
                            <p:childTnLst>
                              <p:par>
                                <p:cTn id="73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5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1500"/>
                            </p:stCondLst>
                            <p:childTnLst>
                              <p:par>
                                <p:cTn id="84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0093"/>
                                      </p:to>
                                    </p:animClr>
                                    <p:animClr clrSpc="rgb" dir="cw">
                                      <p:cBhvr>
                                        <p:cTn id="86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60093"/>
                                      </p:to>
                                    </p:animClr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95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2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6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3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0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7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8500"/>
                            </p:stCondLst>
                            <p:childTnLst>
                              <p:par>
                                <p:cTn id="144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1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9500"/>
                            </p:stCondLst>
                            <p:childTnLst>
                              <p:par>
                                <p:cTn id="158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  <p:bldP spid="2052" grpId="2" animBg="1"/>
      <p:bldP spid="2052" grpId="3" animBg="1"/>
      <p:bldP spid="2052" grpId="4" animBg="1"/>
      <p:bldP spid="2053" grpId="0" animBg="1"/>
      <p:bldP spid="2053" grpId="1" animBg="1"/>
      <p:bldP spid="2053" grpId="2" animBg="1"/>
      <p:bldP spid="2053" grpId="3" animBg="1"/>
      <p:bldP spid="2053" grpId="4" animBg="1"/>
      <p:bldP spid="2054" grpId="0" animBg="1"/>
      <p:bldP spid="2054" grpId="1" animBg="1"/>
      <p:bldP spid="2054" grpId="2" animBg="1"/>
      <p:bldP spid="2054" grpId="3" animBg="1"/>
      <p:bldP spid="2054" grpId="4" animBg="1"/>
      <p:bldP spid="2056" grpId="0" animBg="1"/>
      <p:bldP spid="2056" grpId="1" animBg="1"/>
      <p:bldP spid="2056" grpId="2" animBg="1"/>
      <p:bldP spid="2056" grpId="3" animBg="1"/>
      <p:bldP spid="2056" grpId="4" animBg="1"/>
      <p:bldP spid="2057" grpId="0" animBg="1"/>
      <p:bldP spid="2057" grpId="1" animBg="1"/>
      <p:bldP spid="2057" grpId="2" animBg="1"/>
      <p:bldP spid="2057" grpId="3" animBg="1"/>
      <p:bldP spid="2057" grpId="4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000125" y="785813"/>
            <a:ext cx="7561263" cy="5113337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619250" y="1484313"/>
            <a:ext cx="6265863" cy="381635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339975" y="2060575"/>
            <a:ext cx="4752975" cy="2592388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132138" y="2636838"/>
            <a:ext cx="3240087" cy="1512887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779838" y="3068638"/>
            <a:ext cx="1944687" cy="6477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 tmFilter="0, 0; .2, .5; .8, .5; 1, 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500" autoRev="1" fill="hold"/>
                                        <p:tgtEl>
                                          <p:spTgt spid="6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tmFilter="0, 0; .2, .5; .8, .5; 1, 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500" autoRev="1" fill="hold"/>
                                        <p:tgtEl>
                                          <p:spTgt spid="61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61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61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61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46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4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51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2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4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55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8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5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0"/>
                            </p:stCondLst>
                            <p:childTnLst>
                              <p:par>
                                <p:cTn id="60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2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6000"/>
                            </p:stCondLst>
                            <p:childTnLst>
                              <p:par>
                                <p:cTn id="66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0033"/>
                                      </p:to>
                                    </p:animClr>
                                    <p:animClr clrSpc="rgb" dir="cw">
                                      <p:cBhvr>
                                        <p:cTn id="6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0033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7000"/>
                            </p:stCondLst>
                            <p:childTnLst>
                              <p:par>
                                <p:cTn id="7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animClr clrSpc="rgb" dir="cw">
                                      <p:cBhvr>
                                        <p:cTn id="7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75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8000"/>
                            </p:stCondLst>
                            <p:childTnLst>
                              <p:par>
                                <p:cTn id="78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  <p:animClr clrSpc="rgb" dir="cw">
                                      <p:cBhvr>
                                        <p:cTn id="8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600"/>
                                      </p:to>
                                    </p:animClr>
                                    <p:set>
                                      <p:cBhvr>
                                        <p:cTn id="8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9000"/>
                            </p:stCondLst>
                            <p:childTnLst>
                              <p:par>
                                <p:cTn id="84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0066"/>
                                      </p:to>
                                    </p:animClr>
                                    <p:animClr clrSpc="rgb" dir="cw">
                                      <p:cBhvr>
                                        <p:cTn id="86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0066"/>
                                      </p:to>
                                    </p:animClr>
                                    <p:set>
                                      <p:cBhvr>
                                        <p:cTn id="8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0"/>
                            </p:stCondLst>
                            <p:childTnLst>
                              <p:par>
                                <p:cTn id="90" presetID="16" presetClass="exit" presetSubtype="4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91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1000"/>
                            </p:stCondLst>
                            <p:childTnLst>
                              <p:par>
                                <p:cTn id="94" presetID="16" presetClass="exit" presetSubtype="37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95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2000"/>
                            </p:stCondLst>
                            <p:childTnLst>
                              <p:par>
                                <p:cTn id="98" presetID="16" presetClass="exit" presetSubtype="4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99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3000"/>
                            </p:stCondLst>
                            <p:childTnLst>
                              <p:par>
                                <p:cTn id="102" presetID="16" presetClass="exit" presetSubtype="37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03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6" presetID="16" presetClass="exit" presetSubtype="42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10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8" grpId="1" animBg="1"/>
      <p:bldP spid="6148" grpId="2" animBg="1"/>
      <p:bldP spid="6148" grpId="3" animBg="1"/>
      <p:bldP spid="6148" grpId="4" animBg="1"/>
      <p:bldP spid="6149" grpId="0" animBg="1"/>
      <p:bldP spid="6149" grpId="1" animBg="1"/>
      <p:bldP spid="6149" grpId="2" animBg="1"/>
      <p:bldP spid="6149" grpId="3" animBg="1"/>
      <p:bldP spid="6149" grpId="4" animBg="1"/>
      <p:bldP spid="6150" grpId="0" animBg="1"/>
      <p:bldP spid="6150" grpId="1" animBg="1"/>
      <p:bldP spid="6150" grpId="2" animBg="1"/>
      <p:bldP spid="6150" grpId="3" animBg="1"/>
      <p:bldP spid="6150" grpId="4" animBg="1"/>
      <p:bldP spid="6151" grpId="0" animBg="1"/>
      <p:bldP spid="6151" grpId="1" animBg="1"/>
      <p:bldP spid="6151" grpId="2" animBg="1"/>
      <p:bldP spid="6151" grpId="3" animBg="1"/>
      <p:bldP spid="6151" grpId="4" animBg="1"/>
      <p:bldP spid="6152" grpId="0" animBg="1"/>
      <p:bldP spid="6152" grpId="1" animBg="1"/>
      <p:bldP spid="6152" grpId="2" animBg="1"/>
      <p:bldP spid="6152" grpId="3" animBg="1"/>
      <p:bldP spid="6152" grpId="4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Pyr4"/>
          <p:cNvSpPr>
            <a:spLocks noEditPoints="1" noChangeArrowheads="1"/>
          </p:cNvSpPr>
          <p:nvPr/>
        </p:nvSpPr>
        <p:spPr bwMode="auto">
          <a:xfrm>
            <a:off x="1258888" y="4797425"/>
            <a:ext cx="6629400" cy="148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287 w 21600"/>
              <a:gd name="T13" fmla="*/ 500 h 21600"/>
              <a:gd name="T14" fmla="*/ 17312 w 21600"/>
              <a:gd name="T15" fmla="*/ 21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793" y="0"/>
                </a:moveTo>
                <a:lnTo>
                  <a:pt x="18806" y="0"/>
                </a:lnTo>
                <a:lnTo>
                  <a:pt x="21600" y="21600"/>
                </a:lnTo>
                <a:lnTo>
                  <a:pt x="0" y="21600"/>
                </a:lnTo>
                <a:lnTo>
                  <a:pt x="2793" y="0"/>
                </a:lnTo>
                <a:close/>
              </a:path>
            </a:pathLst>
          </a:custGeom>
          <a:solidFill>
            <a:srgbClr val="FFFFA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" name="Pyr3"/>
          <p:cNvSpPr>
            <a:spLocks noEditPoints="1" noChangeArrowheads="1"/>
          </p:cNvSpPr>
          <p:nvPr/>
        </p:nvSpPr>
        <p:spPr bwMode="auto">
          <a:xfrm>
            <a:off x="2125663" y="3324225"/>
            <a:ext cx="4900612" cy="148431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287 w 21600"/>
              <a:gd name="T13" fmla="*/ 500 h 21600"/>
              <a:gd name="T14" fmla="*/ 16312 w 21600"/>
              <a:gd name="T15" fmla="*/ 21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3768" y="0"/>
                </a:moveTo>
                <a:lnTo>
                  <a:pt x="17831" y="0"/>
                </a:lnTo>
                <a:lnTo>
                  <a:pt x="21600" y="21600"/>
                </a:lnTo>
                <a:lnTo>
                  <a:pt x="0" y="21600"/>
                </a:lnTo>
                <a:lnTo>
                  <a:pt x="3768" y="0"/>
                </a:lnTo>
                <a:close/>
              </a:path>
            </a:pathLst>
          </a:custGeom>
          <a:solidFill>
            <a:srgbClr val="FFAE5D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6" name="Pyr2"/>
          <p:cNvSpPr>
            <a:spLocks noEditPoints="1" noChangeArrowheads="1"/>
          </p:cNvSpPr>
          <p:nvPr/>
        </p:nvSpPr>
        <p:spPr bwMode="auto">
          <a:xfrm>
            <a:off x="2976563" y="1838325"/>
            <a:ext cx="3198812" cy="148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5787 w 21600"/>
              <a:gd name="T13" fmla="*/ 500 h 21600"/>
              <a:gd name="T14" fmla="*/ 15812 w 21600"/>
              <a:gd name="T15" fmla="*/ 21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787" y="0"/>
                </a:moveTo>
                <a:lnTo>
                  <a:pt x="15812" y="0"/>
                </a:lnTo>
                <a:lnTo>
                  <a:pt x="21600" y="21600"/>
                </a:lnTo>
                <a:lnTo>
                  <a:pt x="0" y="21600"/>
                </a:lnTo>
                <a:lnTo>
                  <a:pt x="5787" y="0"/>
                </a:lnTo>
                <a:close/>
              </a:path>
            </a:pathLst>
          </a:custGeom>
          <a:solidFill>
            <a:srgbClr val="BDBD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9"/>
          <p:cNvSpPr>
            <a:spLocks noChangeShapeType="1"/>
          </p:cNvSpPr>
          <p:nvPr/>
        </p:nvSpPr>
        <p:spPr bwMode="auto">
          <a:xfrm>
            <a:off x="4427538" y="14128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" name="Pyr1"/>
          <p:cNvSpPr>
            <a:spLocks noEditPoints="1" noChangeArrowheads="1"/>
          </p:cNvSpPr>
          <p:nvPr/>
        </p:nvSpPr>
        <p:spPr bwMode="auto">
          <a:xfrm>
            <a:off x="3836988" y="571500"/>
            <a:ext cx="1485900" cy="12668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5400 w 21600"/>
              <a:gd name="T10" fmla="*/ 11800 h 21600"/>
              <a:gd name="T11" fmla="*/ 16200 w 21600"/>
              <a:gd name="T12" fmla="*/ 20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C6E18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5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5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51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51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51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0"/>
                            </p:stCondLst>
                            <p:childTnLst>
                              <p:par>
                                <p:cTn id="54" presetID="35" presetClass="emph" presetSubtype="0" repeatCount="3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8000"/>
                            </p:stCondLst>
                            <p:childTnLst>
                              <p:par>
                                <p:cTn id="57" presetID="3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5 0.03198  0.037 0.06529  0.055 0.07861  C 0.082 0.09993  0.108 0.10793  0.113 0.09727  C 0.117 0.08661  0.099 0.05996  0.072 0.03864  C 0.054 0.02532  0.021 0.01599  -0.008 0.01466  C -0.036 0.01599  -0.07 0.02532  -0.088 0.03864  C -0.115 0.05996  -0.133 0.08661  -0.128 0.09727  C -0.123 0.10793  -0.097 0.09993  -0.071 0.07861  C -0.053 0.06529  -0.03 0.03198  -0.016 0  C -0.001 -0.03331  0.009 -0.07728  0.009 -0.10526  C 0.009 -0.1479  0.002 -0.18121  -0.008 -0.18121  C -0.017 -0.18121  -0.025 -0.1479  -0.025 -0.10526  C -0.025 -0.07728  -0.014 -0.03331  0 0  Z" pathEditMode="relative" ptsTypes="">
                                      <p:cBhvr>
                                        <p:cTn id="58" dur="2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0"/>
                            </p:stCondLst>
                            <p:childTnLst>
                              <p:par>
                                <p:cTn id="60" presetID="3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5 0.03198  0.037 0.06529  0.055 0.07861  C 0.082 0.09993  0.108 0.10793  0.113 0.09727  C 0.117 0.08661  0.099 0.05996  0.072 0.03864  C 0.054 0.02532  0.021 0.01599  -0.008 0.01466  C -0.036 0.01599  -0.07 0.02532  -0.088 0.03864  C -0.115 0.05996  -0.133 0.08661  -0.128 0.09727  C -0.123 0.10793  -0.097 0.09993  -0.071 0.07861  C -0.053 0.06529  -0.03 0.03198  -0.016 0  C -0.001 -0.03331  0.009 -0.07728  0.009 -0.10526  C 0.009 -0.1479  0.002 -0.18121  -0.008 -0.18121  C -0.017 -0.18121  -0.025 -0.1479  -0.025 -0.10526  C -0.025 -0.07728  -0.014 -0.03331  0 0  Z" pathEditMode="relative" ptsTypes="">
                                      <p:cBhvr>
                                        <p:cTn id="61" dur="2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000"/>
                            </p:stCondLst>
                            <p:childTnLst>
                              <p:par>
                                <p:cTn id="63" presetID="3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5 0.03198  0.037 0.06529  0.055 0.07861  C 0.082 0.09993  0.108 0.10793  0.113 0.09727  C 0.117 0.08661  0.099 0.05996  0.072 0.03864  C 0.054 0.02532  0.021 0.01599  -0.008 0.01466  C -0.036 0.01599  -0.07 0.02532  -0.088 0.03864  C -0.115 0.05996  -0.133 0.08661  -0.128 0.09727  C -0.123 0.10793  -0.097 0.09993  -0.071 0.07861  C -0.053 0.06529  -0.03 0.03198  -0.016 0  C -0.001 -0.03331  0.009 -0.07728  0.009 -0.10526  C 0.009 -0.1479  0.002 -0.18121  -0.008 -0.18121  C -0.017 -0.18121  -0.025 -0.1479  -0.025 -0.10526  C -0.025 -0.07728  -0.014 -0.03331  0 0  Z" pathEditMode="relative" ptsTypes="">
                                      <p:cBhvr>
                                        <p:cTn id="64" dur="2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4000"/>
                            </p:stCondLst>
                            <p:childTnLst>
                              <p:par>
                                <p:cTn id="66" presetID="3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5 0.03198  0.037 0.06529  0.055 0.07861  C 0.082 0.09993  0.108 0.10793  0.113 0.09727  C 0.117 0.08661  0.099 0.05996  0.072 0.03864  C 0.054 0.02532  0.021 0.01599  -0.008 0.01466  C -0.036 0.01599  -0.07 0.02532  -0.088 0.03864  C -0.115 0.05996  -0.133 0.08661  -0.128 0.09727  C -0.123 0.10793  -0.097 0.09993  -0.071 0.07861  C -0.053 0.06529  -0.03 0.03198  -0.016 0  C -0.001 -0.03331  0.009 -0.07728  0.009 -0.10526  C 0.009 -0.1479  0.002 -0.18121  -0.008 -0.18121  C -0.017 -0.18121  -0.025 -0.1479  -0.025 -0.10526  C -0.025 -0.07728  -0.014 -0.03331  0 0  Z" pathEditMode="relative" ptsTypes="">
                                      <p:cBhvr>
                                        <p:cTn id="67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6000"/>
                            </p:stCondLst>
                            <p:childTnLst>
                              <p:par>
                                <p:cTn id="69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5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8" grpId="0" animBg="1"/>
      <p:bldP spid="5128" grpId="1" animBg="1"/>
      <p:bldP spid="5128" grpId="2" animBg="1"/>
      <p:bldP spid="5128" grpId="3" animBg="1"/>
      <p:bldP spid="5128" grpId="4" animBg="1"/>
      <p:bldP spid="5127" grpId="0" animBg="1"/>
      <p:bldP spid="5127" grpId="1" animBg="1"/>
      <p:bldP spid="5127" grpId="2" animBg="1"/>
      <p:bldP spid="5127" grpId="3" animBg="1"/>
      <p:bldP spid="5127" grpId="4" animBg="1"/>
      <p:bldP spid="5126" grpId="0" animBg="1"/>
      <p:bldP spid="5126" grpId="1" animBg="1"/>
      <p:bldP spid="5126" grpId="2" animBg="1"/>
      <p:bldP spid="5126" grpId="3" animBg="1"/>
      <p:bldP spid="5126" grpId="4" animBg="1"/>
      <p:bldP spid="5125" grpId="0" animBg="1"/>
      <p:bldP spid="5125" grpId="1" animBg="1"/>
      <p:bldP spid="5125" grpId="2" animBg="1"/>
      <p:bldP spid="5125" grpId="3" animBg="1"/>
      <p:bldP spid="5125" grpId="4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4213" y="549275"/>
            <a:ext cx="1152525" cy="1079500"/>
          </a:xfrm>
          <a:prstGeom prst="rect">
            <a:avLst/>
          </a:prstGeom>
          <a:solidFill>
            <a:srgbClr val="66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 rot="-1373089">
            <a:off x="722313" y="2584450"/>
            <a:ext cx="1071562" cy="15462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 rot="-2017127">
            <a:off x="6516688" y="836613"/>
            <a:ext cx="2087562" cy="871537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3708400" y="2781300"/>
            <a:ext cx="1439863" cy="1368425"/>
          </a:xfrm>
          <a:prstGeom prst="ellipse">
            <a:avLst/>
          </a:prstGeom>
          <a:solidFill>
            <a:srgbClr val="66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6948488" y="5300663"/>
            <a:ext cx="1584325" cy="1081087"/>
          </a:xfrm>
          <a:prstGeom prst="flowChartManualOperation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6" name="Cloud"/>
          <p:cNvSpPr>
            <a:spLocks noChangeAspect="1" noEditPoints="1" noChangeArrowheads="1"/>
          </p:cNvSpPr>
          <p:nvPr/>
        </p:nvSpPr>
        <p:spPr bwMode="auto">
          <a:xfrm>
            <a:off x="3419475" y="549275"/>
            <a:ext cx="1800225" cy="12065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2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8207" name="plant"/>
          <p:cNvSpPr>
            <a:spLocks noEditPoints="1" noChangeArrowheads="1"/>
          </p:cNvSpPr>
          <p:nvPr/>
        </p:nvSpPr>
        <p:spPr bwMode="auto">
          <a:xfrm>
            <a:off x="684213" y="5084763"/>
            <a:ext cx="1439862" cy="1303337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4B7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 rot="-5400000">
            <a:off x="3815556" y="4833144"/>
            <a:ext cx="1223963" cy="2016125"/>
          </a:xfrm>
          <a:prstGeom prst="flowChartDecision">
            <a:avLst/>
          </a:prstGeom>
          <a:solidFill>
            <a:srgbClr val="D66B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9" name="AutoShape 17"/>
          <p:cNvSpPr>
            <a:spLocks noChangeArrowheads="1"/>
          </p:cNvSpPr>
          <p:nvPr/>
        </p:nvSpPr>
        <p:spPr bwMode="auto">
          <a:xfrm>
            <a:off x="6516688" y="2781300"/>
            <a:ext cx="2087562" cy="1655763"/>
          </a:xfrm>
          <a:prstGeom prst="star5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5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2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21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5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50" presetID="37" presetClass="exit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decel="100000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3000"/>
                            </p:stCondLst>
                            <p:childTnLst>
                              <p:par>
                                <p:cTn id="6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0"/>
                            </p:stCondLst>
                            <p:childTnLst>
                              <p:par>
                                <p:cTn id="66" presetID="34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6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4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16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385" decel="100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385" decel="100000"/>
                                        <p:tgtEl>
                                          <p:spTgt spid="82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385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385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000"/>
                            </p:stCondLst>
                            <p:childTnLst>
                              <p:par>
                                <p:cTn id="81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 tmFilter="0, 0; .2, .5; .8, .5; 1, 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500" autoRev="1" fill="hold"/>
                                        <p:tgtEl>
                                          <p:spTgt spid="82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85" presetID="48" presetClass="exit" presetSubtype="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1000"/>
                            </p:stCondLst>
                            <p:childTnLst>
                              <p:par>
                                <p:cTn id="98" presetID="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1000" fill="hold"/>
                                        <p:tgtEl>
                                          <p:spTgt spid="8207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4000"/>
                            </p:stCondLst>
                            <p:childTnLst>
                              <p:par>
                                <p:cTn id="101" presetID="3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decel="10000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decel="100000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0"/>
                            </p:stCondLst>
                            <p:childTnLst>
                              <p:par>
                                <p:cTn id="117" presetID="3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8" dur="1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2D"/>
                                      </p:to>
                                    </p:animClr>
                                    <p:animClr clrSpc="rgb" dir="cw">
                                      <p:cBhvr>
                                        <p:cTn id="119" dur="1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2D"/>
                                      </p:to>
                                    </p:animClr>
                                    <p:set>
                                      <p:cBhvr>
                                        <p:cTn id="120" dur="1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1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8000"/>
                            </p:stCondLst>
                            <p:childTnLst>
                              <p:par>
                                <p:cTn id="128" presetID="50" presetClass="exit" presetSubtype="0" accel="10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9000"/>
                            </p:stCondLst>
                            <p:childTnLst>
                              <p:par>
                                <p:cTn id="140" presetID="30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3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2000"/>
                            </p:stCondLst>
                            <p:childTnLst>
                              <p:par>
                                <p:cTn id="146" presetID="35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2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2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4000"/>
                            </p:stCondLst>
                            <p:childTnLst>
                              <p:par>
                                <p:cTn id="159" presetID="2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0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6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7000"/>
                            </p:stCondLst>
                            <p:childTnLst>
                              <p:par>
                                <p:cTn id="165" presetID="25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6" grpId="1" animBg="1"/>
      <p:bldP spid="8196" grpId="2" animBg="1"/>
      <p:bldP spid="8197" grpId="0" animBg="1"/>
      <p:bldP spid="8197" grpId="1" animBg="1"/>
      <p:bldP spid="8197" grpId="2" animBg="1"/>
      <p:bldP spid="8198" grpId="0" animBg="1"/>
      <p:bldP spid="8198" grpId="1" animBg="1"/>
      <p:bldP spid="8198" grpId="2" animBg="1"/>
      <p:bldP spid="8199" grpId="0" animBg="1"/>
      <p:bldP spid="8199" grpId="1" animBg="1"/>
      <p:bldP spid="8199" grpId="2" animBg="1"/>
      <p:bldP spid="8205" grpId="0" animBg="1"/>
      <p:bldP spid="8205" grpId="1" animBg="1"/>
      <p:bldP spid="8205" grpId="2" animBg="1"/>
      <p:bldP spid="8206" grpId="0" animBg="1"/>
      <p:bldP spid="8206" grpId="1" animBg="1"/>
      <p:bldP spid="8206" grpId="2" animBg="1"/>
      <p:bldP spid="8207" grpId="0" animBg="1"/>
      <p:bldP spid="8207" grpId="1" animBg="1"/>
      <p:bldP spid="8207" grpId="2" animBg="1"/>
      <p:bldP spid="8208" grpId="0" animBg="1"/>
      <p:bldP spid="8208" grpId="1" animBg="1"/>
      <p:bldP spid="8208" grpId="2" animBg="1"/>
      <p:bldP spid="8209" grpId="0" animBg="1"/>
      <p:bldP spid="8209" grpId="1" animBg="1"/>
      <p:bldP spid="8209" grpId="2" animBg="1"/>
    </p:bldLst>
  </p:timing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464</TotalTime>
  <Words>111</Words>
  <Application>Microsoft Office PowerPoint</Application>
  <PresentationFormat>Экран (4:3)</PresentationFormat>
  <Paragraphs>47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Wingdings</vt:lpstr>
      <vt:lpstr>Calibri</vt:lpstr>
      <vt:lpstr>Times New Roman</vt:lpstr>
      <vt:lpstr>Comic Sans MS</vt:lpstr>
      <vt:lpstr>Студия</vt:lpstr>
      <vt:lpstr>Microsoft Equation 3.0</vt:lpstr>
      <vt:lpstr>Тема: Квадратный корень из произведения</vt:lpstr>
      <vt:lpstr>Слайд 2</vt:lpstr>
      <vt:lpstr>Слайд 3</vt:lpstr>
      <vt:lpstr>Слайд 4</vt:lpstr>
      <vt:lpstr>И глаза вам скажут «СПАСИБО»!</vt:lpstr>
      <vt:lpstr>Слайд 6</vt:lpstr>
      <vt:lpstr>Слайд 7</vt:lpstr>
      <vt:lpstr>Слайд 8</vt:lpstr>
      <vt:lpstr>Слайд 9</vt:lpstr>
      <vt:lpstr>Слайд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Квадратный корень из произведения</dc:title>
  <dc:creator>admin</dc:creator>
  <cp:lastModifiedBy>Дарёна</cp:lastModifiedBy>
  <cp:revision>46</cp:revision>
  <dcterms:created xsi:type="dcterms:W3CDTF">2009-03-31T14:46:11Z</dcterms:created>
  <dcterms:modified xsi:type="dcterms:W3CDTF">2012-03-28T20:43:40Z</dcterms:modified>
</cp:coreProperties>
</file>