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Tahoma" pitchFamily="34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76275"/>
            <a:ext cx="4568825" cy="3443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89F8E3A5-DC97-40F1-9E49-8244A6EE0B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0993F1-5674-4229-8EDD-8C21F411E66C}" type="slidenum">
              <a:rPr lang="en-US"/>
              <a:pPr/>
              <a:t>1</a:t>
            </a:fld>
            <a:endParaRPr lang="en-US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3BD02B-71A8-4CDE-84C4-975722B15AB6}" type="slidenum">
              <a:rPr lang="en-US"/>
              <a:pPr/>
              <a:t>10</a:t>
            </a:fld>
            <a:endParaRPr 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602878-EDBA-4907-A6B8-083A6C4D494E}" type="slidenum">
              <a:rPr lang="en-US"/>
              <a:pPr/>
              <a:t>11</a:t>
            </a:fld>
            <a:endParaRPr lang="en-US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A7BE93-CC07-402D-993E-D152B2ED5762}" type="slidenum">
              <a:rPr lang="en-US"/>
              <a:pPr/>
              <a:t>12</a:t>
            </a:fld>
            <a:endParaRPr 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B7C4EE-A3B8-4835-913B-29FE9C6FA23F}" type="slidenum">
              <a:rPr lang="en-US"/>
              <a:pPr/>
              <a:t>2</a:t>
            </a:fld>
            <a:endParaRPr lang="en-US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C6CA1D-D9F9-49AA-BF9E-D54F7EEC99C9}" type="slidenum">
              <a:rPr lang="en-US"/>
              <a:pPr/>
              <a:t>3</a:t>
            </a:fld>
            <a:endParaRPr lang="en-US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8F5E6B-2313-44FE-986A-2C66173BA0B6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FA72C9-8B9E-4BBC-9FB4-DE249A4DBFFF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E8998F-BBDD-46E2-8B26-175E18A9C671}" type="slidenum">
              <a:rPr lang="en-US"/>
              <a:pPr/>
              <a:t>6</a:t>
            </a:fld>
            <a:endParaRPr lang="en-US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827737-6761-423F-A616-724781585AB1}" type="slidenum">
              <a:rPr lang="en-US"/>
              <a:pPr/>
              <a:t>7</a:t>
            </a:fld>
            <a:endParaRPr lang="en-US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9A5F79-0AF0-4796-B714-8DCC6B4A56FC}" type="slidenum">
              <a:rPr lang="en-US"/>
              <a:pPr/>
              <a:t>8</a:t>
            </a:fld>
            <a:endParaRPr 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F826EC-F252-450F-AEF9-7045984F8840}" type="slidenum">
              <a:rPr lang="en-US"/>
              <a:pPr/>
              <a:t>9</a:t>
            </a:fld>
            <a:endParaRPr 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062A70-7442-4572-849B-7B66A0D043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4BB8DC-FDCC-49A7-A8E3-4ABF1CFFA7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349250"/>
            <a:ext cx="2055812" cy="5743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49250"/>
            <a:ext cx="6018213" cy="5743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923EAC-02BF-4DEA-AB4A-AE56A6CE74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F92528-E9A2-46FC-AD25-10AB4A5B80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885D3B-F522-43CC-BC0E-C7236F4C0E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2FE71E-1CF3-4606-8930-865A3DC5E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7B26AD-E1C5-449D-A8AF-E810820CC7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233328-84E7-47D0-806C-942E606520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C48688-0686-40FE-8F4B-90428799F2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6F2824-8F78-4CB7-8627-95B80F51B6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3B342B-CADA-4795-B33F-CC4F99C221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9250"/>
            <a:ext cx="82264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64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078538"/>
            <a:ext cx="21336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078538"/>
            <a:ext cx="28956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073775"/>
            <a:ext cx="2130425" cy="64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F9A94AF3-7546-4387-9EBB-1358FE12EB6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latin typeface="Tahoma" pitchFamily="34" charset="0"/>
          <a:ea typeface="Microsoft YaHei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latin typeface="Tahoma" pitchFamily="34" charset="0"/>
          <a:ea typeface="Microsoft YaHei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latin typeface="Tahoma" pitchFamily="34" charset="0"/>
          <a:ea typeface="Microsoft YaHei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latin typeface="Tahoma" pitchFamily="34" charset="0"/>
          <a:ea typeface="Microsoft YaHei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latin typeface="Tahoma" pitchFamily="34" charset="0"/>
          <a:ea typeface="Microsoft YaHei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latin typeface="Tahoma" pitchFamily="34" charset="0"/>
          <a:ea typeface="Microsoft YaHei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latin typeface="Tahoma" pitchFamily="34" charset="0"/>
          <a:ea typeface="Microsoft YaHei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5FFFF"/>
          </a:solidFill>
          <a:latin typeface="Tahoma" pitchFamily="34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 rot="180000">
            <a:off x="1835150" y="688975"/>
            <a:ext cx="4392613" cy="158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5171"/>
              </a:avLst>
            </a:prstTxWarp>
          </a:bodyPr>
          <a:lstStyle/>
          <a:p>
            <a:pPr algn="ctr"/>
            <a:r>
              <a:rPr lang="ru-RU" kern="10">
                <a:ln w="15840">
                  <a:solidFill>
                    <a:srgbClr val="00008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Impact"/>
              </a:rPr>
              <a:t>Угол</a:t>
            </a: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39750" y="3500438"/>
            <a:ext cx="8280400" cy="1873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15840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FF9900"/>
                </a:soli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Impact"/>
              </a:rPr>
              <a:t>Виды  углов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таких примеров в жизни очень много. </a:t>
            </a:r>
            <a:br>
              <a:rPr 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в настоящее время, где же используются углы?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Сейчас существует множество приборов: высотомеры, дальномеры, угломеры и т.д. Они определяют углы и позволяют находить высоту недоступных предметов, расстояние до недоступных предметов. Артиллеристы не стреляют вслепую. Они используют тоже угломер.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как красиво в комнате, когда на полу сделан паркет с оригинальным узором.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4114800"/>
            <a:ext cx="82296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Чем сложнее комбинация острых, тупых и прямых углов в многоугольниках, тем интереснее узор паркета.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187450" y="1773238"/>
            <a:ext cx="6694488" cy="2300287"/>
            <a:chOff x="748" y="1117"/>
            <a:chExt cx="4217" cy="1449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" y="1117"/>
              <a:ext cx="4217" cy="14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748" y="1117"/>
              <a:ext cx="4217" cy="14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1"/>
          <p:cNvSpPr>
            <a:spLocks noChangeArrowheads="1" noChangeShapeType="1" noTextEdit="1"/>
          </p:cNvSpPr>
          <p:nvPr/>
        </p:nvSpPr>
        <p:spPr bwMode="auto">
          <a:xfrm>
            <a:off x="1116013" y="1773238"/>
            <a:ext cx="7056437" cy="266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360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Impact"/>
              </a:rPr>
              <a:t>спасибо за внимание!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5800" y="981075"/>
            <a:ext cx="7772400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Природа говорит языком математики: буквы этого языка -  круги, треугольники иные математические фигуры.</a:t>
            </a:r>
            <a:br>
              <a:rPr lang="ru-RU" sz="40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Галилей.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80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 flipV="1">
            <a:off x="2627313" y="1265238"/>
            <a:ext cx="2592387" cy="259873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2555875" y="3789363"/>
            <a:ext cx="144463" cy="144462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2700338" y="3860800"/>
            <a:ext cx="381635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" name="Freeform 4"/>
          <p:cNvSpPr>
            <a:spLocks noChangeArrowheads="1"/>
          </p:cNvSpPr>
          <p:nvPr/>
        </p:nvSpPr>
        <p:spPr bwMode="auto">
          <a:xfrm rot="1080000">
            <a:off x="3071813" y="3429000"/>
            <a:ext cx="431800" cy="360363"/>
          </a:xfrm>
          <a:custGeom>
            <a:avLst/>
            <a:gdLst>
              <a:gd name="T0" fmla="*/ 0 w 21600"/>
              <a:gd name="T1" fmla="*/ 0 h 21600"/>
              <a:gd name="T2" fmla="*/ 172560114 w 21600"/>
              <a:gd name="T3" fmla="*/ 100301975 h 21600"/>
              <a:gd name="T4" fmla="*/ 0 w 21600"/>
              <a:gd name="T5" fmla="*/ 100301975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55850" y="3994150"/>
            <a:ext cx="4873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25975" y="911225"/>
            <a:ext cx="45561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57913" y="3933825"/>
            <a:ext cx="4508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23850" y="3573463"/>
            <a:ext cx="22320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FFFF"/>
                </a:solidFill>
              </a:rPr>
              <a:t>Вершина угла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76600" y="3933825"/>
            <a:ext cx="3240088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4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>
                <a:solidFill>
                  <a:srgbClr val="00FFFF"/>
                </a:solidFill>
              </a:rPr>
              <a:t>Сторона угла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 rot="18960000">
            <a:off x="2554288" y="2208213"/>
            <a:ext cx="2027237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3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00FFFF"/>
                </a:solidFill>
              </a:rPr>
              <a:t>Сторона угла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619250" y="5661025"/>
            <a:ext cx="84963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</a:rPr>
              <a:t>Обозначение:   АОВ или    О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582613" y="474663"/>
            <a:ext cx="2736850" cy="873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kern="1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5400000" scaled="1"/>
                </a:gradFill>
                <a:latin typeface="Impact"/>
              </a:rPr>
              <a:t>Угол</a:t>
            </a:r>
          </a:p>
        </p:txBody>
      </p: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4714875" y="5929313"/>
            <a:ext cx="354013" cy="187325"/>
            <a:chOff x="2970" y="3735"/>
            <a:chExt cx="223" cy="118"/>
          </a:xfrm>
        </p:grpSpPr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H="1">
              <a:off x="2969" y="3735"/>
              <a:ext cx="136" cy="117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2971" y="3854"/>
              <a:ext cx="222" cy="0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6929438" y="5929313"/>
            <a:ext cx="354012" cy="212725"/>
            <a:chOff x="4365" y="3735"/>
            <a:chExt cx="223" cy="134"/>
          </a:xfrm>
        </p:grpSpPr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H="1">
              <a:off x="4364" y="3735"/>
              <a:ext cx="136" cy="133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4366" y="3870"/>
              <a:ext cx="222" cy="0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5122" grpId="0" animBg="1"/>
      <p:bldP spid="5123" grpId="0" animBg="1"/>
      <p:bldP spid="5124" grpId="0" animBg="1"/>
      <p:bldP spid="5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 rot="15000000">
            <a:off x="2209006" y="2240757"/>
            <a:ext cx="3008313" cy="3644900"/>
          </a:xfrm>
          <a:prstGeom prst="triangle">
            <a:avLst>
              <a:gd name="adj" fmla="val 43037"/>
            </a:avLst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Freeform 2"/>
          <p:cNvSpPr>
            <a:spLocks noChangeArrowheads="1"/>
          </p:cNvSpPr>
          <p:nvPr/>
        </p:nvSpPr>
        <p:spPr bwMode="auto">
          <a:xfrm flipV="1">
            <a:off x="2700338" y="4149725"/>
            <a:ext cx="71437" cy="719138"/>
          </a:xfrm>
          <a:custGeom>
            <a:avLst/>
            <a:gdLst>
              <a:gd name="T0" fmla="*/ 0 w 21600"/>
              <a:gd name="T1" fmla="*/ 0 h 21600"/>
              <a:gd name="T2" fmla="*/ 781379 w 21600"/>
              <a:gd name="T3" fmla="*/ 797130114 h 21600"/>
              <a:gd name="T4" fmla="*/ 0 w 21600"/>
              <a:gd name="T5" fmla="*/ 797130114 h 21600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360">
            <a:solidFill>
              <a:srgbClr val="11111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4356100" y="3357563"/>
            <a:ext cx="144463" cy="14287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6300788" y="3716338"/>
            <a:ext cx="142875" cy="144462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2627313" y="2133600"/>
            <a:ext cx="142875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3708400" y="5805488"/>
            <a:ext cx="142875" cy="144462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851025" y="4859338"/>
            <a:ext cx="41751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</a:rPr>
              <a:t>С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24075" y="1700213"/>
            <a:ext cx="3587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</a:rPr>
              <a:t>А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916238" y="2997200"/>
            <a:ext cx="576262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</a:rPr>
              <a:t>В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132138" y="5734050"/>
            <a:ext cx="50323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</a:rPr>
              <a:t>М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995738" y="1989138"/>
            <a:ext cx="4318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0" y="3213100"/>
            <a:ext cx="5048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003800" y="4941888"/>
            <a:ext cx="5048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300788" y="3860800"/>
            <a:ext cx="576262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2051050" y="1728788"/>
            <a:ext cx="3154363" cy="3143250"/>
          </a:xfrm>
          <a:prstGeom prst="line">
            <a:avLst/>
          </a:prstGeom>
          <a:noFill/>
          <a:ln w="38160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124075" y="4868863"/>
            <a:ext cx="4464050" cy="1587"/>
          </a:xfrm>
          <a:prstGeom prst="line">
            <a:avLst/>
          </a:prstGeom>
          <a:noFill/>
          <a:ln w="38160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1979613" y="4797425"/>
            <a:ext cx="144462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3348038" y="3429000"/>
            <a:ext cx="144462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4356100" y="2420938"/>
            <a:ext cx="144463" cy="144462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5148263" y="4797425"/>
            <a:ext cx="144462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5364163" y="2349500"/>
            <a:ext cx="3095625" cy="792163"/>
          </a:xfrm>
          <a:prstGeom prst="wedgeRoundRectCallout">
            <a:avLst>
              <a:gd name="adj1" fmla="val -43519"/>
              <a:gd name="adj2" fmla="val 70000"/>
              <a:gd name="adj3" fmla="val 16667"/>
            </a:avLst>
          </a:prstGeom>
          <a:solidFill>
            <a:srgbClr val="00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3366"/>
                </a:solidFill>
              </a:rPr>
              <a:t>Внутренняя область угла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468313" y="5516563"/>
            <a:ext cx="2449512" cy="863600"/>
          </a:xfrm>
          <a:prstGeom prst="wedgeRoundRectCallout">
            <a:avLst>
              <a:gd name="adj1" fmla="val -57065"/>
              <a:gd name="adj2" fmla="val -238421"/>
              <a:gd name="adj3" fmla="val 16667"/>
            </a:avLst>
          </a:prstGeom>
          <a:solidFill>
            <a:srgbClr val="00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3366"/>
                </a:solidFill>
              </a:rPr>
              <a:t>Внешняя область угла</a:t>
            </a:r>
          </a:p>
        </p:txBody>
      </p:sp>
      <p:sp>
        <p:nvSpPr>
          <p:cNvPr id="6167" name="WordArt 23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2009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FF66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ial"/>
                <a:cs typeface="Arial"/>
              </a:rPr>
              <a:t>Расположение точек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Effect">
                      <p:stCondLst>
                        <p:cond delay="indefinite"/>
                      </p:stCondLst>
                      <p:childTnLst>
                        <p:par>
                          <p:cTn id="5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Effect">
                      <p:stCondLst>
                        <p:cond delay="indefinite"/>
                      </p:stCondLst>
                      <p:childTnLst>
                        <p:par>
                          <p:cTn id="6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Effect">
                      <p:stCondLst>
                        <p:cond delay="indefinite"/>
                      </p:stCondLst>
                      <p:childTnLst>
                        <p:par>
                          <p:cTn id="6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Effect">
                      <p:stCondLst>
                        <p:cond delay="indefinite"/>
                      </p:stCondLst>
                      <p:childTnLst>
                        <p:par>
                          <p:cTn id="7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Effect">
                      <p:stCondLst>
                        <p:cond delay="indefinite"/>
                      </p:stCondLst>
                      <p:childTnLst>
                        <p:par>
                          <p:cTn id="8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Effect">
                      <p:stCondLst>
                        <p:cond delay="indefinite"/>
                      </p:stCondLst>
                      <p:childTnLst>
                        <p:par>
                          <p:cTn id="8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Effect">
                      <p:stCondLst>
                        <p:cond delay="indefinite"/>
                      </p:stCondLst>
                      <p:childTnLst>
                        <p:par>
                          <p:cTn id="9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Effect">
                      <p:stCondLst>
                        <p:cond delay="indefinite"/>
                      </p:stCondLst>
                      <p:childTnLst>
                        <p:par>
                          <p:cTn id="10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Effect">
                      <p:stCondLst>
                        <p:cond delay="indefinite"/>
                      </p:stCondLst>
                      <p:childTnLst>
                        <p:par>
                          <p:cTn id="10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Effect">
                      <p:stCondLst>
                        <p:cond delay="indefinite"/>
                      </p:stCondLst>
                      <p:childTnLst>
                        <p:par>
                          <p:cTn id="1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1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Effect">
                      <p:stCondLst>
                        <p:cond delay="indefinite"/>
                      </p:stCondLst>
                      <p:childTnLst>
                        <p:par>
                          <p:cTn id="12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Effect">
                      <p:stCondLst>
                        <p:cond delay="indefinite"/>
                      </p:stCondLst>
                      <p:childTnLst>
                        <p:par>
                          <p:cTn id="13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Effect">
                      <p:stCondLst>
                        <p:cond delay="indefinite"/>
                      </p:stCondLst>
                      <p:childTnLst>
                        <p:par>
                          <p:cTn id="13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Effect">
                      <p:stCondLst>
                        <p:cond delay="indefinite"/>
                      </p:stCondLst>
                      <p:childTnLst>
                        <p:par>
                          <p:cTn id="14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Effect">
                      <p:stCondLst>
                        <p:cond delay="indefinite"/>
                      </p:stCondLst>
                      <p:childTnLst>
                        <p:par>
                          <p:cTn id="15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Effect">
                      <p:stCondLst>
                        <p:cond delay="indefinite"/>
                      </p:stCondLst>
                      <p:childTnLst>
                        <p:par>
                          <p:cTn id="15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6146" grpId="0" animBg="1"/>
      <p:bldP spid="6147" grpId="0" animBg="1"/>
      <p:bldP spid="6148" grpId="0" animBg="1"/>
      <p:bldP spid="6149" grpId="0" animBg="1"/>
      <p:bldP spid="6150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2279650" y="3824288"/>
            <a:ext cx="2024063" cy="4762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268538" y="2201863"/>
            <a:ext cx="1587" cy="15906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5761037" cy="91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kern="1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99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Виды углов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39750" y="5300663"/>
            <a:ext cx="4176713" cy="1587"/>
          </a:xfrm>
          <a:prstGeom prst="line">
            <a:avLst/>
          </a:prstGeom>
          <a:noFill/>
          <a:ln w="28440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627313" y="5229225"/>
            <a:ext cx="144462" cy="142875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411413" y="5373688"/>
            <a:ext cx="50323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</a:rPr>
              <a:t>О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9750" y="5373688"/>
            <a:ext cx="5048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M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84663" y="5373688"/>
            <a:ext cx="5048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908175" y="4868863"/>
            <a:ext cx="1655763" cy="431800"/>
          </a:xfrm>
          <a:prstGeom prst="curvedDownArrow">
            <a:avLst>
              <a:gd name="adj1" fmla="val 76691"/>
              <a:gd name="adj2" fmla="val 153382"/>
              <a:gd name="adj3" fmla="val 33333"/>
            </a:avLst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508625" y="3716338"/>
            <a:ext cx="2592388" cy="1587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5508625" y="1770063"/>
            <a:ext cx="1588" cy="194945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5435600" y="3644900"/>
            <a:ext cx="144463" cy="144463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003800" y="1700213"/>
            <a:ext cx="5032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076825" y="3716338"/>
            <a:ext cx="5032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524750" y="3716338"/>
            <a:ext cx="5048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7184" name="Freeform 16"/>
          <p:cNvSpPr>
            <a:spLocks noChangeArrowheads="1"/>
          </p:cNvSpPr>
          <p:nvPr/>
        </p:nvSpPr>
        <p:spPr bwMode="auto">
          <a:xfrm rot="16200000">
            <a:off x="5509419" y="3144044"/>
            <a:ext cx="576263" cy="574675"/>
          </a:xfrm>
          <a:custGeom>
            <a:avLst/>
            <a:gdLst>
              <a:gd name="T0" fmla="*/ 292980620 w 21600"/>
              <a:gd name="T1" fmla="*/ 0 h 21600"/>
              <a:gd name="T2" fmla="*/ 175780678 w 21600"/>
              <a:gd name="T3" fmla="*/ 135593050 h 21600"/>
              <a:gd name="T4" fmla="*/ 0 w 21600"/>
              <a:gd name="T5" fmla="*/ 339001714 h 21600"/>
              <a:gd name="T6" fmla="*/ 175780678 w 21600"/>
              <a:gd name="T7" fmla="*/ 406779841 h 21600"/>
              <a:gd name="T8" fmla="*/ 351561355 w 21600"/>
              <a:gd name="T9" fmla="*/ 282486099 h 21600"/>
              <a:gd name="T10" fmla="*/ 410161326 w 21600"/>
              <a:gd name="T11" fmla="*/ 135593050 h 21600"/>
              <a:gd name="T12" fmla="*/ 0 w 21600"/>
              <a:gd name="T13" fmla="*/ 14400 h 21600"/>
              <a:gd name="T14" fmla="*/ 18514 w 21600"/>
              <a:gd name="T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2268538" y="3789363"/>
            <a:ext cx="2016125" cy="1587"/>
          </a:xfrm>
          <a:prstGeom prst="line">
            <a:avLst/>
          </a:prstGeom>
          <a:noFill/>
          <a:ln w="28440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 flipV="1">
            <a:off x="752475" y="2346325"/>
            <a:ext cx="1519238" cy="1446213"/>
          </a:xfrm>
          <a:prstGeom prst="line">
            <a:avLst/>
          </a:prstGeom>
          <a:noFill/>
          <a:ln w="28440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2195513" y="3716338"/>
            <a:ext cx="142875" cy="144462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95288" y="2420938"/>
            <a:ext cx="57626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763713" y="3716338"/>
            <a:ext cx="6477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Q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851275" y="3716338"/>
            <a:ext cx="7191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H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 rot="6420000">
            <a:off x="2128838" y="2855913"/>
            <a:ext cx="576262" cy="1008062"/>
          </a:xfrm>
          <a:prstGeom prst="curvedRightArrow">
            <a:avLst>
              <a:gd name="adj1" fmla="val 34986"/>
              <a:gd name="adj2" fmla="val 69972"/>
              <a:gd name="adj3" fmla="val 33333"/>
            </a:avLst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5795963" y="6165850"/>
            <a:ext cx="2520950" cy="1588"/>
          </a:xfrm>
          <a:prstGeom prst="line">
            <a:avLst/>
          </a:prstGeom>
          <a:noFill/>
          <a:ln w="28440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5795963" y="4505325"/>
            <a:ext cx="1655762" cy="1663700"/>
          </a:xfrm>
          <a:prstGeom prst="line">
            <a:avLst/>
          </a:prstGeom>
          <a:noFill/>
          <a:ln w="28440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5724525" y="6092825"/>
            <a:ext cx="142875" cy="142875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659563" y="4221163"/>
            <a:ext cx="64928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292725" y="6092825"/>
            <a:ext cx="6477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885113" y="6092825"/>
            <a:ext cx="43338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auto">
          <a:xfrm rot="9780000">
            <a:off x="6521450" y="5305425"/>
            <a:ext cx="503238" cy="792163"/>
          </a:xfrm>
          <a:prstGeom prst="curvedRightArrow">
            <a:avLst>
              <a:gd name="adj1" fmla="val 31483"/>
              <a:gd name="adj2" fmla="val 62965"/>
              <a:gd name="adj3" fmla="val 33333"/>
            </a:avLst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5867400" y="6202363"/>
            <a:ext cx="2449513" cy="1587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5795963" y="4433888"/>
            <a:ext cx="1587" cy="1662112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Effect">
                      <p:stCondLst>
                        <p:cond delay="indefinite"/>
                      </p:stCondLst>
                      <p:childTnLst>
                        <p:par>
                          <p:cTn id="5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Effect">
                      <p:stCondLst>
                        <p:cond delay="indefinite"/>
                      </p:stCondLst>
                      <p:childTnLst>
                        <p:par>
                          <p:cTn id="6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Effect">
                      <p:stCondLst>
                        <p:cond delay="indefinite"/>
                      </p:stCondLst>
                      <p:childTnLst>
                        <p:par>
                          <p:cTn id="6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Effect">
                      <p:stCondLst>
                        <p:cond delay="indefinite"/>
                      </p:stCondLst>
                      <p:childTnLst>
                        <p:par>
                          <p:cTn id="7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Effect">
                      <p:stCondLst>
                        <p:cond delay="indefinite"/>
                      </p:stCondLst>
                      <p:childTnLst>
                        <p:par>
                          <p:cTn id="8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Effect">
                      <p:stCondLst>
                        <p:cond delay="indefinite"/>
                      </p:stCondLst>
                      <p:childTnLst>
                        <p:par>
                          <p:cTn id="8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Effect">
                      <p:stCondLst>
                        <p:cond delay="indefinite"/>
                      </p:stCondLst>
                      <p:childTnLst>
                        <p:par>
                          <p:cTn id="9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Effect">
                      <p:stCondLst>
                        <p:cond delay="indefinite"/>
                      </p:stCondLst>
                      <p:childTnLst>
                        <p:par>
                          <p:cTn id="10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Effect">
                      <p:stCondLst>
                        <p:cond delay="indefinite"/>
                      </p:stCondLst>
                      <p:childTnLst>
                        <p:par>
                          <p:cTn id="10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Effect">
                      <p:stCondLst>
                        <p:cond delay="indefinite"/>
                      </p:stCondLst>
                      <p:childTnLst>
                        <p:par>
                          <p:cTn id="1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Effect">
                      <p:stCondLst>
                        <p:cond delay="indefinite"/>
                      </p:stCondLst>
                      <p:childTnLst>
                        <p:par>
                          <p:cTn id="12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Effect">
                      <p:stCondLst>
                        <p:cond delay="indefinite"/>
                      </p:stCondLst>
                      <p:childTnLst>
                        <p:par>
                          <p:cTn id="13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Effect">
                      <p:stCondLst>
                        <p:cond delay="indefinite"/>
                      </p:stCondLst>
                      <p:childTnLst>
                        <p:par>
                          <p:cTn id="13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Effect">
                      <p:stCondLst>
                        <p:cond delay="indefinite"/>
                      </p:stCondLst>
                      <p:childTnLst>
                        <p:par>
                          <p:cTn id="14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9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Effect">
                      <p:stCondLst>
                        <p:cond delay="indefinite"/>
                      </p:stCondLst>
                      <p:childTnLst>
                        <p:par>
                          <p:cTn id="15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6" dur="50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Effect">
                      <p:stCondLst>
                        <p:cond delay="indefinite"/>
                      </p:stCondLst>
                      <p:childTnLst>
                        <p:par>
                          <p:cTn id="15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Effect">
                      <p:stCondLst>
                        <p:cond delay="indefinite"/>
                      </p:stCondLst>
                      <p:childTnLst>
                        <p:par>
                          <p:cTn id="16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0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Effect">
                      <p:stCondLst>
                        <p:cond delay="indefinite"/>
                      </p:stCondLst>
                      <p:childTnLst>
                        <p:par>
                          <p:cTn id="17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Effect">
                      <p:stCondLst>
                        <p:cond delay="indefinite"/>
                      </p:stCondLst>
                      <p:childTnLst>
                        <p:par>
                          <p:cTn id="17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4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Effect">
                      <p:stCondLst>
                        <p:cond delay="indefinite"/>
                      </p:stCondLst>
                      <p:childTnLst>
                        <p:par>
                          <p:cTn id="18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1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Effect">
                      <p:stCondLst>
                        <p:cond delay="indefinite"/>
                      </p:stCondLst>
                      <p:childTnLst>
                        <p:par>
                          <p:cTn id="19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Effect">
                      <p:stCondLst>
                        <p:cond delay="indefinite"/>
                      </p:stCondLst>
                      <p:childTnLst>
                        <p:par>
                          <p:cTn id="20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5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Effect">
                      <p:stCondLst>
                        <p:cond delay="indefinite"/>
                      </p:stCondLst>
                      <p:childTnLst>
                        <p:par>
                          <p:cTn id="20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0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1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Effect">
                      <p:stCondLst>
                        <p:cond delay="indefinite"/>
                      </p:stCondLst>
                      <p:childTnLst>
                        <p:par>
                          <p:cTn id="2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9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Effect">
                      <p:stCondLst>
                        <p:cond delay="indefinite"/>
                      </p:stCondLst>
                      <p:childTnLst>
                        <p:par>
                          <p:cTn id="22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7171" grpId="0" animBg="1"/>
      <p:bldP spid="7172" grpId="0" animBg="1"/>
      <p:bldP spid="7173" grpId="0" animBg="1"/>
      <p:bldP spid="7177" grpId="0" animBg="1"/>
      <p:bldP spid="7178" grpId="0" animBg="1"/>
      <p:bldP spid="7179" grpId="0" animBg="1"/>
      <p:bldP spid="7180" grpId="0" animBg="1"/>
      <p:bldP spid="7184" grpId="0" animBg="1"/>
      <p:bldP spid="7185" grpId="0" animBg="1"/>
      <p:bldP spid="7186" grpId="0" animBg="1"/>
      <p:bldP spid="7187" grpId="0" animBg="1"/>
      <p:bldP spid="7191" grpId="0" animBg="1"/>
      <p:bldP spid="7192" grpId="0" animBg="1"/>
      <p:bldP spid="7193" grpId="0" animBg="1"/>
      <p:bldP spid="7194" grpId="0" animBg="1"/>
      <p:bldP spid="7198" grpId="0" animBg="1"/>
      <p:bldP spid="7199" grpId="0" animBg="1"/>
      <p:bldP spid="72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Угол это геометрическая фигура.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Геометрия наука, возникшая в глубокой древности из потребности практической деятельности людей.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5065713" y="1981200"/>
            <a:ext cx="3200400" cy="4111625"/>
            <a:chOff x="3191" y="1248"/>
            <a:chExt cx="2016" cy="259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1" y="1248"/>
              <a:ext cx="2016" cy="25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3191" y="1248"/>
              <a:ext cx="2016" cy="25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где раньше можно было встретиться с углами?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i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Астрономы, наблюдавшие за небом и дававшие на основе этих наблюдений указания, когда начинать полевые работы, должны были научиться определять положение звезд на небе. Для этого понадобилось измерять углы.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4643438" y="2060575"/>
            <a:ext cx="4035425" cy="3741738"/>
            <a:chOff x="2925" y="1298"/>
            <a:chExt cx="2542" cy="2357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5" y="1298"/>
              <a:ext cx="2542" cy="23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2925" y="1298"/>
              <a:ext cx="2542" cy="23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6 веке до новой эры Фалес из Милета ответил на трудную задачу египтян: Как найти высоту одной из громадных пирамид?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4114800"/>
            <a:ext cx="82296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Фалес нашел простое и красивое решение задачи:    « Когда тень от этой палки будет той же длины, что и сама палка, тень от пирамиды будет иметь ту же длину, что и высота пирамиды».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187450" y="1844675"/>
            <a:ext cx="7197725" cy="2084388"/>
            <a:chOff x="748" y="1162"/>
            <a:chExt cx="4534" cy="1313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" y="1162"/>
              <a:ext cx="4534" cy="1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748" y="1162"/>
              <a:ext cx="4534" cy="1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Вернувшись в свой родной город Фалес еще раз удивил всех: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82296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Далеко от берега стоял на якоре корабль, И он сумел измерить расстояние от берега до корабля, стоя на берегу.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611188" y="3716338"/>
            <a:ext cx="8134350" cy="2589212"/>
            <a:chOff x="385" y="2341"/>
            <a:chExt cx="5124" cy="1631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" y="2341"/>
              <a:ext cx="5124" cy="16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385" y="2341"/>
              <a:ext cx="5124" cy="16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313</Words>
  <Application>Microsoft Office PowerPoint</Application>
  <PresentationFormat>Экран (4:3)</PresentationFormat>
  <Paragraphs>61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Times New Roman</vt:lpstr>
      <vt:lpstr>Tahoma</vt:lpstr>
      <vt:lpstr>Microsoft YaHei</vt:lpstr>
      <vt:lpstr>Arial</vt:lpstr>
      <vt:lpstr>Arial Unicode MS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Дарёна</cp:lastModifiedBy>
  <cp:revision>10</cp:revision>
  <cp:lastPrinted>1601-01-01T00:00:00Z</cp:lastPrinted>
  <dcterms:created xsi:type="dcterms:W3CDTF">2007-03-27T06:00:00Z</dcterms:created>
  <dcterms:modified xsi:type="dcterms:W3CDTF">2012-03-28T20:36:54Z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