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57" r:id="rId4"/>
    <p:sldId id="259" r:id="rId5"/>
    <p:sldId id="260" r:id="rId6"/>
    <p:sldId id="261" r:id="rId7"/>
    <p:sldId id="262" r:id="rId8"/>
    <p:sldId id="263" r:id="rId9"/>
    <p:sldId id="271" r:id="rId10"/>
    <p:sldId id="266" r:id="rId11"/>
    <p:sldId id="267" r:id="rId12"/>
    <p:sldId id="268" r:id="rId13"/>
    <p:sldId id="269" r:id="rId14"/>
    <p:sldId id="264" r:id="rId15"/>
    <p:sldId id="265" r:id="rId16"/>
    <p:sldId id="270"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46" y="57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36B548-F54D-49F2-8CED-DDDBA3DF316B}" type="datetimeFigureOut">
              <a:rPr lang="ru-RU" smtClean="0"/>
              <a:pPr/>
              <a:t>29.03.2012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3595E1-EE50-4063-A8B2-6D438CC9130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F3595E1-EE50-4063-A8B2-6D438CC91308}"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63E644A-5208-4DA7-9122-021610F78D80}" type="datetimeFigureOut">
              <a:rPr lang="ru-RU" smtClean="0"/>
              <a:pPr/>
              <a:t>29.03.2012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2AF2FC-9989-4606-922D-A14B2508A04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3E644A-5208-4DA7-9122-021610F78D80}" type="datetimeFigureOut">
              <a:rPr lang="ru-RU" smtClean="0"/>
              <a:pPr/>
              <a:t>29.03.2012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2AF2FC-9989-4606-922D-A14B2508A04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3E644A-5208-4DA7-9122-021610F78D80}" type="datetimeFigureOut">
              <a:rPr lang="ru-RU" smtClean="0"/>
              <a:pPr/>
              <a:t>29.03.2012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2AF2FC-9989-4606-922D-A14B2508A04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3E644A-5208-4DA7-9122-021610F78D80}" type="datetimeFigureOut">
              <a:rPr lang="ru-RU" smtClean="0"/>
              <a:pPr/>
              <a:t>29.03.2012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2AF2FC-9989-4606-922D-A14B2508A04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63E644A-5208-4DA7-9122-021610F78D80}" type="datetimeFigureOut">
              <a:rPr lang="ru-RU" smtClean="0"/>
              <a:pPr/>
              <a:t>29.03.2012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2AF2FC-9989-4606-922D-A14B2508A04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63E644A-5208-4DA7-9122-021610F78D80}" type="datetimeFigureOut">
              <a:rPr lang="ru-RU" smtClean="0"/>
              <a:pPr/>
              <a:t>29.03.2012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2AF2FC-9989-4606-922D-A14B2508A04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63E644A-5208-4DA7-9122-021610F78D80}" type="datetimeFigureOut">
              <a:rPr lang="ru-RU" smtClean="0"/>
              <a:pPr/>
              <a:t>29.03.2012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92AF2FC-9989-4606-922D-A14B2508A04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63E644A-5208-4DA7-9122-021610F78D80}" type="datetimeFigureOut">
              <a:rPr lang="ru-RU" smtClean="0"/>
              <a:pPr/>
              <a:t>29.03.2012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92AF2FC-9989-4606-922D-A14B2508A04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63E644A-5208-4DA7-9122-021610F78D80}" type="datetimeFigureOut">
              <a:rPr lang="ru-RU" smtClean="0"/>
              <a:pPr/>
              <a:t>29.03.2012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92AF2FC-9989-4606-922D-A14B2508A04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63E644A-5208-4DA7-9122-021610F78D80}" type="datetimeFigureOut">
              <a:rPr lang="ru-RU" smtClean="0"/>
              <a:pPr/>
              <a:t>29.03.2012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2AF2FC-9989-4606-922D-A14B2508A04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63E644A-5208-4DA7-9122-021610F78D80}" type="datetimeFigureOut">
              <a:rPr lang="ru-RU" smtClean="0"/>
              <a:pPr/>
              <a:t>29.03.2012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2AF2FC-9989-4606-922D-A14B2508A04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3E644A-5208-4DA7-9122-021610F78D80}" type="datetimeFigureOut">
              <a:rPr lang="ru-RU" smtClean="0"/>
              <a:pPr/>
              <a:t>29.03.2012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AF2FC-9989-4606-922D-A14B2508A04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Alex-\Desktop\ОТКРЫТЫЕ УРОКИ для печати в 1-е сентября\Грамматика 8 класс I Unit\3.jpg"/>
          <p:cNvPicPr>
            <a:picLocks noChangeAspect="1" noChangeArrowheads="1"/>
          </p:cNvPicPr>
          <p:nvPr/>
        </p:nvPicPr>
        <p:blipFill>
          <a:blip r:embed="rId2" cstate="email"/>
          <a:srcRect/>
          <a:stretch>
            <a:fillRect/>
          </a:stretch>
        </p:blipFill>
        <p:spPr bwMode="auto">
          <a:xfrm>
            <a:off x="86840" y="642918"/>
            <a:ext cx="9057160" cy="5429264"/>
          </a:xfrm>
          <a:prstGeom prst="rect">
            <a:avLst/>
          </a:prstGeom>
          <a:noFill/>
        </p:spPr>
      </p:pic>
      <p:sp>
        <p:nvSpPr>
          <p:cNvPr id="5" name="Прямоугольник 4"/>
          <p:cNvSpPr/>
          <p:nvPr/>
        </p:nvSpPr>
        <p:spPr>
          <a:xfrm>
            <a:off x="0" y="0"/>
            <a:ext cx="9144000" cy="1538883"/>
          </a:xfrm>
          <a:prstGeom prst="rect">
            <a:avLst/>
          </a:prstGeom>
          <a:noFill/>
        </p:spPr>
        <p:txBody>
          <a:bodyPr wrap="square" lIns="91440" tIns="45720" rIns="91440" bIns="45720">
            <a:spAutoFit/>
          </a:bodyPr>
          <a:lstStyle/>
          <a:p>
            <a:pPr algn="ct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THE FINAL </a:t>
            </a:r>
            <a:r>
              <a:rPr lang="en-U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LESSON</a:t>
            </a:r>
          </a:p>
          <a:p>
            <a:pPr algn="ctr"/>
            <a:r>
              <a:rPr lang="en-U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UNIT</a:t>
            </a:r>
            <a:r>
              <a:rPr lang="en-U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atang" pitchFamily="18" charset="-127"/>
                <a:ea typeface="Batang" pitchFamily="18" charset="-127"/>
              </a:rPr>
              <a:t>I</a:t>
            </a:r>
            <a:endParaRPr lang="ru-RU"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atang" pitchFamily="18" charset="-127"/>
              <a:ea typeface="Batang" pitchFamily="18" charset="-127"/>
            </a:endParaRPr>
          </a:p>
        </p:txBody>
      </p:sp>
      <p:sp>
        <p:nvSpPr>
          <p:cNvPr id="6" name="Прямоугольник 5"/>
          <p:cNvSpPr/>
          <p:nvPr/>
        </p:nvSpPr>
        <p:spPr>
          <a:xfrm>
            <a:off x="17142" y="4572008"/>
            <a:ext cx="9126858" cy="1200329"/>
          </a:xfrm>
          <a:prstGeom prst="rect">
            <a:avLst/>
          </a:prstGeom>
        </p:spPr>
        <p:txBody>
          <a:bodyPr wrap="none">
            <a:spAutoFit/>
          </a:bodyPr>
          <a:lstStyle/>
          <a:p>
            <a:pPr algn="ctr"/>
            <a:r>
              <a:rPr lang="en-US" sz="7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WORLD OF JOBS”</a:t>
            </a:r>
            <a:endParaRPr lang="ru-RU" sz="7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Прямоугольник 6"/>
          <p:cNvSpPr/>
          <p:nvPr/>
        </p:nvSpPr>
        <p:spPr>
          <a:xfrm>
            <a:off x="1" y="5934670"/>
            <a:ext cx="9144000" cy="954107"/>
          </a:xfrm>
          <a:prstGeom prst="rect">
            <a:avLst/>
          </a:prstGeom>
          <a:noFill/>
        </p:spPr>
        <p:txBody>
          <a:bodyPr wrap="square" lIns="91440" tIns="45720" rIns="91440" bIns="45720">
            <a:spAutoFit/>
          </a:bodyPr>
          <a:lstStyle/>
          <a:p>
            <a:pPr algn="ctr"/>
            <a:r>
              <a:rPr lang="ru-RU"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Составители: учителя английского языка ГБОУ ЦО №1862</a:t>
            </a:r>
          </a:p>
          <a:p>
            <a:pPr algn="ctr"/>
            <a:r>
              <a:rPr lang="ru-RU" sz="2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Рынденкова</a:t>
            </a:r>
            <a:r>
              <a:rPr lang="ru-RU"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О.К. и </a:t>
            </a:r>
            <a:r>
              <a:rPr lang="ru-RU" sz="2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Рыжичкин</a:t>
            </a:r>
            <a:r>
              <a:rPr lang="ru-RU"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М.О. </a:t>
            </a:r>
            <a:endParaRPr lang="ru-RU"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Alex-\Desktop\ОТКРЫТЫЕ УРОКИ для печати в 1-е сентября\Грамматика 8 класс I Unit\1322485217_26.jpg"/>
          <p:cNvPicPr>
            <a:picLocks noChangeAspect="1" noChangeArrowheads="1"/>
          </p:cNvPicPr>
          <p:nvPr/>
        </p:nvPicPr>
        <p:blipFill>
          <a:blip r:embed="rId3" cstate="email"/>
          <a:srcRect/>
          <a:stretch>
            <a:fillRect/>
          </a:stretch>
        </p:blipFill>
        <p:spPr bwMode="auto">
          <a:xfrm>
            <a:off x="0" y="-142900"/>
            <a:ext cx="9144000" cy="7000900"/>
          </a:xfrm>
          <a:prstGeom prst="rect">
            <a:avLst/>
          </a:prstGeom>
          <a:noFill/>
        </p:spPr>
      </p:pic>
      <p:sp>
        <p:nvSpPr>
          <p:cNvPr id="3" name="Содержимое 2"/>
          <p:cNvSpPr>
            <a:spLocks noGrp="1"/>
          </p:cNvSpPr>
          <p:nvPr>
            <p:ph idx="1"/>
          </p:nvPr>
        </p:nvSpPr>
        <p:spPr>
          <a:xfrm>
            <a:off x="0" y="285728"/>
            <a:ext cx="9144000" cy="6572272"/>
          </a:xfrm>
        </p:spPr>
        <p:txBody>
          <a:bodyPr/>
          <a:lstStyle/>
          <a:p>
            <a:pPr lvl="0">
              <a:buNone/>
            </a:pP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4) Mary’s </a:t>
            </a:r>
            <a:r>
              <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parents  didn’t  expect  their daughter </a:t>
            </a: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 </a:t>
            </a:r>
            <a:r>
              <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trapeze-acrobat</a:t>
            </a:r>
            <a:endParaRPr lang="ru-RU"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marL="514350" indent="-514350">
              <a:buFont typeface="+mj-lt"/>
              <a:buAutoNum type="alphaLcParenR"/>
            </a:pP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To become </a:t>
            </a:r>
          </a:p>
          <a:p>
            <a:pPr marL="514350" indent="-514350">
              <a:buFont typeface="+mj-lt"/>
              <a:buAutoNum type="alphaLcParenR"/>
            </a:pP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become  </a:t>
            </a:r>
          </a:p>
          <a:p>
            <a:pPr marL="514350" indent="-514350">
              <a:buFont typeface="+mj-lt"/>
              <a:buAutoNum type="alphaLcParenR"/>
            </a:pP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became</a:t>
            </a:r>
            <a:endParaRPr lang="ru-RU"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2" end="2"/>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2" end="2"/>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3" end="3"/>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Alex-\Desktop\ОТКРЫТЫЕ УРОКИ для печати в 1-е сентября\Грамматика 8 класс I Unit\medical-insurance-in-family.jpg"/>
          <p:cNvPicPr>
            <a:picLocks noChangeAspect="1" noChangeArrowheads="1"/>
          </p:cNvPicPr>
          <p:nvPr/>
        </p:nvPicPr>
        <p:blipFill>
          <a:blip r:embed="rId2" cstate="email"/>
          <a:srcRect/>
          <a:stretch>
            <a:fillRect/>
          </a:stretch>
        </p:blipFill>
        <p:spPr bwMode="auto">
          <a:xfrm>
            <a:off x="-1" y="0"/>
            <a:ext cx="9144001" cy="6858000"/>
          </a:xfrm>
          <a:prstGeom prst="rect">
            <a:avLst/>
          </a:prstGeom>
          <a:noFill/>
        </p:spPr>
      </p:pic>
      <p:sp>
        <p:nvSpPr>
          <p:cNvPr id="3" name="Содержимое 2"/>
          <p:cNvSpPr>
            <a:spLocks noGrp="1"/>
          </p:cNvSpPr>
          <p:nvPr>
            <p:ph idx="1"/>
          </p:nvPr>
        </p:nvSpPr>
        <p:spPr>
          <a:xfrm>
            <a:off x="0" y="0"/>
            <a:ext cx="9144000" cy="6858000"/>
          </a:xfrm>
        </p:spPr>
        <p:txBody>
          <a:bodyPr/>
          <a:lstStyle/>
          <a:p>
            <a:pPr lvl="0">
              <a:buNone/>
            </a:pP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5) I </a:t>
            </a: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want my children </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the </a:t>
            </a: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right </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profession</a:t>
            </a: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endParaRPr lang="ru-RU"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marL="514350" lvl="0" indent="-514350" algn="r">
              <a:buFont typeface="+mj-lt"/>
              <a:buAutoNum type="alphaLcParenR"/>
            </a:pP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Choose </a:t>
            </a:r>
            <a:endPar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marL="514350" lvl="0" indent="-514350" algn="r">
              <a:buFont typeface="+mj-lt"/>
              <a:buAutoNum type="alphaLcParenR"/>
            </a:pP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to </a:t>
            </a: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choose </a:t>
            </a:r>
            <a:endPar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marL="514350" lvl="0" indent="-514350" algn="r">
              <a:buFont typeface="+mj-lt"/>
              <a:buAutoNum type="alphaLcParenR"/>
            </a:pP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will </a:t>
            </a: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choose</a:t>
            </a:r>
            <a:endParaRPr lang="ru-RU"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3" end="3"/>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3" end="3"/>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1" end="1"/>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Alex-\Desktop\ОТКРЫТЫЕ УРОКИ для печати в 1-е сентября\Грамматика 8 класс I Unit\iStock_000005130049Medium.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142844" y="3571876"/>
            <a:ext cx="9001156" cy="3286124"/>
          </a:xfrm>
        </p:spPr>
        <p:txBody>
          <a:bodyPr/>
          <a:lstStyle/>
          <a:p>
            <a:pPr lvl="0">
              <a:buNone/>
            </a:pP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6) The </a:t>
            </a: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profession of the dentist </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already </a:t>
            </a: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in the 15</a:t>
            </a:r>
            <a:r>
              <a:rPr lang="en-US" b="1" baseline="300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a:t>
            </a: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century</a:t>
            </a:r>
            <a:endParaRPr lang="ru-RU"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marL="514350" lvl="0" indent="-514350">
              <a:buFont typeface="+mj-lt"/>
              <a:buAutoNum type="alphaLcParenR"/>
            </a:pP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Has been known </a:t>
            </a:r>
            <a:endPar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marL="514350" lvl="0" indent="-514350">
              <a:buFont typeface="+mj-lt"/>
              <a:buAutoNum type="alphaLcParenR"/>
            </a:pP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was </a:t>
            </a: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known </a:t>
            </a:r>
            <a:endPar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marL="514350" lvl="0" indent="-514350">
              <a:buFont typeface="+mj-lt"/>
              <a:buAutoNum type="alphaLcParenR"/>
            </a:pP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had </a:t>
            </a: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been known</a:t>
            </a:r>
            <a:endParaRPr lang="ru-RU"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3" end="3"/>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3" end="3"/>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1" end="1"/>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Alex-\Desktop\ОТКРЫТЫЕ УРОКИ для печати в 1-е сентября\Грамматика 8 класс I Unit\2410.jpg"/>
          <p:cNvPicPr>
            <a:picLocks noChangeAspect="1" noChangeArrowheads="1"/>
          </p:cNvPicPr>
          <p:nvPr/>
        </p:nvPicPr>
        <p:blipFill>
          <a:blip r:embed="rId2" cstate="email"/>
          <a:srcRect/>
          <a:stretch>
            <a:fillRect/>
          </a:stretch>
        </p:blipFill>
        <p:spPr bwMode="auto">
          <a:xfrm>
            <a:off x="-6348" y="0"/>
            <a:ext cx="9150348" cy="6857999"/>
          </a:xfrm>
          <a:prstGeom prst="rect">
            <a:avLst/>
          </a:prstGeom>
          <a:noFill/>
        </p:spPr>
      </p:pic>
      <p:sp>
        <p:nvSpPr>
          <p:cNvPr id="3" name="Содержимое 2"/>
          <p:cNvSpPr>
            <a:spLocks noGrp="1"/>
          </p:cNvSpPr>
          <p:nvPr>
            <p:ph idx="1"/>
          </p:nvPr>
        </p:nvSpPr>
        <p:spPr>
          <a:xfrm>
            <a:off x="0" y="0"/>
            <a:ext cx="9144000" cy="6858000"/>
          </a:xfrm>
        </p:spPr>
        <p:txBody>
          <a:bodyPr/>
          <a:lstStyle/>
          <a:p>
            <a:pPr lvl="0">
              <a:buNone/>
            </a:pP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7) If </a:t>
            </a: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Cecil </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more </a:t>
            </a: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patient she </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 </a:t>
            </a: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very good teacher, but unfortunately she isn’t.</a:t>
            </a:r>
            <a:endParaRPr lang="ru-RU"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marL="514350" indent="-514350" algn="r">
              <a:buFont typeface="+mj-lt"/>
              <a:buAutoNum type="alphaLcParenR"/>
            </a:pP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ere/would </a:t>
            </a: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be </a:t>
            </a:r>
            <a:endPar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marL="514350" indent="-514350" algn="r">
              <a:buFont typeface="+mj-lt"/>
              <a:buAutoNum type="alphaLcParenR"/>
            </a:pP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had  been/would  </a:t>
            </a: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have been </a:t>
            </a:r>
            <a:endPar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marL="514350" indent="-514350" algn="r">
              <a:buFont typeface="+mj-lt"/>
              <a:buAutoNum type="alphaLcParenR"/>
            </a:pP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s/will  </a:t>
            </a: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be</a:t>
            </a:r>
            <a:endParaRPr lang="ru-RU"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2" end="2"/>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2" end="2"/>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3" end="3"/>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lex-\Desktop\ОТКРЫТЫЕ УРОКИ для печати в 1-е сентября\Грамматика 8 класс I Unit\Sa_obuke_u_Malezijskoj_vatrogasnoj_akademiji.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0"/>
            <a:ext cx="9144000" cy="6858000"/>
          </a:xfrm>
        </p:spPr>
        <p:txBody>
          <a:bodyPr/>
          <a:lstStyle/>
          <a:p>
            <a:pPr lvl="0">
              <a:buNone/>
            </a:pP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8) How </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long Mr. McGregor </a:t>
            </a: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as </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 firefighter</a:t>
            </a: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endParaRPr lang="ru-RU"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marL="514350" indent="-514350">
              <a:buFont typeface="+mj-lt"/>
              <a:buAutoNum type="alphaLcParenR"/>
            </a:pP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has </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been </a:t>
            </a: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working</a:t>
            </a:r>
          </a:p>
          <a:p>
            <a:pPr marL="514350" indent="-514350">
              <a:buFont typeface="+mj-lt"/>
              <a:buAutoNum type="alphaLcParenR"/>
            </a:pP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a:t>
            </a: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orks</a:t>
            </a:r>
          </a:p>
          <a:p>
            <a:pPr marL="514350" indent="-514350">
              <a:buFont typeface="+mj-lt"/>
              <a:buAutoNum type="alphaLcParenR"/>
            </a:pP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has worked</a:t>
            </a:r>
          </a:p>
          <a:p>
            <a:pPr>
              <a:buNone/>
            </a:pPr>
            <a:endParaRPr lang="ru-RU" dirty="0"/>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2" end="2"/>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2" end="2"/>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3" end="3"/>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Alex-\Desktop\ОТКРЫТЫЕ УРОКИ для печати в 1-е сентября\Грамматика 8 класс I Unit\30290_18_46_21.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0"/>
            <a:ext cx="9144000" cy="6858000"/>
          </a:xfrm>
        </p:spPr>
        <p:txBody>
          <a:bodyPr/>
          <a:lstStyle/>
          <a:p>
            <a:pPr lvl="0">
              <a:buNone/>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9) If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 years ago my parents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me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 choose the right career now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 … a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good architect, I was good at drawing in my childhood &amp;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youth.</a:t>
            </a:r>
          </a:p>
          <a:p>
            <a:pPr marL="514350" lvl="0" indent="-514350" algn="r">
              <a:buFont typeface="+mj-lt"/>
              <a:buAutoNum type="alphaLcParenR"/>
            </a:pPr>
            <a:r>
              <a:rPr lang="en-US" sz="29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Helped/would be </a:t>
            </a:r>
          </a:p>
          <a:p>
            <a:pPr marL="514350" lvl="0" indent="-514350" algn="r">
              <a:buFont typeface="+mj-lt"/>
              <a:buAutoNum type="alphaLcParenR"/>
            </a:pPr>
            <a:r>
              <a:rPr lang="en-US" sz="29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had helped/would have been </a:t>
            </a:r>
          </a:p>
          <a:p>
            <a:pPr marL="514350" lvl="0" indent="-514350" algn="r">
              <a:buFont typeface="+mj-lt"/>
              <a:buAutoNum type="alphaLcParenR"/>
            </a:pPr>
            <a:r>
              <a:rPr lang="en-US" sz="29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had helped/would </a:t>
            </a:r>
            <a:r>
              <a:rPr lang="en-US" sz="2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 </a:t>
            </a:r>
            <a:endParaRPr lang="ru-RU" sz="2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1" end="1"/>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1" end="1"/>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2" end="2"/>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
        <p:nvSpPr>
          <p:cNvPr id="3" name="Содержимое 2"/>
          <p:cNvSpPr>
            <a:spLocks noGrp="1"/>
          </p:cNvSpPr>
          <p:nvPr>
            <p:ph idx="1"/>
          </p:nvPr>
        </p:nvSpPr>
        <p:spPr>
          <a:xfrm>
            <a:off x="0" y="0"/>
            <a:ext cx="5572132" cy="4525963"/>
          </a:xfrm>
        </p:spPr>
        <p:txBody>
          <a:bodyPr/>
          <a:lstStyle/>
          <a:p>
            <a:pPr lvl="0">
              <a:buNone/>
            </a:pPr>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10) But </a:t>
            </a:r>
            <a:r>
              <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for </a:t>
            </a:r>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my cousin’s </a:t>
            </a:r>
            <a:r>
              <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advice </a:t>
            </a:r>
            <a:endPar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lvl="0">
              <a:buNone/>
            </a:pPr>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I … become   </a:t>
            </a:r>
            <a:r>
              <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 sailor </a:t>
            </a:r>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so many countries </a:t>
            </a:r>
            <a:r>
              <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of the world.</a:t>
            </a:r>
            <a:endParaRPr lang="ru-RU"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marL="514350" lvl="0" indent="-514350">
              <a:buFont typeface="+mj-lt"/>
              <a:buAutoNum type="alphaLcParenR"/>
            </a:pPr>
            <a:r>
              <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Wouldn’t </a:t>
            </a:r>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have/wouldn’t have </a:t>
            </a:r>
            <a:r>
              <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visited</a:t>
            </a:r>
            <a:endParaRPr lang="ru-RU"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marL="514350" lvl="0" indent="-514350">
              <a:buFont typeface="+mj-lt"/>
              <a:buAutoNum type="alphaLcParenR"/>
            </a:pPr>
            <a:r>
              <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Wouldn’t </a:t>
            </a:r>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/wouldn’t </a:t>
            </a:r>
            <a:r>
              <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visit</a:t>
            </a:r>
            <a:endParaRPr lang="ru-RU"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marL="514350" lvl="0" indent="-514350">
              <a:buFont typeface="+mj-lt"/>
              <a:buAutoNum type="alphaLcParenR"/>
            </a:pPr>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Didn’t/didn’t </a:t>
            </a:r>
            <a:r>
              <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visit</a:t>
            </a:r>
            <a:endParaRPr lang="ru-RU"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endParaRPr lang="ru-RU"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3" end="3"/>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3" end="3"/>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4" end="4"/>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email"/>
          <a:srcRect/>
          <a:stretch>
            <a:fillRect/>
          </a:stretch>
        </p:blipFill>
        <p:spPr bwMode="auto">
          <a:xfrm>
            <a:off x="0" y="-11430"/>
            <a:ext cx="9144000" cy="6869430"/>
          </a:xfrm>
          <a:prstGeom prst="rect">
            <a:avLst/>
          </a:prstGeom>
          <a:noFill/>
          <a:ln w="9525">
            <a:noFill/>
            <a:miter lim="800000"/>
            <a:headEnd/>
            <a:tailEnd/>
          </a:ln>
          <a:effectLst/>
        </p:spPr>
      </p:pic>
      <p:sp>
        <p:nvSpPr>
          <p:cNvPr id="5" name="Прямоугольник 4"/>
          <p:cNvSpPr/>
          <p:nvPr/>
        </p:nvSpPr>
        <p:spPr>
          <a:xfrm>
            <a:off x="0" y="0"/>
            <a:ext cx="2989216" cy="769441"/>
          </a:xfrm>
          <a:prstGeom prst="rect">
            <a:avLst/>
          </a:prstGeom>
        </p:spPr>
        <p:txBody>
          <a:bodyPr wrap="none">
            <a:spAutoFit/>
          </a:bodyPr>
          <a:lstStyle/>
          <a:p>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LISTENING</a:t>
            </a:r>
            <a:endParaRPr lang="ru-RU"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4819" name="Rectangle 3"/>
          <p:cNvSpPr>
            <a:spLocks noChangeArrowheads="1"/>
          </p:cNvSpPr>
          <p:nvPr/>
        </p:nvSpPr>
        <p:spPr bwMode="auto">
          <a:xfrm>
            <a:off x="0" y="714356"/>
            <a:ext cx="464343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Listen to the dialogue &amp;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put TRUE,FALSE or NOT STATED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to the statements.</a:t>
            </a:r>
            <a:endParaRPr kumimoji="0" lang="ru-RU" sz="2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Make sure you know these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words &amp; and expressions:</a:t>
            </a: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 employer - </a:t>
            </a:r>
            <a:r>
              <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работодатель</a:t>
            </a: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 </a:t>
            </a:r>
            <a:r>
              <a:rPr kumimoji="0" lang="ru-RU" sz="2000" b="1" i="0" u="none" strike="noStrike" normalizeH="0" baseline="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marketing</a:t>
            </a:r>
            <a:r>
              <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 - </a:t>
            </a:r>
            <a:r>
              <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маркетинг</a:t>
            </a: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 </a:t>
            </a:r>
            <a:r>
              <a:rPr kumimoji="0" lang="ru-RU" sz="2000" b="1" i="0" u="none" strike="noStrike" normalizeH="0" baseline="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challenging</a:t>
            </a:r>
            <a:r>
              <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 </a:t>
            </a:r>
            <a:r>
              <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a:t>
            </a:r>
            <a:r>
              <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 </a:t>
            </a:r>
            <a:r>
              <a:rPr kumimoji="0" lang="en-US" sz="2000" b="1" i="0" u="none" strike="noStrike" normalizeH="0" baseline="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трудный</a:t>
            </a: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 to be  very good at motivating people –</a:t>
            </a:r>
            <a:r>
              <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уметь</a:t>
            </a:r>
            <a:r>
              <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 </a:t>
            </a:r>
            <a:r>
              <a:rPr kumimoji="0" lang="ru-RU" sz="2000" b="1" i="0" u="none" strike="noStrike" normalizeH="0" baseline="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смотивировать</a:t>
            </a:r>
            <a:r>
              <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 </a:t>
            </a:r>
            <a:r>
              <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людей</a:t>
            </a: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 conglomerate - </a:t>
            </a:r>
            <a:r>
              <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конгломерат</a:t>
            </a: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 a new acting CEO </a:t>
            </a:r>
            <a:r>
              <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a:t>
            </a:r>
            <a:r>
              <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 </a:t>
            </a:r>
            <a:r>
              <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новый исполняющий обязанности генерального директора</a:t>
            </a: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34820" name="Rectangle 4"/>
          <p:cNvSpPr>
            <a:spLocks noChangeArrowheads="1"/>
          </p:cNvSpPr>
          <p:nvPr/>
        </p:nvSpPr>
        <p:spPr bwMode="auto">
          <a:xfrm>
            <a:off x="0" y="785794"/>
            <a:ext cx="550072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STATEMENTS:</a:t>
            </a:r>
            <a:endParaRPr kumimoji="0" lang="ru-RU" sz="2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Petra was working in logistic company.</a:t>
            </a: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The girl was satisfied with the job offered to her by the employer.</a:t>
            </a: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Petra is very organized&amp; has good experience in sales.</a:t>
            </a: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Petra is very busy she can</a:t>
            </a:r>
            <a:r>
              <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ea typeface="Calibri" pitchFamily="34" charset="0"/>
                <a:cs typeface="Times New Roman" pitchFamily="18" charset="0"/>
              </a:rPr>
              <a:t>’</a:t>
            </a:r>
            <a:r>
              <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t afford to have a hobby for herself.</a:t>
            </a: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The company was recently bought out by a Japanese</a:t>
            </a:r>
            <a:r>
              <a:rPr kumimoji="0" lang="en-US" sz="2000" b="1" i="0" u="none" strike="noStrike" normalizeH="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 </a:t>
            </a:r>
            <a:r>
              <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conglomerate.</a:t>
            </a: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The girl has been working in marketing more than 4 years.</a:t>
            </a: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Everybody knows that the new acting CEO is Jane </a:t>
            </a:r>
            <a:r>
              <a:rPr kumimoji="0" lang="en-US" sz="2000" b="1" i="0" u="none" strike="noStrike" normalizeH="0" baseline="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Mayers</a:t>
            </a:r>
            <a:r>
              <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a:t>
            </a: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The employer asks the girl to call him at the end of the week.</a:t>
            </a:r>
            <a:endPar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8" name="Прямоугольник 7"/>
          <p:cNvSpPr/>
          <p:nvPr/>
        </p:nvSpPr>
        <p:spPr>
          <a:xfrm>
            <a:off x="4429124" y="1071546"/>
            <a:ext cx="285752" cy="461665"/>
          </a:xfrm>
          <a:prstGeom prst="rect">
            <a:avLst/>
          </a:prstGeom>
          <a:noFill/>
        </p:spPr>
        <p:txBody>
          <a:bodyPr wrap="square" lIns="91440" tIns="45720" rIns="91440" bIns="45720">
            <a:spAutoFit/>
          </a:bodyPr>
          <a:lstStyle/>
          <a:p>
            <a:pPr algn="ctr"/>
            <a:r>
              <a:rPr lang="en-US" sz="2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a:t>
            </a:r>
            <a:endParaRPr lang="ru-RU" sz="2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9" name="Прямоугольник 8"/>
          <p:cNvSpPr/>
          <p:nvPr/>
        </p:nvSpPr>
        <p:spPr>
          <a:xfrm>
            <a:off x="5357818" y="1643050"/>
            <a:ext cx="285752" cy="461665"/>
          </a:xfrm>
          <a:prstGeom prst="rect">
            <a:avLst/>
          </a:prstGeom>
          <a:noFill/>
        </p:spPr>
        <p:txBody>
          <a:bodyPr wrap="square" lIns="91440" tIns="45720" rIns="91440" bIns="45720">
            <a:spAutoFit/>
          </a:bodyPr>
          <a:lstStyle/>
          <a:p>
            <a:pPr algn="ctr"/>
            <a:r>
              <a:rPr lang="en-US" sz="2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a:t>
            </a:r>
            <a:endParaRPr lang="ru-RU" sz="2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0" name="Прямоугольник 9"/>
          <p:cNvSpPr/>
          <p:nvPr/>
        </p:nvSpPr>
        <p:spPr>
          <a:xfrm>
            <a:off x="5143504" y="4643446"/>
            <a:ext cx="285752" cy="461665"/>
          </a:xfrm>
          <a:prstGeom prst="rect">
            <a:avLst/>
          </a:prstGeom>
          <a:noFill/>
        </p:spPr>
        <p:txBody>
          <a:bodyPr wrap="square" lIns="91440" tIns="45720" rIns="91440" bIns="45720">
            <a:spAutoFit/>
          </a:bodyPr>
          <a:lstStyle/>
          <a:p>
            <a:pPr algn="ctr"/>
            <a:r>
              <a:rPr lang="en-US" sz="2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a:t>
            </a:r>
            <a:endParaRPr lang="ru-RU" sz="2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1" name="Прямоугольник 10"/>
          <p:cNvSpPr/>
          <p:nvPr/>
        </p:nvSpPr>
        <p:spPr>
          <a:xfrm>
            <a:off x="5429256" y="2143116"/>
            <a:ext cx="285752" cy="461665"/>
          </a:xfrm>
          <a:prstGeom prst="rect">
            <a:avLst/>
          </a:prstGeom>
          <a:noFill/>
        </p:spPr>
        <p:txBody>
          <a:bodyPr wrap="square" lIns="91440" tIns="45720" rIns="91440" bIns="45720">
            <a:spAutoFit/>
          </a:bodyPr>
          <a:lstStyle/>
          <a:p>
            <a:pPr algn="ctr"/>
            <a:r>
              <a:rPr lang="en-US" sz="2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a:t>
            </a:r>
            <a:endParaRPr lang="ru-RU" sz="2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2" name="Прямоугольник 11"/>
          <p:cNvSpPr/>
          <p:nvPr/>
        </p:nvSpPr>
        <p:spPr>
          <a:xfrm>
            <a:off x="5429256" y="5214950"/>
            <a:ext cx="285752" cy="461665"/>
          </a:xfrm>
          <a:prstGeom prst="rect">
            <a:avLst/>
          </a:prstGeom>
          <a:noFill/>
        </p:spPr>
        <p:txBody>
          <a:bodyPr wrap="square" lIns="91440" tIns="45720" rIns="91440" bIns="45720">
            <a:spAutoFit/>
          </a:bodyPr>
          <a:lstStyle/>
          <a:p>
            <a:pPr algn="ctr"/>
            <a:r>
              <a:rPr lang="en-US" sz="2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a:t>
            </a:r>
            <a:endParaRPr lang="ru-RU" sz="2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3" name="Прямоугольник 12"/>
          <p:cNvSpPr/>
          <p:nvPr/>
        </p:nvSpPr>
        <p:spPr>
          <a:xfrm>
            <a:off x="5143504" y="2714620"/>
            <a:ext cx="561980" cy="461665"/>
          </a:xfrm>
          <a:prstGeom prst="rect">
            <a:avLst/>
          </a:prstGeom>
          <a:noFill/>
        </p:spPr>
        <p:txBody>
          <a:bodyPr wrap="square" lIns="91440" tIns="45720" rIns="91440" bIns="45720">
            <a:spAutoFit/>
          </a:bodyPr>
          <a:lstStyle/>
          <a:p>
            <a:pPr algn="ctr"/>
            <a:r>
              <a:rPr lang="en-US"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NS</a:t>
            </a:r>
            <a:endParaRPr lang="ru-RU" sz="2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4" name="Прямоугольник 13"/>
          <p:cNvSpPr/>
          <p:nvPr/>
        </p:nvSpPr>
        <p:spPr>
          <a:xfrm>
            <a:off x="5214942" y="4071942"/>
            <a:ext cx="561980" cy="461665"/>
          </a:xfrm>
          <a:prstGeom prst="rect">
            <a:avLst/>
          </a:prstGeom>
          <a:noFill/>
        </p:spPr>
        <p:txBody>
          <a:bodyPr wrap="square" lIns="91440" tIns="45720" rIns="91440" bIns="45720">
            <a:spAutoFit/>
          </a:bodyPr>
          <a:lstStyle/>
          <a:p>
            <a:pPr algn="ctr"/>
            <a:r>
              <a:rPr lang="en-US"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NS</a:t>
            </a:r>
            <a:endParaRPr lang="ru-RU" sz="2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5" name="Прямоугольник 14"/>
          <p:cNvSpPr/>
          <p:nvPr/>
        </p:nvSpPr>
        <p:spPr>
          <a:xfrm>
            <a:off x="5000628" y="3357562"/>
            <a:ext cx="285752" cy="461665"/>
          </a:xfrm>
          <a:prstGeom prst="rect">
            <a:avLst/>
          </a:prstGeom>
          <a:noFill/>
        </p:spPr>
        <p:txBody>
          <a:bodyPr wrap="square" lIns="91440" tIns="45720" rIns="91440" bIns="45720">
            <a:spAutoFit/>
          </a:bodyPr>
          <a:lstStyle/>
          <a:p>
            <a:pPr algn="ctr"/>
            <a:r>
              <a:rPr lang="en-US" sz="2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a:t>
            </a:r>
            <a:endParaRPr lang="ru-RU" sz="2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4819">
                                            <p:txEl>
                                              <p:pRg st="0" end="0"/>
                                            </p:txEl>
                                          </p:spTgt>
                                        </p:tgtEl>
                                      </p:cBhvr>
                                    </p:animEffect>
                                    <p:set>
                                      <p:cBhvr>
                                        <p:cTn id="7" dur="1" fill="hold">
                                          <p:stCondLst>
                                            <p:cond delay="499"/>
                                          </p:stCondLst>
                                        </p:cTn>
                                        <p:tgtEl>
                                          <p:spTgt spid="34819">
                                            <p:txEl>
                                              <p:pRg st="0" end="0"/>
                                            </p:txEl>
                                          </p:spTgt>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34819">
                                            <p:txEl>
                                              <p:pRg st="1" end="1"/>
                                            </p:txEl>
                                          </p:spTgt>
                                        </p:tgtEl>
                                      </p:cBhvr>
                                    </p:animEffect>
                                    <p:set>
                                      <p:cBhvr>
                                        <p:cTn id="10" dur="1" fill="hold">
                                          <p:stCondLst>
                                            <p:cond delay="499"/>
                                          </p:stCondLst>
                                        </p:cTn>
                                        <p:tgtEl>
                                          <p:spTgt spid="34819">
                                            <p:txEl>
                                              <p:pRg st="1" end="1"/>
                                            </p:txEl>
                                          </p:spTgt>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34819">
                                            <p:txEl>
                                              <p:pRg st="2" end="2"/>
                                            </p:txEl>
                                          </p:spTgt>
                                        </p:tgtEl>
                                      </p:cBhvr>
                                    </p:animEffect>
                                    <p:set>
                                      <p:cBhvr>
                                        <p:cTn id="13" dur="1" fill="hold">
                                          <p:stCondLst>
                                            <p:cond delay="499"/>
                                          </p:stCondLst>
                                        </p:cTn>
                                        <p:tgtEl>
                                          <p:spTgt spid="34819">
                                            <p:txEl>
                                              <p:pRg st="2" end="2"/>
                                            </p:txEl>
                                          </p:spTgt>
                                        </p:tgtEl>
                                        <p:attrNameLst>
                                          <p:attrName>style.visibility</p:attrName>
                                        </p:attrNameLst>
                                      </p:cBhvr>
                                      <p:to>
                                        <p:strVal val="hidden"/>
                                      </p:to>
                                    </p:set>
                                  </p:childTnLst>
                                </p:cTn>
                              </p:par>
                              <p:par>
                                <p:cTn id="14" presetID="3" presetClass="exit" presetSubtype="10" fill="hold" nodeType="withEffect">
                                  <p:stCondLst>
                                    <p:cond delay="0"/>
                                  </p:stCondLst>
                                  <p:childTnLst>
                                    <p:animEffect transition="out" filter="blinds(horizontal)">
                                      <p:cBhvr>
                                        <p:cTn id="15" dur="500"/>
                                        <p:tgtEl>
                                          <p:spTgt spid="34819">
                                            <p:txEl>
                                              <p:pRg st="3" end="3"/>
                                            </p:txEl>
                                          </p:spTgt>
                                        </p:tgtEl>
                                      </p:cBhvr>
                                    </p:animEffect>
                                    <p:set>
                                      <p:cBhvr>
                                        <p:cTn id="16" dur="1" fill="hold">
                                          <p:stCondLst>
                                            <p:cond delay="499"/>
                                          </p:stCondLst>
                                        </p:cTn>
                                        <p:tgtEl>
                                          <p:spTgt spid="34819">
                                            <p:txEl>
                                              <p:pRg st="3" end="3"/>
                                            </p:txEl>
                                          </p:spTgt>
                                        </p:tgtEl>
                                        <p:attrNameLst>
                                          <p:attrName>style.visibility</p:attrName>
                                        </p:attrNameLst>
                                      </p:cBhvr>
                                      <p:to>
                                        <p:strVal val="hidden"/>
                                      </p:to>
                                    </p:set>
                                  </p:childTnLst>
                                </p:cTn>
                              </p:par>
                              <p:par>
                                <p:cTn id="17" presetID="3" presetClass="exit" presetSubtype="10" fill="hold" nodeType="withEffect">
                                  <p:stCondLst>
                                    <p:cond delay="0"/>
                                  </p:stCondLst>
                                  <p:childTnLst>
                                    <p:animEffect transition="out" filter="blinds(horizontal)">
                                      <p:cBhvr>
                                        <p:cTn id="18" dur="500"/>
                                        <p:tgtEl>
                                          <p:spTgt spid="34819">
                                            <p:txEl>
                                              <p:pRg st="4" end="4"/>
                                            </p:txEl>
                                          </p:spTgt>
                                        </p:tgtEl>
                                      </p:cBhvr>
                                    </p:animEffect>
                                    <p:set>
                                      <p:cBhvr>
                                        <p:cTn id="19" dur="1" fill="hold">
                                          <p:stCondLst>
                                            <p:cond delay="499"/>
                                          </p:stCondLst>
                                        </p:cTn>
                                        <p:tgtEl>
                                          <p:spTgt spid="34819">
                                            <p:txEl>
                                              <p:pRg st="4" end="4"/>
                                            </p:txEl>
                                          </p:spTgt>
                                        </p:tgtEl>
                                        <p:attrNameLst>
                                          <p:attrName>style.visibility</p:attrName>
                                        </p:attrNameLst>
                                      </p:cBhvr>
                                      <p:to>
                                        <p:strVal val="hidden"/>
                                      </p:to>
                                    </p:set>
                                  </p:childTnLst>
                                </p:cTn>
                              </p:par>
                              <p:par>
                                <p:cTn id="20" presetID="3" presetClass="exit" presetSubtype="10" fill="hold" nodeType="withEffect">
                                  <p:stCondLst>
                                    <p:cond delay="0"/>
                                  </p:stCondLst>
                                  <p:childTnLst>
                                    <p:animEffect transition="out" filter="blinds(horizontal)">
                                      <p:cBhvr>
                                        <p:cTn id="21" dur="500"/>
                                        <p:tgtEl>
                                          <p:spTgt spid="34819">
                                            <p:txEl>
                                              <p:pRg st="5" end="5"/>
                                            </p:txEl>
                                          </p:spTgt>
                                        </p:tgtEl>
                                      </p:cBhvr>
                                    </p:animEffect>
                                    <p:set>
                                      <p:cBhvr>
                                        <p:cTn id="22" dur="1" fill="hold">
                                          <p:stCondLst>
                                            <p:cond delay="499"/>
                                          </p:stCondLst>
                                        </p:cTn>
                                        <p:tgtEl>
                                          <p:spTgt spid="34819">
                                            <p:txEl>
                                              <p:pRg st="5" end="5"/>
                                            </p:txEl>
                                          </p:spTgt>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34819">
                                            <p:txEl>
                                              <p:pRg st="6" end="6"/>
                                            </p:txEl>
                                          </p:spTgt>
                                        </p:tgtEl>
                                      </p:cBhvr>
                                    </p:animEffect>
                                    <p:set>
                                      <p:cBhvr>
                                        <p:cTn id="25" dur="1" fill="hold">
                                          <p:stCondLst>
                                            <p:cond delay="499"/>
                                          </p:stCondLst>
                                        </p:cTn>
                                        <p:tgtEl>
                                          <p:spTgt spid="34819">
                                            <p:txEl>
                                              <p:pRg st="6" end="6"/>
                                            </p:txEl>
                                          </p:spTgt>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34819">
                                            <p:txEl>
                                              <p:pRg st="7" end="7"/>
                                            </p:txEl>
                                          </p:spTgt>
                                        </p:tgtEl>
                                      </p:cBhvr>
                                    </p:animEffect>
                                    <p:set>
                                      <p:cBhvr>
                                        <p:cTn id="28" dur="1" fill="hold">
                                          <p:stCondLst>
                                            <p:cond delay="499"/>
                                          </p:stCondLst>
                                        </p:cTn>
                                        <p:tgtEl>
                                          <p:spTgt spid="34819">
                                            <p:txEl>
                                              <p:pRg st="7" end="7"/>
                                            </p:txEl>
                                          </p:spTgt>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34819">
                                            <p:txEl>
                                              <p:pRg st="8" end="8"/>
                                            </p:txEl>
                                          </p:spTgt>
                                        </p:tgtEl>
                                      </p:cBhvr>
                                    </p:animEffect>
                                    <p:set>
                                      <p:cBhvr>
                                        <p:cTn id="31" dur="1" fill="hold">
                                          <p:stCondLst>
                                            <p:cond delay="499"/>
                                          </p:stCondLst>
                                        </p:cTn>
                                        <p:tgtEl>
                                          <p:spTgt spid="34819">
                                            <p:txEl>
                                              <p:pRg st="8" end="8"/>
                                            </p:txEl>
                                          </p:spTgt>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34819">
                                            <p:txEl>
                                              <p:pRg st="9" end="9"/>
                                            </p:txEl>
                                          </p:spTgt>
                                        </p:tgtEl>
                                      </p:cBhvr>
                                    </p:animEffect>
                                    <p:set>
                                      <p:cBhvr>
                                        <p:cTn id="34" dur="1" fill="hold">
                                          <p:stCondLst>
                                            <p:cond delay="499"/>
                                          </p:stCondLst>
                                        </p:cTn>
                                        <p:tgtEl>
                                          <p:spTgt spid="34819">
                                            <p:txEl>
                                              <p:pRg st="9" end="9"/>
                                            </p:txEl>
                                          </p:spTgt>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34819">
                                            <p:txEl>
                                              <p:pRg st="10" end="10"/>
                                            </p:txEl>
                                          </p:spTgt>
                                        </p:tgtEl>
                                      </p:cBhvr>
                                    </p:animEffect>
                                    <p:set>
                                      <p:cBhvr>
                                        <p:cTn id="37" dur="1" fill="hold">
                                          <p:stCondLst>
                                            <p:cond delay="499"/>
                                          </p:stCondLst>
                                        </p:cTn>
                                        <p:tgtEl>
                                          <p:spTgt spid="34819">
                                            <p:txEl>
                                              <p:pRg st="10" end="10"/>
                                            </p:txEl>
                                          </p:spTgt>
                                        </p:tgtEl>
                                        <p:attrNameLst>
                                          <p:attrName>style.visibility</p:attrName>
                                        </p:attrNameLst>
                                      </p:cBhvr>
                                      <p:to>
                                        <p:strVal val="hidden"/>
                                      </p:to>
                                    </p:set>
                                  </p:childTnLst>
                                </p:cTn>
                              </p:par>
                            </p:childTnLst>
                          </p:cTn>
                        </p:par>
                        <p:par>
                          <p:cTn id="38" fill="hold">
                            <p:stCondLst>
                              <p:cond delay="500"/>
                            </p:stCondLst>
                            <p:childTnLst>
                              <p:par>
                                <p:cTn id="39" presetID="3" presetClass="entr" presetSubtype="10" fill="hold" nodeType="afterEffect">
                                  <p:stCondLst>
                                    <p:cond delay="0"/>
                                  </p:stCondLst>
                                  <p:childTnLst>
                                    <p:set>
                                      <p:cBhvr>
                                        <p:cTn id="40" dur="1" fill="hold">
                                          <p:stCondLst>
                                            <p:cond delay="0"/>
                                          </p:stCondLst>
                                        </p:cTn>
                                        <p:tgtEl>
                                          <p:spTgt spid="34820">
                                            <p:txEl>
                                              <p:pRg st="0" end="0"/>
                                            </p:txEl>
                                          </p:spTgt>
                                        </p:tgtEl>
                                        <p:attrNameLst>
                                          <p:attrName>style.visibility</p:attrName>
                                        </p:attrNameLst>
                                      </p:cBhvr>
                                      <p:to>
                                        <p:strVal val="visible"/>
                                      </p:to>
                                    </p:set>
                                    <p:animEffect transition="in" filter="blinds(horizontal)">
                                      <p:cBhvr>
                                        <p:cTn id="41" dur="500"/>
                                        <p:tgtEl>
                                          <p:spTgt spid="34820">
                                            <p:txEl>
                                              <p:pRg st="0" end="0"/>
                                            </p:txEl>
                                          </p:spTgt>
                                        </p:tgtEl>
                                      </p:cBhvr>
                                    </p:animEffect>
                                  </p:childTnLst>
                                </p:cTn>
                              </p:par>
                            </p:childTnLst>
                          </p:cTn>
                        </p:par>
                        <p:par>
                          <p:cTn id="42" fill="hold">
                            <p:stCondLst>
                              <p:cond delay="1000"/>
                            </p:stCondLst>
                            <p:childTnLst>
                              <p:par>
                                <p:cTn id="43" presetID="3" presetClass="entr" presetSubtype="10" fill="hold" nodeType="afterEffect">
                                  <p:stCondLst>
                                    <p:cond delay="0"/>
                                  </p:stCondLst>
                                  <p:childTnLst>
                                    <p:set>
                                      <p:cBhvr>
                                        <p:cTn id="44" dur="1" fill="hold">
                                          <p:stCondLst>
                                            <p:cond delay="0"/>
                                          </p:stCondLst>
                                        </p:cTn>
                                        <p:tgtEl>
                                          <p:spTgt spid="34820">
                                            <p:txEl>
                                              <p:pRg st="1" end="1"/>
                                            </p:txEl>
                                          </p:spTgt>
                                        </p:tgtEl>
                                        <p:attrNameLst>
                                          <p:attrName>style.visibility</p:attrName>
                                        </p:attrNameLst>
                                      </p:cBhvr>
                                      <p:to>
                                        <p:strVal val="visible"/>
                                      </p:to>
                                    </p:set>
                                    <p:animEffect transition="in" filter="blinds(horizontal)">
                                      <p:cBhvr>
                                        <p:cTn id="45" dur="500"/>
                                        <p:tgtEl>
                                          <p:spTgt spid="34820">
                                            <p:txEl>
                                              <p:pRg st="1" end="1"/>
                                            </p:txEl>
                                          </p:spTgt>
                                        </p:tgtEl>
                                      </p:cBhvr>
                                    </p:animEffect>
                                  </p:childTnLst>
                                </p:cTn>
                              </p:par>
                            </p:childTnLst>
                          </p:cTn>
                        </p:par>
                        <p:par>
                          <p:cTn id="46" fill="hold">
                            <p:stCondLst>
                              <p:cond delay="1500"/>
                            </p:stCondLst>
                            <p:childTnLst>
                              <p:par>
                                <p:cTn id="47" presetID="3" presetClass="entr" presetSubtype="10" fill="hold" nodeType="afterEffect">
                                  <p:stCondLst>
                                    <p:cond delay="0"/>
                                  </p:stCondLst>
                                  <p:childTnLst>
                                    <p:set>
                                      <p:cBhvr>
                                        <p:cTn id="48" dur="1" fill="hold">
                                          <p:stCondLst>
                                            <p:cond delay="0"/>
                                          </p:stCondLst>
                                        </p:cTn>
                                        <p:tgtEl>
                                          <p:spTgt spid="34820">
                                            <p:txEl>
                                              <p:pRg st="2" end="2"/>
                                            </p:txEl>
                                          </p:spTgt>
                                        </p:tgtEl>
                                        <p:attrNameLst>
                                          <p:attrName>style.visibility</p:attrName>
                                        </p:attrNameLst>
                                      </p:cBhvr>
                                      <p:to>
                                        <p:strVal val="visible"/>
                                      </p:to>
                                    </p:set>
                                    <p:animEffect transition="in" filter="blinds(horizontal)">
                                      <p:cBhvr>
                                        <p:cTn id="49" dur="500"/>
                                        <p:tgtEl>
                                          <p:spTgt spid="34820">
                                            <p:txEl>
                                              <p:pRg st="2" end="2"/>
                                            </p:txEl>
                                          </p:spTgt>
                                        </p:tgtEl>
                                      </p:cBhvr>
                                    </p:animEffect>
                                  </p:childTnLst>
                                </p:cTn>
                              </p:par>
                            </p:childTnLst>
                          </p:cTn>
                        </p:par>
                        <p:par>
                          <p:cTn id="50" fill="hold">
                            <p:stCondLst>
                              <p:cond delay="2000"/>
                            </p:stCondLst>
                            <p:childTnLst>
                              <p:par>
                                <p:cTn id="51" presetID="3" presetClass="entr" presetSubtype="10" fill="hold" nodeType="afterEffect">
                                  <p:stCondLst>
                                    <p:cond delay="0"/>
                                  </p:stCondLst>
                                  <p:childTnLst>
                                    <p:set>
                                      <p:cBhvr>
                                        <p:cTn id="52" dur="1" fill="hold">
                                          <p:stCondLst>
                                            <p:cond delay="0"/>
                                          </p:stCondLst>
                                        </p:cTn>
                                        <p:tgtEl>
                                          <p:spTgt spid="34820">
                                            <p:txEl>
                                              <p:pRg st="3" end="3"/>
                                            </p:txEl>
                                          </p:spTgt>
                                        </p:tgtEl>
                                        <p:attrNameLst>
                                          <p:attrName>style.visibility</p:attrName>
                                        </p:attrNameLst>
                                      </p:cBhvr>
                                      <p:to>
                                        <p:strVal val="visible"/>
                                      </p:to>
                                    </p:set>
                                    <p:animEffect transition="in" filter="blinds(horizontal)">
                                      <p:cBhvr>
                                        <p:cTn id="53" dur="500"/>
                                        <p:tgtEl>
                                          <p:spTgt spid="34820">
                                            <p:txEl>
                                              <p:pRg st="3" end="3"/>
                                            </p:txEl>
                                          </p:spTgt>
                                        </p:tgtEl>
                                      </p:cBhvr>
                                    </p:animEffect>
                                  </p:childTnLst>
                                </p:cTn>
                              </p:par>
                            </p:childTnLst>
                          </p:cTn>
                        </p:par>
                        <p:par>
                          <p:cTn id="54" fill="hold">
                            <p:stCondLst>
                              <p:cond delay="2500"/>
                            </p:stCondLst>
                            <p:childTnLst>
                              <p:par>
                                <p:cTn id="55" presetID="3" presetClass="entr" presetSubtype="10" fill="hold" nodeType="afterEffect">
                                  <p:stCondLst>
                                    <p:cond delay="0"/>
                                  </p:stCondLst>
                                  <p:childTnLst>
                                    <p:set>
                                      <p:cBhvr>
                                        <p:cTn id="56" dur="1" fill="hold">
                                          <p:stCondLst>
                                            <p:cond delay="0"/>
                                          </p:stCondLst>
                                        </p:cTn>
                                        <p:tgtEl>
                                          <p:spTgt spid="34820">
                                            <p:txEl>
                                              <p:pRg st="4" end="4"/>
                                            </p:txEl>
                                          </p:spTgt>
                                        </p:tgtEl>
                                        <p:attrNameLst>
                                          <p:attrName>style.visibility</p:attrName>
                                        </p:attrNameLst>
                                      </p:cBhvr>
                                      <p:to>
                                        <p:strVal val="visible"/>
                                      </p:to>
                                    </p:set>
                                    <p:animEffect transition="in" filter="blinds(horizontal)">
                                      <p:cBhvr>
                                        <p:cTn id="57" dur="500"/>
                                        <p:tgtEl>
                                          <p:spTgt spid="34820">
                                            <p:txEl>
                                              <p:pRg st="4" end="4"/>
                                            </p:txEl>
                                          </p:spTgt>
                                        </p:tgtEl>
                                      </p:cBhvr>
                                    </p:animEffect>
                                  </p:childTnLst>
                                </p:cTn>
                              </p:par>
                            </p:childTnLst>
                          </p:cTn>
                        </p:par>
                        <p:par>
                          <p:cTn id="58" fill="hold">
                            <p:stCondLst>
                              <p:cond delay="3000"/>
                            </p:stCondLst>
                            <p:childTnLst>
                              <p:par>
                                <p:cTn id="59" presetID="3" presetClass="entr" presetSubtype="10" fill="hold" nodeType="afterEffect">
                                  <p:stCondLst>
                                    <p:cond delay="0"/>
                                  </p:stCondLst>
                                  <p:childTnLst>
                                    <p:set>
                                      <p:cBhvr>
                                        <p:cTn id="60" dur="1" fill="hold">
                                          <p:stCondLst>
                                            <p:cond delay="0"/>
                                          </p:stCondLst>
                                        </p:cTn>
                                        <p:tgtEl>
                                          <p:spTgt spid="34820">
                                            <p:txEl>
                                              <p:pRg st="5" end="5"/>
                                            </p:txEl>
                                          </p:spTgt>
                                        </p:tgtEl>
                                        <p:attrNameLst>
                                          <p:attrName>style.visibility</p:attrName>
                                        </p:attrNameLst>
                                      </p:cBhvr>
                                      <p:to>
                                        <p:strVal val="visible"/>
                                      </p:to>
                                    </p:set>
                                    <p:animEffect transition="in" filter="blinds(horizontal)">
                                      <p:cBhvr>
                                        <p:cTn id="61" dur="500"/>
                                        <p:tgtEl>
                                          <p:spTgt spid="34820">
                                            <p:txEl>
                                              <p:pRg st="5" end="5"/>
                                            </p:txEl>
                                          </p:spTgt>
                                        </p:tgtEl>
                                      </p:cBhvr>
                                    </p:animEffect>
                                  </p:childTnLst>
                                </p:cTn>
                              </p:par>
                            </p:childTnLst>
                          </p:cTn>
                        </p:par>
                        <p:par>
                          <p:cTn id="62" fill="hold">
                            <p:stCondLst>
                              <p:cond delay="3500"/>
                            </p:stCondLst>
                            <p:childTnLst>
                              <p:par>
                                <p:cTn id="63" presetID="3" presetClass="entr" presetSubtype="10" fill="hold" nodeType="afterEffect">
                                  <p:stCondLst>
                                    <p:cond delay="0"/>
                                  </p:stCondLst>
                                  <p:childTnLst>
                                    <p:set>
                                      <p:cBhvr>
                                        <p:cTn id="64" dur="1" fill="hold">
                                          <p:stCondLst>
                                            <p:cond delay="0"/>
                                          </p:stCondLst>
                                        </p:cTn>
                                        <p:tgtEl>
                                          <p:spTgt spid="34820">
                                            <p:txEl>
                                              <p:pRg st="6" end="6"/>
                                            </p:txEl>
                                          </p:spTgt>
                                        </p:tgtEl>
                                        <p:attrNameLst>
                                          <p:attrName>style.visibility</p:attrName>
                                        </p:attrNameLst>
                                      </p:cBhvr>
                                      <p:to>
                                        <p:strVal val="visible"/>
                                      </p:to>
                                    </p:set>
                                    <p:animEffect transition="in" filter="blinds(horizontal)">
                                      <p:cBhvr>
                                        <p:cTn id="65" dur="500"/>
                                        <p:tgtEl>
                                          <p:spTgt spid="34820">
                                            <p:txEl>
                                              <p:pRg st="6" end="6"/>
                                            </p:txEl>
                                          </p:spTgt>
                                        </p:tgtEl>
                                      </p:cBhvr>
                                    </p:animEffect>
                                  </p:childTnLst>
                                </p:cTn>
                              </p:par>
                            </p:childTnLst>
                          </p:cTn>
                        </p:par>
                        <p:par>
                          <p:cTn id="66" fill="hold">
                            <p:stCondLst>
                              <p:cond delay="4000"/>
                            </p:stCondLst>
                            <p:childTnLst>
                              <p:par>
                                <p:cTn id="67" presetID="3" presetClass="entr" presetSubtype="10" fill="hold" nodeType="afterEffect">
                                  <p:stCondLst>
                                    <p:cond delay="0"/>
                                  </p:stCondLst>
                                  <p:childTnLst>
                                    <p:set>
                                      <p:cBhvr>
                                        <p:cTn id="68" dur="1" fill="hold">
                                          <p:stCondLst>
                                            <p:cond delay="0"/>
                                          </p:stCondLst>
                                        </p:cTn>
                                        <p:tgtEl>
                                          <p:spTgt spid="34820">
                                            <p:txEl>
                                              <p:pRg st="7" end="7"/>
                                            </p:txEl>
                                          </p:spTgt>
                                        </p:tgtEl>
                                        <p:attrNameLst>
                                          <p:attrName>style.visibility</p:attrName>
                                        </p:attrNameLst>
                                      </p:cBhvr>
                                      <p:to>
                                        <p:strVal val="visible"/>
                                      </p:to>
                                    </p:set>
                                    <p:animEffect transition="in" filter="blinds(horizontal)">
                                      <p:cBhvr>
                                        <p:cTn id="69" dur="500"/>
                                        <p:tgtEl>
                                          <p:spTgt spid="34820">
                                            <p:txEl>
                                              <p:pRg st="7" end="7"/>
                                            </p:txEl>
                                          </p:spTgt>
                                        </p:tgtEl>
                                      </p:cBhvr>
                                    </p:animEffect>
                                  </p:childTnLst>
                                </p:cTn>
                              </p:par>
                            </p:childTnLst>
                          </p:cTn>
                        </p:par>
                        <p:par>
                          <p:cTn id="70" fill="hold">
                            <p:stCondLst>
                              <p:cond delay="4500"/>
                            </p:stCondLst>
                            <p:childTnLst>
                              <p:par>
                                <p:cTn id="71" presetID="3" presetClass="entr" presetSubtype="10" fill="hold" nodeType="afterEffect">
                                  <p:stCondLst>
                                    <p:cond delay="0"/>
                                  </p:stCondLst>
                                  <p:childTnLst>
                                    <p:set>
                                      <p:cBhvr>
                                        <p:cTn id="72" dur="1" fill="hold">
                                          <p:stCondLst>
                                            <p:cond delay="0"/>
                                          </p:stCondLst>
                                        </p:cTn>
                                        <p:tgtEl>
                                          <p:spTgt spid="34820">
                                            <p:txEl>
                                              <p:pRg st="8" end="8"/>
                                            </p:txEl>
                                          </p:spTgt>
                                        </p:tgtEl>
                                        <p:attrNameLst>
                                          <p:attrName>style.visibility</p:attrName>
                                        </p:attrNameLst>
                                      </p:cBhvr>
                                      <p:to>
                                        <p:strVal val="visible"/>
                                      </p:to>
                                    </p:set>
                                    <p:animEffect transition="in" filter="blinds(horizontal)">
                                      <p:cBhvr>
                                        <p:cTn id="73" dur="500"/>
                                        <p:tgtEl>
                                          <p:spTgt spid="34820">
                                            <p:txEl>
                                              <p:pRg st="8" end="8"/>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checkerboard(across)">
                                      <p:cBhvr>
                                        <p:cTn id="78" dur="500"/>
                                        <p:tgtEl>
                                          <p:spTgt spid="8"/>
                                        </p:tgtEl>
                                      </p:cBhvr>
                                    </p:animEffect>
                                  </p:childTnLst>
                                </p:cTn>
                              </p:par>
                            </p:childTnLst>
                          </p:cTn>
                        </p:par>
                      </p:childTnLst>
                    </p:cTn>
                  </p:par>
                  <p:par>
                    <p:cTn id="79" fill="hold">
                      <p:stCondLst>
                        <p:cond delay="indefinite"/>
                      </p:stCondLst>
                      <p:childTnLst>
                        <p:par>
                          <p:cTn id="80" fill="hold">
                            <p:stCondLst>
                              <p:cond delay="0"/>
                            </p:stCondLst>
                            <p:childTnLst>
                              <p:par>
                                <p:cTn id="81" presetID="5" presetClass="entr" presetSubtype="10" fill="hold" grpId="0" nodeType="click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checkerboard(across)">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5" presetClass="entr" presetSubtype="10" fill="hold" grpId="0" nodeType="click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checkerboard(across)">
                                      <p:cBhvr>
                                        <p:cTn id="88" dur="500"/>
                                        <p:tgtEl>
                                          <p:spTgt spid="11"/>
                                        </p:tgtEl>
                                      </p:cBhvr>
                                    </p:animEffect>
                                  </p:childTnLst>
                                </p:cTn>
                              </p:par>
                            </p:childTnLst>
                          </p:cTn>
                        </p:par>
                      </p:childTnLst>
                    </p:cTn>
                  </p:par>
                  <p:par>
                    <p:cTn id="89" fill="hold">
                      <p:stCondLst>
                        <p:cond delay="indefinite"/>
                      </p:stCondLst>
                      <p:childTnLst>
                        <p:par>
                          <p:cTn id="90" fill="hold">
                            <p:stCondLst>
                              <p:cond delay="0"/>
                            </p:stCondLst>
                            <p:childTnLst>
                              <p:par>
                                <p:cTn id="91" presetID="5" presetClass="entr" presetSubtype="10" fill="hold" grpId="0" nodeType="click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checkerboard(across)">
                                      <p:cBhvr>
                                        <p:cTn id="93" dur="500"/>
                                        <p:tgtEl>
                                          <p:spTgt spid="13"/>
                                        </p:tgtEl>
                                      </p:cBhvr>
                                    </p:animEffect>
                                  </p:childTnLst>
                                </p:cTn>
                              </p:par>
                            </p:childTnLst>
                          </p:cTn>
                        </p:par>
                      </p:childTnLst>
                    </p:cTn>
                  </p:par>
                  <p:par>
                    <p:cTn id="94" fill="hold">
                      <p:stCondLst>
                        <p:cond delay="indefinite"/>
                      </p:stCondLst>
                      <p:childTnLst>
                        <p:par>
                          <p:cTn id="95" fill="hold">
                            <p:stCondLst>
                              <p:cond delay="0"/>
                            </p:stCondLst>
                            <p:childTnLst>
                              <p:par>
                                <p:cTn id="96" presetID="5" presetClass="entr" presetSubtype="10" fill="hold" grpId="0" nodeType="click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checkerboard(across)">
                                      <p:cBhvr>
                                        <p:cTn id="98" dur="500"/>
                                        <p:tgtEl>
                                          <p:spTgt spid="15"/>
                                        </p:tgtEl>
                                      </p:cBhvr>
                                    </p:animEffect>
                                  </p:childTnLst>
                                </p:cTn>
                              </p:par>
                            </p:childTnLst>
                          </p:cTn>
                        </p:par>
                      </p:childTnLst>
                    </p:cTn>
                  </p:par>
                  <p:par>
                    <p:cTn id="99" fill="hold">
                      <p:stCondLst>
                        <p:cond delay="indefinite"/>
                      </p:stCondLst>
                      <p:childTnLst>
                        <p:par>
                          <p:cTn id="100" fill="hold">
                            <p:stCondLst>
                              <p:cond delay="0"/>
                            </p:stCondLst>
                            <p:childTnLst>
                              <p:par>
                                <p:cTn id="101" presetID="5" presetClass="entr" presetSubtype="10"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checkerboard(across)">
                                      <p:cBhvr>
                                        <p:cTn id="103" dur="500"/>
                                        <p:tgtEl>
                                          <p:spTgt spid="14"/>
                                        </p:tgtEl>
                                      </p:cBhvr>
                                    </p:animEffect>
                                  </p:childTnLst>
                                </p:cTn>
                              </p:par>
                            </p:childTnLst>
                          </p:cTn>
                        </p:par>
                      </p:childTnLst>
                    </p:cTn>
                  </p:par>
                  <p:par>
                    <p:cTn id="104" fill="hold">
                      <p:stCondLst>
                        <p:cond delay="indefinite"/>
                      </p:stCondLst>
                      <p:childTnLst>
                        <p:par>
                          <p:cTn id="105" fill="hold">
                            <p:stCondLst>
                              <p:cond delay="0"/>
                            </p:stCondLst>
                            <p:childTnLst>
                              <p:par>
                                <p:cTn id="106" presetID="5" presetClass="entr" presetSubtype="10" fill="hold" grpId="0" nodeType="clickEffect">
                                  <p:stCondLst>
                                    <p:cond delay="0"/>
                                  </p:stCondLst>
                                  <p:childTnLst>
                                    <p:set>
                                      <p:cBhvr>
                                        <p:cTn id="107" dur="1" fill="hold">
                                          <p:stCondLst>
                                            <p:cond delay="0"/>
                                          </p:stCondLst>
                                        </p:cTn>
                                        <p:tgtEl>
                                          <p:spTgt spid="10"/>
                                        </p:tgtEl>
                                        <p:attrNameLst>
                                          <p:attrName>style.visibility</p:attrName>
                                        </p:attrNameLst>
                                      </p:cBhvr>
                                      <p:to>
                                        <p:strVal val="visible"/>
                                      </p:to>
                                    </p:set>
                                    <p:animEffect transition="in" filter="checkerboard(across)">
                                      <p:cBhvr>
                                        <p:cTn id="108" dur="500"/>
                                        <p:tgtEl>
                                          <p:spTgt spid="10"/>
                                        </p:tgtEl>
                                      </p:cBhvr>
                                    </p:animEffect>
                                  </p:childTnLst>
                                </p:cTn>
                              </p:par>
                            </p:childTnLst>
                          </p:cTn>
                        </p:par>
                      </p:childTnLst>
                    </p:cTn>
                  </p:par>
                  <p:par>
                    <p:cTn id="109" fill="hold">
                      <p:stCondLst>
                        <p:cond delay="indefinite"/>
                      </p:stCondLst>
                      <p:childTnLst>
                        <p:par>
                          <p:cTn id="110" fill="hold">
                            <p:stCondLst>
                              <p:cond delay="0"/>
                            </p:stCondLst>
                            <p:childTnLst>
                              <p:par>
                                <p:cTn id="111" presetID="5" presetClass="entr" presetSubtype="10" fill="hold" grpId="0" nodeType="clickEffect">
                                  <p:stCondLst>
                                    <p:cond delay="0"/>
                                  </p:stCondLst>
                                  <p:childTnLst>
                                    <p:set>
                                      <p:cBhvr>
                                        <p:cTn id="112" dur="1" fill="hold">
                                          <p:stCondLst>
                                            <p:cond delay="0"/>
                                          </p:stCondLst>
                                        </p:cTn>
                                        <p:tgtEl>
                                          <p:spTgt spid="12"/>
                                        </p:tgtEl>
                                        <p:attrNameLst>
                                          <p:attrName>style.visibility</p:attrName>
                                        </p:attrNameLst>
                                      </p:cBhvr>
                                      <p:to>
                                        <p:strVal val="visible"/>
                                      </p:to>
                                    </p:set>
                                    <p:animEffect transition="in" filter="checkerboard(across)">
                                      <p:cBhvr>
                                        <p:cTn id="1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lex-\Desktop\ОТКРЫТЫЕ УРОКИ для печати в 1-е сентября\Грамматика 8 класс I Unit\1\1.jpg"/>
          <p:cNvPicPr>
            <a:picLocks noChangeAspect="1" noChangeArrowheads="1"/>
          </p:cNvPicPr>
          <p:nvPr/>
        </p:nvPicPr>
        <p:blipFill>
          <a:blip r:embed="rId2" cstate="email"/>
          <a:srcRect/>
          <a:stretch>
            <a:fillRect/>
          </a:stretch>
        </p:blipFill>
        <p:spPr bwMode="auto">
          <a:xfrm>
            <a:off x="0" y="0"/>
            <a:ext cx="9144001" cy="6858000"/>
          </a:xfrm>
          <a:prstGeom prst="rect">
            <a:avLst/>
          </a:prstGeom>
          <a:noFill/>
        </p:spPr>
      </p:pic>
      <p:sp>
        <p:nvSpPr>
          <p:cNvPr id="4" name="Прямоугольник 3"/>
          <p:cNvSpPr/>
          <p:nvPr/>
        </p:nvSpPr>
        <p:spPr>
          <a:xfrm>
            <a:off x="0" y="0"/>
            <a:ext cx="3045834" cy="584775"/>
          </a:xfrm>
          <a:prstGeom prst="rect">
            <a:avLst/>
          </a:prstGeom>
        </p:spPr>
        <p:txBody>
          <a:bodyPr wrap="none">
            <a:spAutoFit/>
          </a:bodyPr>
          <a:lstStyle/>
          <a:p>
            <a:r>
              <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WORDSEARCH</a:t>
            </a:r>
            <a:endParaRPr lang="ru-RU"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graphicFrame>
        <p:nvGraphicFramePr>
          <p:cNvPr id="7" name="Таблица 6"/>
          <p:cNvGraphicFramePr>
            <a:graphicFrameLocks noGrp="1"/>
          </p:cNvGraphicFramePr>
          <p:nvPr/>
        </p:nvGraphicFramePr>
        <p:xfrm>
          <a:off x="1714480" y="2928934"/>
          <a:ext cx="5643601" cy="3925824"/>
        </p:xfrm>
        <a:graphic>
          <a:graphicData uri="http://schemas.openxmlformats.org/drawingml/2006/table">
            <a:tbl>
              <a:tblPr/>
              <a:tblGrid>
                <a:gridCol w="379104"/>
                <a:gridCol w="427124"/>
                <a:gridCol w="429652"/>
                <a:gridCol w="376577"/>
                <a:gridCol w="379104"/>
                <a:gridCol w="427124"/>
                <a:gridCol w="417015"/>
                <a:gridCol w="389214"/>
                <a:gridCol w="404378"/>
                <a:gridCol w="401851"/>
                <a:gridCol w="366468"/>
                <a:gridCol w="439761"/>
                <a:gridCol w="353831"/>
                <a:gridCol w="452398"/>
              </a:tblGrid>
              <a:tr h="270444">
                <a:tc>
                  <a:txBody>
                    <a:bodyPr/>
                    <a:lstStyle/>
                    <a:p>
                      <a:pPr>
                        <a:lnSpc>
                          <a:spcPct val="115000"/>
                        </a:lnSpc>
                        <a:spcAft>
                          <a:spcPts val="0"/>
                        </a:spcAft>
                      </a:pPr>
                      <a:r>
                        <a:rPr lang="en-US" sz="1600" b="1">
                          <a:latin typeface="Calibri"/>
                          <a:ea typeface="Calibri"/>
                          <a:cs typeface="Times New Roman"/>
                        </a:rPr>
                        <a:t>D</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R</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J</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P</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H</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Y</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R</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S</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H</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C</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T</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E</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L</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B</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444">
                <a:tc>
                  <a:txBody>
                    <a:bodyPr/>
                    <a:lstStyle/>
                    <a:p>
                      <a:pPr>
                        <a:lnSpc>
                          <a:spcPct val="115000"/>
                        </a:lnSpc>
                        <a:spcAft>
                          <a:spcPts val="0"/>
                        </a:spcAft>
                      </a:pPr>
                      <a:r>
                        <a:rPr lang="en-US" sz="1600" b="1">
                          <a:latin typeface="Calibri"/>
                          <a:ea typeface="Calibri"/>
                          <a:cs typeface="Times New Roman"/>
                        </a:rPr>
                        <a:t>W</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E</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O</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Y</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R</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A</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T</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E</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R</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C</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E</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S</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E</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O</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444">
                <a:tc>
                  <a:txBody>
                    <a:bodyPr/>
                    <a:lstStyle/>
                    <a:p>
                      <a:pPr>
                        <a:lnSpc>
                          <a:spcPct val="115000"/>
                        </a:lnSpc>
                        <a:spcAft>
                          <a:spcPts val="0"/>
                        </a:spcAft>
                      </a:pPr>
                      <a:r>
                        <a:rPr lang="en-US" sz="1600" b="1">
                          <a:latin typeface="Calibri"/>
                          <a:ea typeface="Calibri"/>
                          <a:cs typeface="Times New Roman"/>
                        </a:rPr>
                        <a:t>G</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K</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K</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U</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B</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Z</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K</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C</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D</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J</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T</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E</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P</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Y</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444">
                <a:tc>
                  <a:txBody>
                    <a:bodyPr/>
                    <a:lstStyle/>
                    <a:p>
                      <a:pPr>
                        <a:lnSpc>
                          <a:spcPct val="115000"/>
                        </a:lnSpc>
                        <a:spcAft>
                          <a:spcPts val="0"/>
                        </a:spcAft>
                      </a:pPr>
                      <a:r>
                        <a:rPr lang="en-US" sz="1600" b="1">
                          <a:latin typeface="Calibri"/>
                          <a:ea typeface="Calibri"/>
                          <a:cs typeface="Times New Roman"/>
                        </a:rPr>
                        <a:t>O</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E</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E</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S</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I</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E</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E</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Q</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B</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M</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O</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X</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E</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M</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444">
                <a:tc>
                  <a:txBody>
                    <a:bodyPr/>
                    <a:lstStyle/>
                    <a:p>
                      <a:pPr>
                        <a:lnSpc>
                          <a:spcPct val="115000"/>
                        </a:lnSpc>
                        <a:spcAft>
                          <a:spcPts val="0"/>
                        </a:spcAft>
                      </a:pPr>
                      <a:r>
                        <a:rPr lang="en-US" sz="1600" b="1">
                          <a:latin typeface="Calibri"/>
                          <a:ea typeface="Calibri"/>
                          <a:cs typeface="Times New Roman"/>
                        </a:rPr>
                        <a:t>S</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E</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R</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Z</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Y</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S</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U</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C</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F</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Z</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Q</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H</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H</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S</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444">
                <a:tc>
                  <a:txBody>
                    <a:bodyPr/>
                    <a:lstStyle/>
                    <a:p>
                      <a:pPr>
                        <a:lnSpc>
                          <a:spcPct val="115000"/>
                        </a:lnSpc>
                        <a:spcAft>
                          <a:spcPts val="0"/>
                        </a:spcAft>
                      </a:pPr>
                      <a:r>
                        <a:rPr lang="en-US" sz="1600" b="1">
                          <a:latin typeface="Calibri"/>
                          <a:ea typeface="Calibri"/>
                          <a:cs typeface="Times New Roman"/>
                        </a:rPr>
                        <a:t>S</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S</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S</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H</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S</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E</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W</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S</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S</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O</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B</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P</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T</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A</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444">
                <a:tc>
                  <a:txBody>
                    <a:bodyPr/>
                    <a:lstStyle/>
                    <a:p>
                      <a:pPr>
                        <a:lnSpc>
                          <a:spcPct val="115000"/>
                        </a:lnSpc>
                        <a:spcAft>
                          <a:spcPts val="0"/>
                        </a:spcAft>
                      </a:pPr>
                      <a:r>
                        <a:rPr lang="en-US" sz="1600" b="1">
                          <a:latin typeface="Calibri"/>
                          <a:ea typeface="Calibri"/>
                          <a:cs typeface="Times New Roman"/>
                        </a:rPr>
                        <a:t>I</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P</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Y</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O</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J</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U</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Z</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M</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N</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C</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F</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U</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R</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B</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444">
                <a:tc>
                  <a:txBody>
                    <a:bodyPr/>
                    <a:lstStyle/>
                    <a:p>
                      <a:pPr>
                        <a:lnSpc>
                          <a:spcPct val="115000"/>
                        </a:lnSpc>
                        <a:spcAft>
                          <a:spcPts val="0"/>
                        </a:spcAft>
                      </a:pPr>
                      <a:r>
                        <a:rPr lang="en-US" sz="1600" b="1">
                          <a:latin typeface="Calibri"/>
                          <a:ea typeface="Calibri"/>
                          <a:cs typeface="Times New Roman"/>
                        </a:rPr>
                        <a:t>P</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R</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E</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B</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B</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A</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T</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S</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K</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C</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A</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B</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O</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O</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444">
                <a:tc>
                  <a:txBody>
                    <a:bodyPr/>
                    <a:lstStyle/>
                    <a:p>
                      <a:pPr>
                        <a:lnSpc>
                          <a:spcPct val="115000"/>
                        </a:lnSpc>
                        <a:spcAft>
                          <a:spcPts val="0"/>
                        </a:spcAft>
                      </a:pPr>
                      <a:r>
                        <a:rPr lang="en-US" sz="1600" b="1">
                          <a:latin typeface="Calibri"/>
                          <a:ea typeface="Calibri"/>
                          <a:cs typeface="Times New Roman"/>
                        </a:rPr>
                        <a:t>Y</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C</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J</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J</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O</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V</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P</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Y</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A</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N</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F</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I</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W</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T</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444">
                <a:tc>
                  <a:txBody>
                    <a:bodyPr/>
                    <a:lstStyle/>
                    <a:p>
                      <a:pPr>
                        <a:lnSpc>
                          <a:spcPct val="115000"/>
                        </a:lnSpc>
                        <a:spcAft>
                          <a:spcPts val="0"/>
                        </a:spcAft>
                      </a:pPr>
                      <a:r>
                        <a:rPr lang="en-US" sz="1600" b="1">
                          <a:latin typeface="Calibri"/>
                          <a:ea typeface="Calibri"/>
                          <a:cs typeface="Times New Roman"/>
                        </a:rPr>
                        <a:t>P</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Y</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D</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O</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B</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S</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G</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O</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D</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K</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Y</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N</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S</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E</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444">
                <a:tc>
                  <a:txBody>
                    <a:bodyPr/>
                    <a:lstStyle/>
                    <a:p>
                      <a:pPr>
                        <a:lnSpc>
                          <a:spcPct val="115000"/>
                        </a:lnSpc>
                        <a:spcAft>
                          <a:spcPts val="0"/>
                        </a:spcAft>
                      </a:pPr>
                      <a:r>
                        <a:rPr lang="en-US" sz="1600" b="1">
                          <a:latin typeface="Calibri"/>
                          <a:ea typeface="Calibri"/>
                          <a:cs typeface="Times New Roman"/>
                        </a:rPr>
                        <a:t>P</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X</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H</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C</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E</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R</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O</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B</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D</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V</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E</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T</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B</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U</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444">
                <a:tc>
                  <a:txBody>
                    <a:bodyPr/>
                    <a:lstStyle/>
                    <a:p>
                      <a:pPr>
                        <a:lnSpc>
                          <a:spcPct val="115000"/>
                        </a:lnSpc>
                        <a:spcAft>
                          <a:spcPts val="0"/>
                        </a:spcAft>
                      </a:pPr>
                      <a:r>
                        <a:rPr lang="en-US" sz="1600" b="1">
                          <a:latin typeface="Calibri"/>
                          <a:ea typeface="Calibri"/>
                          <a:cs typeface="Times New Roman"/>
                        </a:rPr>
                        <a:t>O</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B</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U</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L</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L</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Y</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A</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Y</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L</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P</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D</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E</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O</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R</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444">
                <a:tc>
                  <a:txBody>
                    <a:bodyPr/>
                    <a:lstStyle/>
                    <a:p>
                      <a:pPr>
                        <a:lnSpc>
                          <a:spcPct val="115000"/>
                        </a:lnSpc>
                        <a:spcAft>
                          <a:spcPts val="0"/>
                        </a:spcAft>
                      </a:pPr>
                      <a:r>
                        <a:rPr lang="en-US" sz="1600" b="1">
                          <a:latin typeface="Calibri"/>
                          <a:ea typeface="Calibri"/>
                          <a:cs typeface="Times New Roman"/>
                        </a:rPr>
                        <a:t>L</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U</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A</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S</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S</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I</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S</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T</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A</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N</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T</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R</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J</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Y</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444">
                <a:tc>
                  <a:txBody>
                    <a:bodyPr/>
                    <a:lstStyle/>
                    <a:p>
                      <a:pPr>
                        <a:lnSpc>
                          <a:spcPct val="115000"/>
                        </a:lnSpc>
                        <a:spcAft>
                          <a:spcPts val="0"/>
                        </a:spcAft>
                      </a:pPr>
                      <a:r>
                        <a:rPr lang="en-US" sz="1600" b="1">
                          <a:latin typeface="Calibri"/>
                          <a:ea typeface="Calibri"/>
                          <a:cs typeface="Times New Roman"/>
                        </a:rPr>
                        <a:t>S</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K</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X</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I</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E</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X</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O</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A</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T</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P</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B</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N</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latin typeface="Calibri"/>
                          <a:ea typeface="Calibri"/>
                          <a:cs typeface="Times New Roman"/>
                        </a:rPr>
                        <a:t>E</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dirty="0">
                          <a:latin typeface="Calibri"/>
                          <a:ea typeface="Calibri"/>
                          <a:cs typeface="Times New Roman"/>
                        </a:rPr>
                        <a:t>D</a:t>
                      </a:r>
                      <a:endParaRPr lang="ru-RU"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Прямоугольник 7"/>
          <p:cNvSpPr/>
          <p:nvPr/>
        </p:nvSpPr>
        <p:spPr>
          <a:xfrm>
            <a:off x="0" y="714356"/>
            <a:ext cx="3500430" cy="1569660"/>
          </a:xfrm>
          <a:prstGeom prst="rect">
            <a:avLst/>
          </a:prstGeom>
        </p:spPr>
        <p:txBody>
          <a:bodyPr wrap="square">
            <a:spAutoFit/>
          </a:bodyPr>
          <a:lstStyle/>
          <a:p>
            <a:r>
              <a:rPr lang="en-US" sz="2400" dirty="0" smtClean="0"/>
              <a:t>1. A </a:t>
            </a:r>
            <a:r>
              <a:rPr lang="en-US" sz="2400" dirty="0"/>
              <a:t>student who is doing temporary work in </a:t>
            </a:r>
            <a:r>
              <a:rPr lang="en-US" sz="2400" dirty="0" smtClean="0"/>
              <a:t>the office </a:t>
            </a:r>
            <a:r>
              <a:rPr lang="en-US" sz="2400" dirty="0"/>
              <a:t>in order to get work experience = an in____.</a:t>
            </a:r>
            <a:endParaRPr lang="ru-RU" sz="2400" dirty="0"/>
          </a:p>
        </p:txBody>
      </p:sp>
      <p:sp>
        <p:nvSpPr>
          <p:cNvPr id="35843" name="Rectangle 3"/>
          <p:cNvSpPr>
            <a:spLocks noChangeArrowheads="1"/>
          </p:cNvSpPr>
          <p:nvPr/>
        </p:nvSpPr>
        <p:spPr bwMode="auto">
          <a:xfrm>
            <a:off x="0" y="714356"/>
            <a:ext cx="335755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The person who is employed to do office work, including typing letters and answering phone calls = the se____.</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sp>
        <p:nvSpPr>
          <p:cNvPr id="35844" name="Rectangle 4"/>
          <p:cNvSpPr>
            <a:spLocks noChangeArrowheads="1"/>
          </p:cNvSpPr>
          <p:nvPr/>
        </p:nvSpPr>
        <p:spPr bwMode="auto">
          <a:xfrm>
            <a:off x="0" y="785794"/>
            <a:ext cx="335755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The person who does administrative work for one particular person, usually an office manager or a boss = a personal a____ (also known as a P.A.).</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45" name="Rectangle 5"/>
          <p:cNvSpPr>
            <a:spLocks noChangeArrowheads="1"/>
          </p:cNvSpPr>
          <p:nvPr/>
        </p:nvSpPr>
        <p:spPr bwMode="auto">
          <a:xfrm>
            <a:off x="0" y="785794"/>
            <a:ext cx="328611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The person in charge of the office = the b____.</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46" name="Rectangle 6"/>
          <p:cNvSpPr>
            <a:spLocks noChangeArrowheads="1"/>
          </p:cNvSpPr>
          <p:nvPr/>
        </p:nvSpPr>
        <p:spPr bwMode="auto">
          <a:xfrm>
            <a:off x="0" y="785794"/>
            <a:ext cx="335755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The person who likes to play jokes on other people or do funny things = the office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jo</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____.</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47" name="Rectangle 7"/>
          <p:cNvSpPr>
            <a:spLocks noChangeArrowheads="1"/>
          </p:cNvSpPr>
          <p:nvPr/>
        </p:nvSpPr>
        <p:spPr bwMode="auto">
          <a:xfrm>
            <a:off x="0" y="857232"/>
            <a:ext cx="335755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 Someone who loves to ridicule or threaten others = the office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bu</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____.</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48" name="Rectangle 8"/>
          <p:cNvSpPr>
            <a:spLocks noChangeArrowheads="1"/>
          </p:cNvSpPr>
          <p:nvPr/>
        </p:nvSpPr>
        <p:spPr bwMode="auto">
          <a:xfrm>
            <a:off x="0" y="785794"/>
            <a:ext cx="328611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 Someone who seems to be very kind but who will report you for arriving late or for not doing your work properly = the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backst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____.</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49" name="Rectangle 9"/>
          <p:cNvSpPr>
            <a:spLocks noChangeArrowheads="1"/>
          </p:cNvSpPr>
          <p:nvPr/>
        </p:nvSpPr>
        <p:spPr bwMode="auto">
          <a:xfrm>
            <a:off x="0" y="714356"/>
            <a:ext cx="335755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 The person who spreads stories about other people</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private lives = the office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gos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____.</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50" name="Rectangle 10"/>
          <p:cNvSpPr>
            <a:spLocks noChangeArrowheads="1"/>
          </p:cNvSpPr>
          <p:nvPr/>
        </p:nvSpPr>
        <p:spPr bwMode="auto">
          <a:xfrm>
            <a:off x="0" y="785794"/>
            <a:ext cx="321467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9. The person who tells stories that no one else is interested in = the office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bo</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____.</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51" name="Rectangle 11"/>
          <p:cNvSpPr>
            <a:spLocks noChangeArrowheads="1"/>
          </p:cNvSpPr>
          <p:nvPr/>
        </p:nvSpPr>
        <p:spPr bwMode="auto">
          <a:xfrm>
            <a:off x="0" y="785794"/>
            <a:ext cx="335755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 The person who likes to get things finished as quickly as possible, and whose standard of work is usually poor = the slop____ worker.</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52" name="Rectangle 12"/>
          <p:cNvSpPr>
            <a:spLocks noChangeArrowheads="1"/>
          </p:cNvSpPr>
          <p:nvPr/>
        </p:nvSpPr>
        <p:spPr bwMode="auto">
          <a:xfrm>
            <a:off x="0" y="857232"/>
            <a:ext cx="328611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 . Someone who will do anything for attention at work = the attention se____.</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53" name="Rectangle 13"/>
          <p:cNvSpPr>
            <a:spLocks noChangeArrowheads="1"/>
          </p:cNvSpPr>
          <p:nvPr/>
        </p:nvSpPr>
        <p:spPr bwMode="auto">
          <a:xfrm>
            <a:off x="0" y="857232"/>
            <a:ext cx="328611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3200" dirty="0"/>
              <a:t>12. The newest employee = the new b____.</a:t>
            </a:r>
          </a:p>
        </p:txBody>
      </p:sp>
      <p:sp>
        <p:nvSpPr>
          <p:cNvPr id="35854" name="Rectangle 14"/>
          <p:cNvSpPr>
            <a:spLocks noChangeArrowheads="1"/>
          </p:cNvSpPr>
          <p:nvPr/>
        </p:nvSpPr>
        <p:spPr bwMode="auto">
          <a:xfrm>
            <a:off x="0" y="857232"/>
            <a:ext cx="328611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13. Someone who deliberately causes trouble at work = the office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sab</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____.</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55" name="Rectangle 15"/>
          <p:cNvSpPr>
            <a:spLocks noChangeArrowheads="1"/>
          </p:cNvSpPr>
          <p:nvPr/>
        </p:nvSpPr>
        <p:spPr bwMode="auto">
          <a:xfrm>
            <a:off x="0" y="857232"/>
            <a:ext cx="321467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14. A man who is constantly flirting with female employees = the office le____.</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56" name="Rectangle 16"/>
          <p:cNvSpPr>
            <a:spLocks noChangeArrowheads="1"/>
          </p:cNvSpPr>
          <p:nvPr/>
        </p:nvSpPr>
        <p:spPr bwMode="auto">
          <a:xfrm>
            <a:off x="0" y="857232"/>
            <a:ext cx="321467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15. The person who always defends the boss = the boss</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p_______.</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57" name="Rectangle 17"/>
          <p:cNvSpPr>
            <a:spLocks noChangeArrowheads="1"/>
          </p:cNvSpPr>
          <p:nvPr/>
        </p:nvSpPr>
        <p:spPr bwMode="auto">
          <a:xfrm>
            <a:off x="0" y="857232"/>
            <a:ext cx="335755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16. The person who is given all the worst jobs in the office = the office dog_______.</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58" name="Rectangle 18"/>
          <p:cNvSpPr>
            <a:spLocks noChangeArrowheads="1"/>
          </p:cNvSpPr>
          <p:nvPr/>
        </p:nvSpPr>
        <p:spPr bwMode="auto">
          <a:xfrm>
            <a:off x="0" y="785794"/>
            <a:ext cx="342899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17. Someone who will never break any rules or regulations, even if it is the sensible thing to do = a jobs________.</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2" presetClass="entr" presetSubtype="4" fill="hold" nodeType="withEffect">
                                  <p:stCondLst>
                                    <p:cond delay="0"/>
                                  </p:stCondLst>
                                  <p:childTnLst>
                                    <p:set>
                                      <p:cBhvr>
                                        <p:cTn id="15" dur="1" fill="hold">
                                          <p:stCondLst>
                                            <p:cond delay="0"/>
                                          </p:stCondLst>
                                        </p:cTn>
                                        <p:tgtEl>
                                          <p:spTgt spid="35843">
                                            <p:txEl>
                                              <p:pRg st="0" end="0"/>
                                            </p:txEl>
                                          </p:spTgt>
                                        </p:tgtEl>
                                        <p:attrNameLst>
                                          <p:attrName>style.visibility</p:attrName>
                                        </p:attrNameLst>
                                      </p:cBhvr>
                                      <p:to>
                                        <p:strVal val="visible"/>
                                      </p:to>
                                    </p:set>
                                    <p:anim calcmode="lin" valueType="num">
                                      <p:cBhvr additive="base">
                                        <p:cTn id="16"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35843">
                                            <p:txEl>
                                              <p:pRg st="0" end="0"/>
                                            </p:txEl>
                                          </p:spTgt>
                                        </p:tgtEl>
                                      </p:cBhvr>
                                    </p:animEffect>
                                    <p:set>
                                      <p:cBhvr>
                                        <p:cTn id="22" dur="1" fill="hold">
                                          <p:stCondLst>
                                            <p:cond delay="499"/>
                                          </p:stCondLst>
                                        </p:cTn>
                                        <p:tgtEl>
                                          <p:spTgt spid="35843">
                                            <p:txEl>
                                              <p:pRg st="0" end="0"/>
                                            </p:txEl>
                                          </p:spTgt>
                                        </p:tgtEl>
                                        <p:attrNameLst>
                                          <p:attrName>style.visibility</p:attrName>
                                        </p:attrNameLst>
                                      </p:cBhvr>
                                      <p:to>
                                        <p:strVal val="hidden"/>
                                      </p:to>
                                    </p:set>
                                  </p:childTnLst>
                                </p:cTn>
                              </p:par>
                              <p:par>
                                <p:cTn id="23" presetID="2" presetClass="entr" presetSubtype="4" fill="hold" nodeType="withEffect">
                                  <p:stCondLst>
                                    <p:cond delay="0"/>
                                  </p:stCondLst>
                                  <p:childTnLst>
                                    <p:set>
                                      <p:cBhvr>
                                        <p:cTn id="24" dur="1" fill="hold">
                                          <p:stCondLst>
                                            <p:cond delay="0"/>
                                          </p:stCondLst>
                                        </p:cTn>
                                        <p:tgtEl>
                                          <p:spTgt spid="35844">
                                            <p:txEl>
                                              <p:pRg st="0" end="0"/>
                                            </p:txEl>
                                          </p:spTgt>
                                        </p:tgtEl>
                                        <p:attrNameLst>
                                          <p:attrName>style.visibility</p:attrName>
                                        </p:attrNameLst>
                                      </p:cBhvr>
                                      <p:to>
                                        <p:strVal val="visible"/>
                                      </p:to>
                                    </p:set>
                                    <p:anim calcmode="lin" valueType="num">
                                      <p:cBhvr additive="base">
                                        <p:cTn id="25" dur="500" fill="hold"/>
                                        <p:tgtEl>
                                          <p:spTgt spid="3584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35844">
                                            <p:txEl>
                                              <p:pRg st="0" end="0"/>
                                            </p:txEl>
                                          </p:spTgt>
                                        </p:tgtEl>
                                      </p:cBhvr>
                                    </p:animEffect>
                                    <p:set>
                                      <p:cBhvr>
                                        <p:cTn id="31" dur="1" fill="hold">
                                          <p:stCondLst>
                                            <p:cond delay="499"/>
                                          </p:stCondLst>
                                        </p:cTn>
                                        <p:tgtEl>
                                          <p:spTgt spid="35844">
                                            <p:txEl>
                                              <p:pRg st="0" end="0"/>
                                            </p:txEl>
                                          </p:spTgt>
                                        </p:tgtEl>
                                        <p:attrNameLst>
                                          <p:attrName>style.visibility</p:attrName>
                                        </p:attrNameLst>
                                      </p:cBhvr>
                                      <p:to>
                                        <p:strVal val="hidden"/>
                                      </p:to>
                                    </p:set>
                                  </p:childTnLst>
                                </p:cTn>
                              </p:par>
                              <p:par>
                                <p:cTn id="32" presetID="2" presetClass="entr" presetSubtype="4" fill="hold" grpId="0" nodeType="withEffect">
                                  <p:stCondLst>
                                    <p:cond delay="0"/>
                                  </p:stCondLst>
                                  <p:childTnLst>
                                    <p:set>
                                      <p:cBhvr>
                                        <p:cTn id="33" dur="1" fill="hold">
                                          <p:stCondLst>
                                            <p:cond delay="0"/>
                                          </p:stCondLst>
                                        </p:cTn>
                                        <p:tgtEl>
                                          <p:spTgt spid="35845"/>
                                        </p:tgtEl>
                                        <p:attrNameLst>
                                          <p:attrName>style.visibility</p:attrName>
                                        </p:attrNameLst>
                                      </p:cBhvr>
                                      <p:to>
                                        <p:strVal val="visible"/>
                                      </p:to>
                                    </p:set>
                                    <p:anim calcmode="lin" valueType="num">
                                      <p:cBhvr additive="base">
                                        <p:cTn id="34" dur="500" fill="hold"/>
                                        <p:tgtEl>
                                          <p:spTgt spid="35845"/>
                                        </p:tgtEl>
                                        <p:attrNameLst>
                                          <p:attrName>ppt_x</p:attrName>
                                        </p:attrNameLst>
                                      </p:cBhvr>
                                      <p:tavLst>
                                        <p:tav tm="0">
                                          <p:val>
                                            <p:strVal val="#ppt_x"/>
                                          </p:val>
                                        </p:tav>
                                        <p:tav tm="100000">
                                          <p:val>
                                            <p:strVal val="#ppt_x"/>
                                          </p:val>
                                        </p:tav>
                                      </p:tavLst>
                                    </p:anim>
                                    <p:anim calcmode="lin" valueType="num">
                                      <p:cBhvr additive="base">
                                        <p:cTn id="35" dur="500" fill="hold"/>
                                        <p:tgtEl>
                                          <p:spTgt spid="3584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grpId="1" nodeType="clickEffect">
                                  <p:stCondLst>
                                    <p:cond delay="0"/>
                                  </p:stCondLst>
                                  <p:childTnLst>
                                    <p:animEffect transition="out" filter="blinds(horizontal)">
                                      <p:cBhvr>
                                        <p:cTn id="39" dur="500"/>
                                        <p:tgtEl>
                                          <p:spTgt spid="35845"/>
                                        </p:tgtEl>
                                      </p:cBhvr>
                                    </p:animEffect>
                                    <p:set>
                                      <p:cBhvr>
                                        <p:cTn id="40" dur="1" fill="hold">
                                          <p:stCondLst>
                                            <p:cond delay="499"/>
                                          </p:stCondLst>
                                        </p:cTn>
                                        <p:tgtEl>
                                          <p:spTgt spid="35845"/>
                                        </p:tgtEl>
                                        <p:attrNameLst>
                                          <p:attrName>style.visibility</p:attrName>
                                        </p:attrNameLst>
                                      </p:cBhvr>
                                      <p:to>
                                        <p:strVal val="hidden"/>
                                      </p:to>
                                    </p:set>
                                  </p:childTnLst>
                                </p:cTn>
                              </p:par>
                              <p:par>
                                <p:cTn id="41" presetID="2" presetClass="entr" presetSubtype="4" fill="hold" grpId="0" nodeType="withEffect">
                                  <p:stCondLst>
                                    <p:cond delay="0"/>
                                  </p:stCondLst>
                                  <p:childTnLst>
                                    <p:set>
                                      <p:cBhvr>
                                        <p:cTn id="42" dur="1" fill="hold">
                                          <p:stCondLst>
                                            <p:cond delay="0"/>
                                          </p:stCondLst>
                                        </p:cTn>
                                        <p:tgtEl>
                                          <p:spTgt spid="35846"/>
                                        </p:tgtEl>
                                        <p:attrNameLst>
                                          <p:attrName>style.visibility</p:attrName>
                                        </p:attrNameLst>
                                      </p:cBhvr>
                                      <p:to>
                                        <p:strVal val="visible"/>
                                      </p:to>
                                    </p:set>
                                    <p:anim calcmode="lin" valueType="num">
                                      <p:cBhvr additive="base">
                                        <p:cTn id="43" dur="500" fill="hold"/>
                                        <p:tgtEl>
                                          <p:spTgt spid="35846"/>
                                        </p:tgtEl>
                                        <p:attrNameLst>
                                          <p:attrName>ppt_x</p:attrName>
                                        </p:attrNameLst>
                                      </p:cBhvr>
                                      <p:tavLst>
                                        <p:tav tm="0">
                                          <p:val>
                                            <p:strVal val="#ppt_x"/>
                                          </p:val>
                                        </p:tav>
                                        <p:tav tm="100000">
                                          <p:val>
                                            <p:strVal val="#ppt_x"/>
                                          </p:val>
                                        </p:tav>
                                      </p:tavLst>
                                    </p:anim>
                                    <p:anim calcmode="lin" valueType="num">
                                      <p:cBhvr additive="base">
                                        <p:cTn id="44" dur="500" fill="hold"/>
                                        <p:tgtEl>
                                          <p:spTgt spid="3584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xit" presetSubtype="10" fill="hold" grpId="1" nodeType="clickEffect">
                                  <p:stCondLst>
                                    <p:cond delay="0"/>
                                  </p:stCondLst>
                                  <p:childTnLst>
                                    <p:animEffect transition="out" filter="blinds(horizontal)">
                                      <p:cBhvr>
                                        <p:cTn id="48" dur="500"/>
                                        <p:tgtEl>
                                          <p:spTgt spid="35846"/>
                                        </p:tgtEl>
                                      </p:cBhvr>
                                    </p:animEffect>
                                    <p:set>
                                      <p:cBhvr>
                                        <p:cTn id="49" dur="1" fill="hold">
                                          <p:stCondLst>
                                            <p:cond delay="499"/>
                                          </p:stCondLst>
                                        </p:cTn>
                                        <p:tgtEl>
                                          <p:spTgt spid="35846"/>
                                        </p:tgtEl>
                                        <p:attrNameLst>
                                          <p:attrName>style.visibility</p:attrName>
                                        </p:attrNameLst>
                                      </p:cBhvr>
                                      <p:to>
                                        <p:strVal val="hidden"/>
                                      </p:to>
                                    </p:set>
                                  </p:childTnLst>
                                </p:cTn>
                              </p:par>
                              <p:par>
                                <p:cTn id="50" presetID="2" presetClass="entr" presetSubtype="4" fill="hold" grpId="0" nodeType="withEffect">
                                  <p:stCondLst>
                                    <p:cond delay="0"/>
                                  </p:stCondLst>
                                  <p:childTnLst>
                                    <p:set>
                                      <p:cBhvr>
                                        <p:cTn id="51" dur="1" fill="hold">
                                          <p:stCondLst>
                                            <p:cond delay="0"/>
                                          </p:stCondLst>
                                        </p:cTn>
                                        <p:tgtEl>
                                          <p:spTgt spid="35847"/>
                                        </p:tgtEl>
                                        <p:attrNameLst>
                                          <p:attrName>style.visibility</p:attrName>
                                        </p:attrNameLst>
                                      </p:cBhvr>
                                      <p:to>
                                        <p:strVal val="visible"/>
                                      </p:to>
                                    </p:set>
                                    <p:anim calcmode="lin" valueType="num">
                                      <p:cBhvr additive="base">
                                        <p:cTn id="52" dur="500" fill="hold"/>
                                        <p:tgtEl>
                                          <p:spTgt spid="35847"/>
                                        </p:tgtEl>
                                        <p:attrNameLst>
                                          <p:attrName>ppt_x</p:attrName>
                                        </p:attrNameLst>
                                      </p:cBhvr>
                                      <p:tavLst>
                                        <p:tav tm="0">
                                          <p:val>
                                            <p:strVal val="#ppt_x"/>
                                          </p:val>
                                        </p:tav>
                                        <p:tav tm="100000">
                                          <p:val>
                                            <p:strVal val="#ppt_x"/>
                                          </p:val>
                                        </p:tav>
                                      </p:tavLst>
                                    </p:anim>
                                    <p:anim calcmode="lin" valueType="num">
                                      <p:cBhvr additive="base">
                                        <p:cTn id="53" dur="500" fill="hold"/>
                                        <p:tgtEl>
                                          <p:spTgt spid="3584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grpId="1" nodeType="clickEffect">
                                  <p:stCondLst>
                                    <p:cond delay="0"/>
                                  </p:stCondLst>
                                  <p:childTnLst>
                                    <p:animEffect transition="out" filter="blinds(horizontal)">
                                      <p:cBhvr>
                                        <p:cTn id="57" dur="500"/>
                                        <p:tgtEl>
                                          <p:spTgt spid="35847"/>
                                        </p:tgtEl>
                                      </p:cBhvr>
                                    </p:animEffect>
                                    <p:set>
                                      <p:cBhvr>
                                        <p:cTn id="58" dur="1" fill="hold">
                                          <p:stCondLst>
                                            <p:cond delay="499"/>
                                          </p:stCondLst>
                                        </p:cTn>
                                        <p:tgtEl>
                                          <p:spTgt spid="35847"/>
                                        </p:tgtEl>
                                        <p:attrNameLst>
                                          <p:attrName>style.visibility</p:attrName>
                                        </p:attrNameLst>
                                      </p:cBhvr>
                                      <p:to>
                                        <p:strVal val="hidden"/>
                                      </p:to>
                                    </p:set>
                                  </p:childTnLst>
                                </p:cTn>
                              </p:par>
                              <p:par>
                                <p:cTn id="59" presetID="2" presetClass="entr" presetSubtype="4" fill="hold" grpId="0" nodeType="withEffect">
                                  <p:stCondLst>
                                    <p:cond delay="0"/>
                                  </p:stCondLst>
                                  <p:childTnLst>
                                    <p:set>
                                      <p:cBhvr>
                                        <p:cTn id="60" dur="1" fill="hold">
                                          <p:stCondLst>
                                            <p:cond delay="0"/>
                                          </p:stCondLst>
                                        </p:cTn>
                                        <p:tgtEl>
                                          <p:spTgt spid="35848"/>
                                        </p:tgtEl>
                                        <p:attrNameLst>
                                          <p:attrName>style.visibility</p:attrName>
                                        </p:attrNameLst>
                                      </p:cBhvr>
                                      <p:to>
                                        <p:strVal val="visible"/>
                                      </p:to>
                                    </p:set>
                                    <p:anim calcmode="lin" valueType="num">
                                      <p:cBhvr additive="base">
                                        <p:cTn id="61" dur="500" fill="hold"/>
                                        <p:tgtEl>
                                          <p:spTgt spid="35848"/>
                                        </p:tgtEl>
                                        <p:attrNameLst>
                                          <p:attrName>ppt_x</p:attrName>
                                        </p:attrNameLst>
                                      </p:cBhvr>
                                      <p:tavLst>
                                        <p:tav tm="0">
                                          <p:val>
                                            <p:strVal val="#ppt_x"/>
                                          </p:val>
                                        </p:tav>
                                        <p:tav tm="100000">
                                          <p:val>
                                            <p:strVal val="#ppt_x"/>
                                          </p:val>
                                        </p:tav>
                                      </p:tavLst>
                                    </p:anim>
                                    <p:anim calcmode="lin" valueType="num">
                                      <p:cBhvr additive="base">
                                        <p:cTn id="62" dur="500" fill="hold"/>
                                        <p:tgtEl>
                                          <p:spTgt spid="3584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grpId="1" nodeType="clickEffect">
                                  <p:stCondLst>
                                    <p:cond delay="0"/>
                                  </p:stCondLst>
                                  <p:childTnLst>
                                    <p:animEffect transition="out" filter="blinds(horizontal)">
                                      <p:cBhvr>
                                        <p:cTn id="66" dur="500"/>
                                        <p:tgtEl>
                                          <p:spTgt spid="35848"/>
                                        </p:tgtEl>
                                      </p:cBhvr>
                                    </p:animEffect>
                                    <p:set>
                                      <p:cBhvr>
                                        <p:cTn id="67" dur="1" fill="hold">
                                          <p:stCondLst>
                                            <p:cond delay="499"/>
                                          </p:stCondLst>
                                        </p:cTn>
                                        <p:tgtEl>
                                          <p:spTgt spid="35848"/>
                                        </p:tgtEl>
                                        <p:attrNameLst>
                                          <p:attrName>style.visibility</p:attrName>
                                        </p:attrNameLst>
                                      </p:cBhvr>
                                      <p:to>
                                        <p:strVal val="hidden"/>
                                      </p:to>
                                    </p:set>
                                  </p:childTnLst>
                                </p:cTn>
                              </p:par>
                              <p:par>
                                <p:cTn id="68" presetID="2" presetClass="entr" presetSubtype="4" fill="hold" grpId="0" nodeType="withEffect">
                                  <p:stCondLst>
                                    <p:cond delay="0"/>
                                  </p:stCondLst>
                                  <p:childTnLst>
                                    <p:set>
                                      <p:cBhvr>
                                        <p:cTn id="69" dur="1" fill="hold">
                                          <p:stCondLst>
                                            <p:cond delay="0"/>
                                          </p:stCondLst>
                                        </p:cTn>
                                        <p:tgtEl>
                                          <p:spTgt spid="35849"/>
                                        </p:tgtEl>
                                        <p:attrNameLst>
                                          <p:attrName>style.visibility</p:attrName>
                                        </p:attrNameLst>
                                      </p:cBhvr>
                                      <p:to>
                                        <p:strVal val="visible"/>
                                      </p:to>
                                    </p:set>
                                    <p:anim calcmode="lin" valueType="num">
                                      <p:cBhvr additive="base">
                                        <p:cTn id="70" dur="500" fill="hold"/>
                                        <p:tgtEl>
                                          <p:spTgt spid="35849"/>
                                        </p:tgtEl>
                                        <p:attrNameLst>
                                          <p:attrName>ppt_x</p:attrName>
                                        </p:attrNameLst>
                                      </p:cBhvr>
                                      <p:tavLst>
                                        <p:tav tm="0">
                                          <p:val>
                                            <p:strVal val="#ppt_x"/>
                                          </p:val>
                                        </p:tav>
                                        <p:tav tm="100000">
                                          <p:val>
                                            <p:strVal val="#ppt_x"/>
                                          </p:val>
                                        </p:tav>
                                      </p:tavLst>
                                    </p:anim>
                                    <p:anim calcmode="lin" valueType="num">
                                      <p:cBhvr additive="base">
                                        <p:cTn id="71" dur="500" fill="hold"/>
                                        <p:tgtEl>
                                          <p:spTgt spid="35849"/>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 presetClass="exit" presetSubtype="10" fill="hold" grpId="1" nodeType="clickEffect">
                                  <p:stCondLst>
                                    <p:cond delay="0"/>
                                  </p:stCondLst>
                                  <p:childTnLst>
                                    <p:animEffect transition="out" filter="blinds(horizontal)">
                                      <p:cBhvr>
                                        <p:cTn id="75" dur="500"/>
                                        <p:tgtEl>
                                          <p:spTgt spid="35849"/>
                                        </p:tgtEl>
                                      </p:cBhvr>
                                    </p:animEffect>
                                    <p:set>
                                      <p:cBhvr>
                                        <p:cTn id="76" dur="1" fill="hold">
                                          <p:stCondLst>
                                            <p:cond delay="499"/>
                                          </p:stCondLst>
                                        </p:cTn>
                                        <p:tgtEl>
                                          <p:spTgt spid="35849"/>
                                        </p:tgtEl>
                                        <p:attrNameLst>
                                          <p:attrName>style.visibility</p:attrName>
                                        </p:attrNameLst>
                                      </p:cBhvr>
                                      <p:to>
                                        <p:strVal val="hidden"/>
                                      </p:to>
                                    </p:set>
                                  </p:childTnLst>
                                </p:cTn>
                              </p:par>
                              <p:par>
                                <p:cTn id="77" presetID="2" presetClass="entr" presetSubtype="4" fill="hold" grpId="0" nodeType="withEffect">
                                  <p:stCondLst>
                                    <p:cond delay="0"/>
                                  </p:stCondLst>
                                  <p:childTnLst>
                                    <p:set>
                                      <p:cBhvr>
                                        <p:cTn id="78" dur="1" fill="hold">
                                          <p:stCondLst>
                                            <p:cond delay="0"/>
                                          </p:stCondLst>
                                        </p:cTn>
                                        <p:tgtEl>
                                          <p:spTgt spid="35850"/>
                                        </p:tgtEl>
                                        <p:attrNameLst>
                                          <p:attrName>style.visibility</p:attrName>
                                        </p:attrNameLst>
                                      </p:cBhvr>
                                      <p:to>
                                        <p:strVal val="visible"/>
                                      </p:to>
                                    </p:set>
                                    <p:anim calcmode="lin" valueType="num">
                                      <p:cBhvr additive="base">
                                        <p:cTn id="79" dur="500" fill="hold"/>
                                        <p:tgtEl>
                                          <p:spTgt spid="35850"/>
                                        </p:tgtEl>
                                        <p:attrNameLst>
                                          <p:attrName>ppt_x</p:attrName>
                                        </p:attrNameLst>
                                      </p:cBhvr>
                                      <p:tavLst>
                                        <p:tav tm="0">
                                          <p:val>
                                            <p:strVal val="#ppt_x"/>
                                          </p:val>
                                        </p:tav>
                                        <p:tav tm="100000">
                                          <p:val>
                                            <p:strVal val="#ppt_x"/>
                                          </p:val>
                                        </p:tav>
                                      </p:tavLst>
                                    </p:anim>
                                    <p:anim calcmode="lin" valueType="num">
                                      <p:cBhvr additive="base">
                                        <p:cTn id="80" dur="500" fill="hold"/>
                                        <p:tgtEl>
                                          <p:spTgt spid="3585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3" presetClass="exit" presetSubtype="10" fill="hold" grpId="1" nodeType="clickEffect">
                                  <p:stCondLst>
                                    <p:cond delay="0"/>
                                  </p:stCondLst>
                                  <p:childTnLst>
                                    <p:animEffect transition="out" filter="blinds(horizontal)">
                                      <p:cBhvr>
                                        <p:cTn id="84" dur="500"/>
                                        <p:tgtEl>
                                          <p:spTgt spid="35850"/>
                                        </p:tgtEl>
                                      </p:cBhvr>
                                    </p:animEffect>
                                    <p:set>
                                      <p:cBhvr>
                                        <p:cTn id="85" dur="1" fill="hold">
                                          <p:stCondLst>
                                            <p:cond delay="499"/>
                                          </p:stCondLst>
                                        </p:cTn>
                                        <p:tgtEl>
                                          <p:spTgt spid="35850"/>
                                        </p:tgtEl>
                                        <p:attrNameLst>
                                          <p:attrName>style.visibility</p:attrName>
                                        </p:attrNameLst>
                                      </p:cBhvr>
                                      <p:to>
                                        <p:strVal val="hidden"/>
                                      </p:to>
                                    </p:set>
                                  </p:childTnLst>
                                </p:cTn>
                              </p:par>
                              <p:par>
                                <p:cTn id="86" presetID="2" presetClass="entr" presetSubtype="4" fill="hold" grpId="0" nodeType="withEffect">
                                  <p:stCondLst>
                                    <p:cond delay="0"/>
                                  </p:stCondLst>
                                  <p:childTnLst>
                                    <p:set>
                                      <p:cBhvr>
                                        <p:cTn id="87" dur="1" fill="hold">
                                          <p:stCondLst>
                                            <p:cond delay="0"/>
                                          </p:stCondLst>
                                        </p:cTn>
                                        <p:tgtEl>
                                          <p:spTgt spid="35851"/>
                                        </p:tgtEl>
                                        <p:attrNameLst>
                                          <p:attrName>style.visibility</p:attrName>
                                        </p:attrNameLst>
                                      </p:cBhvr>
                                      <p:to>
                                        <p:strVal val="visible"/>
                                      </p:to>
                                    </p:set>
                                    <p:anim calcmode="lin" valueType="num">
                                      <p:cBhvr additive="base">
                                        <p:cTn id="88" dur="500" fill="hold"/>
                                        <p:tgtEl>
                                          <p:spTgt spid="35851"/>
                                        </p:tgtEl>
                                        <p:attrNameLst>
                                          <p:attrName>ppt_x</p:attrName>
                                        </p:attrNameLst>
                                      </p:cBhvr>
                                      <p:tavLst>
                                        <p:tav tm="0">
                                          <p:val>
                                            <p:strVal val="#ppt_x"/>
                                          </p:val>
                                        </p:tav>
                                        <p:tav tm="100000">
                                          <p:val>
                                            <p:strVal val="#ppt_x"/>
                                          </p:val>
                                        </p:tav>
                                      </p:tavLst>
                                    </p:anim>
                                    <p:anim calcmode="lin" valueType="num">
                                      <p:cBhvr additive="base">
                                        <p:cTn id="89" dur="500" fill="hold"/>
                                        <p:tgtEl>
                                          <p:spTgt spid="35851"/>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 presetClass="exit" presetSubtype="10" fill="hold" grpId="1" nodeType="clickEffect">
                                  <p:stCondLst>
                                    <p:cond delay="0"/>
                                  </p:stCondLst>
                                  <p:childTnLst>
                                    <p:animEffect transition="out" filter="blinds(horizontal)">
                                      <p:cBhvr>
                                        <p:cTn id="93" dur="500"/>
                                        <p:tgtEl>
                                          <p:spTgt spid="35851"/>
                                        </p:tgtEl>
                                      </p:cBhvr>
                                    </p:animEffect>
                                    <p:set>
                                      <p:cBhvr>
                                        <p:cTn id="94" dur="1" fill="hold">
                                          <p:stCondLst>
                                            <p:cond delay="499"/>
                                          </p:stCondLst>
                                        </p:cTn>
                                        <p:tgtEl>
                                          <p:spTgt spid="35851"/>
                                        </p:tgtEl>
                                        <p:attrNameLst>
                                          <p:attrName>style.visibility</p:attrName>
                                        </p:attrNameLst>
                                      </p:cBhvr>
                                      <p:to>
                                        <p:strVal val="hidden"/>
                                      </p:to>
                                    </p:set>
                                  </p:childTnLst>
                                </p:cTn>
                              </p:par>
                              <p:par>
                                <p:cTn id="95" presetID="2" presetClass="entr" presetSubtype="4" fill="hold" grpId="0" nodeType="withEffect">
                                  <p:stCondLst>
                                    <p:cond delay="0"/>
                                  </p:stCondLst>
                                  <p:childTnLst>
                                    <p:set>
                                      <p:cBhvr>
                                        <p:cTn id="96" dur="1" fill="hold">
                                          <p:stCondLst>
                                            <p:cond delay="0"/>
                                          </p:stCondLst>
                                        </p:cTn>
                                        <p:tgtEl>
                                          <p:spTgt spid="35852"/>
                                        </p:tgtEl>
                                        <p:attrNameLst>
                                          <p:attrName>style.visibility</p:attrName>
                                        </p:attrNameLst>
                                      </p:cBhvr>
                                      <p:to>
                                        <p:strVal val="visible"/>
                                      </p:to>
                                    </p:set>
                                    <p:anim calcmode="lin" valueType="num">
                                      <p:cBhvr additive="base">
                                        <p:cTn id="97" dur="500" fill="hold"/>
                                        <p:tgtEl>
                                          <p:spTgt spid="35852"/>
                                        </p:tgtEl>
                                        <p:attrNameLst>
                                          <p:attrName>ppt_x</p:attrName>
                                        </p:attrNameLst>
                                      </p:cBhvr>
                                      <p:tavLst>
                                        <p:tav tm="0">
                                          <p:val>
                                            <p:strVal val="#ppt_x"/>
                                          </p:val>
                                        </p:tav>
                                        <p:tav tm="100000">
                                          <p:val>
                                            <p:strVal val="#ppt_x"/>
                                          </p:val>
                                        </p:tav>
                                      </p:tavLst>
                                    </p:anim>
                                    <p:anim calcmode="lin" valueType="num">
                                      <p:cBhvr additive="base">
                                        <p:cTn id="98" dur="500" fill="hold"/>
                                        <p:tgtEl>
                                          <p:spTgt spid="35852"/>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3" presetClass="exit" presetSubtype="10" fill="hold" grpId="1" nodeType="clickEffect">
                                  <p:stCondLst>
                                    <p:cond delay="0"/>
                                  </p:stCondLst>
                                  <p:childTnLst>
                                    <p:animEffect transition="out" filter="blinds(horizontal)">
                                      <p:cBhvr>
                                        <p:cTn id="102" dur="500"/>
                                        <p:tgtEl>
                                          <p:spTgt spid="35852"/>
                                        </p:tgtEl>
                                      </p:cBhvr>
                                    </p:animEffect>
                                    <p:set>
                                      <p:cBhvr>
                                        <p:cTn id="103" dur="1" fill="hold">
                                          <p:stCondLst>
                                            <p:cond delay="499"/>
                                          </p:stCondLst>
                                        </p:cTn>
                                        <p:tgtEl>
                                          <p:spTgt spid="35852"/>
                                        </p:tgtEl>
                                        <p:attrNameLst>
                                          <p:attrName>style.visibility</p:attrName>
                                        </p:attrNameLst>
                                      </p:cBhvr>
                                      <p:to>
                                        <p:strVal val="hidden"/>
                                      </p:to>
                                    </p:set>
                                  </p:childTnLst>
                                </p:cTn>
                              </p:par>
                              <p:par>
                                <p:cTn id="104" presetID="2" presetClass="entr" presetSubtype="4" fill="hold" grpId="0" nodeType="withEffect">
                                  <p:stCondLst>
                                    <p:cond delay="0"/>
                                  </p:stCondLst>
                                  <p:childTnLst>
                                    <p:set>
                                      <p:cBhvr>
                                        <p:cTn id="105" dur="1" fill="hold">
                                          <p:stCondLst>
                                            <p:cond delay="0"/>
                                          </p:stCondLst>
                                        </p:cTn>
                                        <p:tgtEl>
                                          <p:spTgt spid="35853"/>
                                        </p:tgtEl>
                                        <p:attrNameLst>
                                          <p:attrName>style.visibility</p:attrName>
                                        </p:attrNameLst>
                                      </p:cBhvr>
                                      <p:to>
                                        <p:strVal val="visible"/>
                                      </p:to>
                                    </p:set>
                                    <p:anim calcmode="lin" valueType="num">
                                      <p:cBhvr additive="base">
                                        <p:cTn id="106" dur="500" fill="hold"/>
                                        <p:tgtEl>
                                          <p:spTgt spid="35853"/>
                                        </p:tgtEl>
                                        <p:attrNameLst>
                                          <p:attrName>ppt_x</p:attrName>
                                        </p:attrNameLst>
                                      </p:cBhvr>
                                      <p:tavLst>
                                        <p:tav tm="0">
                                          <p:val>
                                            <p:strVal val="#ppt_x"/>
                                          </p:val>
                                        </p:tav>
                                        <p:tav tm="100000">
                                          <p:val>
                                            <p:strVal val="#ppt_x"/>
                                          </p:val>
                                        </p:tav>
                                      </p:tavLst>
                                    </p:anim>
                                    <p:anim calcmode="lin" valueType="num">
                                      <p:cBhvr additive="base">
                                        <p:cTn id="107" dur="500" fill="hold"/>
                                        <p:tgtEl>
                                          <p:spTgt spid="35853"/>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3" presetClass="exit" presetSubtype="10" fill="hold" grpId="1" nodeType="clickEffect">
                                  <p:stCondLst>
                                    <p:cond delay="0"/>
                                  </p:stCondLst>
                                  <p:childTnLst>
                                    <p:animEffect transition="out" filter="blinds(horizontal)">
                                      <p:cBhvr>
                                        <p:cTn id="111" dur="500"/>
                                        <p:tgtEl>
                                          <p:spTgt spid="35853"/>
                                        </p:tgtEl>
                                      </p:cBhvr>
                                    </p:animEffect>
                                    <p:set>
                                      <p:cBhvr>
                                        <p:cTn id="112" dur="1" fill="hold">
                                          <p:stCondLst>
                                            <p:cond delay="499"/>
                                          </p:stCondLst>
                                        </p:cTn>
                                        <p:tgtEl>
                                          <p:spTgt spid="35853"/>
                                        </p:tgtEl>
                                        <p:attrNameLst>
                                          <p:attrName>style.visibility</p:attrName>
                                        </p:attrNameLst>
                                      </p:cBhvr>
                                      <p:to>
                                        <p:strVal val="hidden"/>
                                      </p:to>
                                    </p:set>
                                  </p:childTnLst>
                                </p:cTn>
                              </p:par>
                              <p:par>
                                <p:cTn id="113" presetID="2" presetClass="entr" presetSubtype="4" fill="hold" grpId="0" nodeType="withEffect">
                                  <p:stCondLst>
                                    <p:cond delay="0"/>
                                  </p:stCondLst>
                                  <p:childTnLst>
                                    <p:set>
                                      <p:cBhvr>
                                        <p:cTn id="114" dur="1" fill="hold">
                                          <p:stCondLst>
                                            <p:cond delay="0"/>
                                          </p:stCondLst>
                                        </p:cTn>
                                        <p:tgtEl>
                                          <p:spTgt spid="35854"/>
                                        </p:tgtEl>
                                        <p:attrNameLst>
                                          <p:attrName>style.visibility</p:attrName>
                                        </p:attrNameLst>
                                      </p:cBhvr>
                                      <p:to>
                                        <p:strVal val="visible"/>
                                      </p:to>
                                    </p:set>
                                    <p:anim calcmode="lin" valueType="num">
                                      <p:cBhvr additive="base">
                                        <p:cTn id="115" dur="500" fill="hold"/>
                                        <p:tgtEl>
                                          <p:spTgt spid="35854"/>
                                        </p:tgtEl>
                                        <p:attrNameLst>
                                          <p:attrName>ppt_x</p:attrName>
                                        </p:attrNameLst>
                                      </p:cBhvr>
                                      <p:tavLst>
                                        <p:tav tm="0">
                                          <p:val>
                                            <p:strVal val="#ppt_x"/>
                                          </p:val>
                                        </p:tav>
                                        <p:tav tm="100000">
                                          <p:val>
                                            <p:strVal val="#ppt_x"/>
                                          </p:val>
                                        </p:tav>
                                      </p:tavLst>
                                    </p:anim>
                                    <p:anim calcmode="lin" valueType="num">
                                      <p:cBhvr additive="base">
                                        <p:cTn id="116" dur="500" fill="hold"/>
                                        <p:tgtEl>
                                          <p:spTgt spid="35854"/>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3" presetClass="exit" presetSubtype="10" fill="hold" grpId="1" nodeType="clickEffect">
                                  <p:stCondLst>
                                    <p:cond delay="0"/>
                                  </p:stCondLst>
                                  <p:childTnLst>
                                    <p:animEffect transition="out" filter="blinds(horizontal)">
                                      <p:cBhvr>
                                        <p:cTn id="120" dur="500"/>
                                        <p:tgtEl>
                                          <p:spTgt spid="35854"/>
                                        </p:tgtEl>
                                      </p:cBhvr>
                                    </p:animEffect>
                                    <p:set>
                                      <p:cBhvr>
                                        <p:cTn id="121" dur="1" fill="hold">
                                          <p:stCondLst>
                                            <p:cond delay="499"/>
                                          </p:stCondLst>
                                        </p:cTn>
                                        <p:tgtEl>
                                          <p:spTgt spid="35854"/>
                                        </p:tgtEl>
                                        <p:attrNameLst>
                                          <p:attrName>style.visibility</p:attrName>
                                        </p:attrNameLst>
                                      </p:cBhvr>
                                      <p:to>
                                        <p:strVal val="hidden"/>
                                      </p:to>
                                    </p:set>
                                  </p:childTnLst>
                                </p:cTn>
                              </p:par>
                              <p:par>
                                <p:cTn id="122" presetID="2" presetClass="entr" presetSubtype="4" fill="hold" grpId="0" nodeType="withEffect">
                                  <p:stCondLst>
                                    <p:cond delay="0"/>
                                  </p:stCondLst>
                                  <p:childTnLst>
                                    <p:set>
                                      <p:cBhvr>
                                        <p:cTn id="123" dur="1" fill="hold">
                                          <p:stCondLst>
                                            <p:cond delay="0"/>
                                          </p:stCondLst>
                                        </p:cTn>
                                        <p:tgtEl>
                                          <p:spTgt spid="35855"/>
                                        </p:tgtEl>
                                        <p:attrNameLst>
                                          <p:attrName>style.visibility</p:attrName>
                                        </p:attrNameLst>
                                      </p:cBhvr>
                                      <p:to>
                                        <p:strVal val="visible"/>
                                      </p:to>
                                    </p:set>
                                    <p:anim calcmode="lin" valueType="num">
                                      <p:cBhvr additive="base">
                                        <p:cTn id="124" dur="500" fill="hold"/>
                                        <p:tgtEl>
                                          <p:spTgt spid="35855"/>
                                        </p:tgtEl>
                                        <p:attrNameLst>
                                          <p:attrName>ppt_x</p:attrName>
                                        </p:attrNameLst>
                                      </p:cBhvr>
                                      <p:tavLst>
                                        <p:tav tm="0">
                                          <p:val>
                                            <p:strVal val="#ppt_x"/>
                                          </p:val>
                                        </p:tav>
                                        <p:tav tm="100000">
                                          <p:val>
                                            <p:strVal val="#ppt_x"/>
                                          </p:val>
                                        </p:tav>
                                      </p:tavLst>
                                    </p:anim>
                                    <p:anim calcmode="lin" valueType="num">
                                      <p:cBhvr additive="base">
                                        <p:cTn id="125" dur="500" fill="hold"/>
                                        <p:tgtEl>
                                          <p:spTgt spid="35855"/>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3" presetClass="exit" presetSubtype="10" fill="hold" grpId="1" nodeType="clickEffect">
                                  <p:stCondLst>
                                    <p:cond delay="0"/>
                                  </p:stCondLst>
                                  <p:childTnLst>
                                    <p:animEffect transition="out" filter="blinds(horizontal)">
                                      <p:cBhvr>
                                        <p:cTn id="129" dur="500"/>
                                        <p:tgtEl>
                                          <p:spTgt spid="35855"/>
                                        </p:tgtEl>
                                      </p:cBhvr>
                                    </p:animEffect>
                                    <p:set>
                                      <p:cBhvr>
                                        <p:cTn id="130" dur="1" fill="hold">
                                          <p:stCondLst>
                                            <p:cond delay="499"/>
                                          </p:stCondLst>
                                        </p:cTn>
                                        <p:tgtEl>
                                          <p:spTgt spid="35855"/>
                                        </p:tgtEl>
                                        <p:attrNameLst>
                                          <p:attrName>style.visibility</p:attrName>
                                        </p:attrNameLst>
                                      </p:cBhvr>
                                      <p:to>
                                        <p:strVal val="hidden"/>
                                      </p:to>
                                    </p:set>
                                  </p:childTnLst>
                                </p:cTn>
                              </p:par>
                              <p:par>
                                <p:cTn id="131" presetID="2" presetClass="entr" presetSubtype="4" fill="hold" grpId="0" nodeType="withEffect">
                                  <p:stCondLst>
                                    <p:cond delay="0"/>
                                  </p:stCondLst>
                                  <p:childTnLst>
                                    <p:set>
                                      <p:cBhvr>
                                        <p:cTn id="132" dur="1" fill="hold">
                                          <p:stCondLst>
                                            <p:cond delay="0"/>
                                          </p:stCondLst>
                                        </p:cTn>
                                        <p:tgtEl>
                                          <p:spTgt spid="35856"/>
                                        </p:tgtEl>
                                        <p:attrNameLst>
                                          <p:attrName>style.visibility</p:attrName>
                                        </p:attrNameLst>
                                      </p:cBhvr>
                                      <p:to>
                                        <p:strVal val="visible"/>
                                      </p:to>
                                    </p:set>
                                    <p:anim calcmode="lin" valueType="num">
                                      <p:cBhvr additive="base">
                                        <p:cTn id="133" dur="500" fill="hold"/>
                                        <p:tgtEl>
                                          <p:spTgt spid="35856"/>
                                        </p:tgtEl>
                                        <p:attrNameLst>
                                          <p:attrName>ppt_x</p:attrName>
                                        </p:attrNameLst>
                                      </p:cBhvr>
                                      <p:tavLst>
                                        <p:tav tm="0">
                                          <p:val>
                                            <p:strVal val="#ppt_x"/>
                                          </p:val>
                                        </p:tav>
                                        <p:tav tm="100000">
                                          <p:val>
                                            <p:strVal val="#ppt_x"/>
                                          </p:val>
                                        </p:tav>
                                      </p:tavLst>
                                    </p:anim>
                                    <p:anim calcmode="lin" valueType="num">
                                      <p:cBhvr additive="base">
                                        <p:cTn id="134" dur="500" fill="hold"/>
                                        <p:tgtEl>
                                          <p:spTgt spid="35856"/>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3" presetClass="exit" presetSubtype="10" fill="hold" grpId="1" nodeType="clickEffect">
                                  <p:stCondLst>
                                    <p:cond delay="0"/>
                                  </p:stCondLst>
                                  <p:childTnLst>
                                    <p:animEffect transition="out" filter="blinds(horizontal)">
                                      <p:cBhvr>
                                        <p:cTn id="138" dur="500"/>
                                        <p:tgtEl>
                                          <p:spTgt spid="35856"/>
                                        </p:tgtEl>
                                      </p:cBhvr>
                                    </p:animEffect>
                                    <p:set>
                                      <p:cBhvr>
                                        <p:cTn id="139" dur="1" fill="hold">
                                          <p:stCondLst>
                                            <p:cond delay="499"/>
                                          </p:stCondLst>
                                        </p:cTn>
                                        <p:tgtEl>
                                          <p:spTgt spid="35856"/>
                                        </p:tgtEl>
                                        <p:attrNameLst>
                                          <p:attrName>style.visibility</p:attrName>
                                        </p:attrNameLst>
                                      </p:cBhvr>
                                      <p:to>
                                        <p:strVal val="hidden"/>
                                      </p:to>
                                    </p:set>
                                  </p:childTnLst>
                                </p:cTn>
                              </p:par>
                              <p:par>
                                <p:cTn id="140" presetID="2" presetClass="entr" presetSubtype="4" fill="hold" grpId="0" nodeType="withEffect">
                                  <p:stCondLst>
                                    <p:cond delay="0"/>
                                  </p:stCondLst>
                                  <p:childTnLst>
                                    <p:set>
                                      <p:cBhvr>
                                        <p:cTn id="141" dur="1" fill="hold">
                                          <p:stCondLst>
                                            <p:cond delay="0"/>
                                          </p:stCondLst>
                                        </p:cTn>
                                        <p:tgtEl>
                                          <p:spTgt spid="35857"/>
                                        </p:tgtEl>
                                        <p:attrNameLst>
                                          <p:attrName>style.visibility</p:attrName>
                                        </p:attrNameLst>
                                      </p:cBhvr>
                                      <p:to>
                                        <p:strVal val="visible"/>
                                      </p:to>
                                    </p:set>
                                    <p:anim calcmode="lin" valueType="num">
                                      <p:cBhvr additive="base">
                                        <p:cTn id="142" dur="500" fill="hold"/>
                                        <p:tgtEl>
                                          <p:spTgt spid="35857"/>
                                        </p:tgtEl>
                                        <p:attrNameLst>
                                          <p:attrName>ppt_x</p:attrName>
                                        </p:attrNameLst>
                                      </p:cBhvr>
                                      <p:tavLst>
                                        <p:tav tm="0">
                                          <p:val>
                                            <p:strVal val="#ppt_x"/>
                                          </p:val>
                                        </p:tav>
                                        <p:tav tm="100000">
                                          <p:val>
                                            <p:strVal val="#ppt_x"/>
                                          </p:val>
                                        </p:tav>
                                      </p:tavLst>
                                    </p:anim>
                                    <p:anim calcmode="lin" valueType="num">
                                      <p:cBhvr additive="base">
                                        <p:cTn id="143" dur="500" fill="hold"/>
                                        <p:tgtEl>
                                          <p:spTgt spid="35857"/>
                                        </p:tgtEl>
                                        <p:attrNameLst>
                                          <p:attrName>ppt_y</p:attrName>
                                        </p:attrNameLst>
                                      </p:cBhvr>
                                      <p:tavLst>
                                        <p:tav tm="0">
                                          <p:val>
                                            <p:strVal val="1+#ppt_h/2"/>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3" presetClass="exit" presetSubtype="10" fill="hold" grpId="1" nodeType="clickEffect">
                                  <p:stCondLst>
                                    <p:cond delay="0"/>
                                  </p:stCondLst>
                                  <p:childTnLst>
                                    <p:animEffect transition="out" filter="blinds(horizontal)">
                                      <p:cBhvr>
                                        <p:cTn id="147" dur="500"/>
                                        <p:tgtEl>
                                          <p:spTgt spid="35857"/>
                                        </p:tgtEl>
                                      </p:cBhvr>
                                    </p:animEffect>
                                    <p:set>
                                      <p:cBhvr>
                                        <p:cTn id="148" dur="1" fill="hold">
                                          <p:stCondLst>
                                            <p:cond delay="499"/>
                                          </p:stCondLst>
                                        </p:cTn>
                                        <p:tgtEl>
                                          <p:spTgt spid="35857"/>
                                        </p:tgtEl>
                                        <p:attrNameLst>
                                          <p:attrName>style.visibility</p:attrName>
                                        </p:attrNameLst>
                                      </p:cBhvr>
                                      <p:to>
                                        <p:strVal val="hidden"/>
                                      </p:to>
                                    </p:set>
                                  </p:childTnLst>
                                </p:cTn>
                              </p:par>
                              <p:par>
                                <p:cTn id="149" presetID="2" presetClass="entr" presetSubtype="4" fill="hold" grpId="0" nodeType="withEffect">
                                  <p:stCondLst>
                                    <p:cond delay="0"/>
                                  </p:stCondLst>
                                  <p:childTnLst>
                                    <p:set>
                                      <p:cBhvr>
                                        <p:cTn id="150" dur="1" fill="hold">
                                          <p:stCondLst>
                                            <p:cond delay="0"/>
                                          </p:stCondLst>
                                        </p:cTn>
                                        <p:tgtEl>
                                          <p:spTgt spid="35858"/>
                                        </p:tgtEl>
                                        <p:attrNameLst>
                                          <p:attrName>style.visibility</p:attrName>
                                        </p:attrNameLst>
                                      </p:cBhvr>
                                      <p:to>
                                        <p:strVal val="visible"/>
                                      </p:to>
                                    </p:set>
                                    <p:anim calcmode="lin" valueType="num">
                                      <p:cBhvr additive="base">
                                        <p:cTn id="151" dur="500" fill="hold"/>
                                        <p:tgtEl>
                                          <p:spTgt spid="35858"/>
                                        </p:tgtEl>
                                        <p:attrNameLst>
                                          <p:attrName>ppt_x</p:attrName>
                                        </p:attrNameLst>
                                      </p:cBhvr>
                                      <p:tavLst>
                                        <p:tav tm="0">
                                          <p:val>
                                            <p:strVal val="#ppt_x"/>
                                          </p:val>
                                        </p:tav>
                                        <p:tav tm="100000">
                                          <p:val>
                                            <p:strVal val="#ppt_x"/>
                                          </p:val>
                                        </p:tav>
                                      </p:tavLst>
                                    </p:anim>
                                    <p:anim calcmode="lin" valueType="num">
                                      <p:cBhvr additive="base">
                                        <p:cTn id="152" dur="500" fill="hold"/>
                                        <p:tgtEl>
                                          <p:spTgt spid="35858"/>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3" presetClass="exit" presetSubtype="10" fill="hold" grpId="1" nodeType="clickEffect">
                                  <p:stCondLst>
                                    <p:cond delay="0"/>
                                  </p:stCondLst>
                                  <p:childTnLst>
                                    <p:animEffect transition="out" filter="blinds(horizontal)">
                                      <p:cBhvr>
                                        <p:cTn id="156" dur="500"/>
                                        <p:tgtEl>
                                          <p:spTgt spid="35858"/>
                                        </p:tgtEl>
                                      </p:cBhvr>
                                    </p:animEffect>
                                    <p:set>
                                      <p:cBhvr>
                                        <p:cTn id="157" dur="1" fill="hold">
                                          <p:stCondLst>
                                            <p:cond delay="499"/>
                                          </p:stCondLst>
                                        </p:cTn>
                                        <p:tgtEl>
                                          <p:spTgt spid="358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35845" grpId="0"/>
      <p:bldP spid="35845" grpId="1"/>
      <p:bldP spid="35846" grpId="0"/>
      <p:bldP spid="35846" grpId="1"/>
      <p:bldP spid="35847" grpId="0"/>
      <p:bldP spid="35847" grpId="1"/>
      <p:bldP spid="35848" grpId="0"/>
      <p:bldP spid="35848" grpId="1"/>
      <p:bldP spid="35849" grpId="0"/>
      <p:bldP spid="35849" grpId="1"/>
      <p:bldP spid="35850" grpId="0"/>
      <p:bldP spid="35850" grpId="1"/>
      <p:bldP spid="35851" grpId="0"/>
      <p:bldP spid="35851" grpId="1"/>
      <p:bldP spid="35852" grpId="0"/>
      <p:bldP spid="35852" grpId="1"/>
      <p:bldP spid="35853" grpId="0"/>
      <p:bldP spid="35853" grpId="1"/>
      <p:bldP spid="35854" grpId="0"/>
      <p:bldP spid="35854" grpId="1"/>
      <p:bldP spid="35855" grpId="0"/>
      <p:bldP spid="35855" grpId="1"/>
      <p:bldP spid="35856" grpId="0"/>
      <p:bldP spid="35856" grpId="1"/>
      <p:bldP spid="35857" grpId="0"/>
      <p:bldP spid="35857" grpId="1"/>
      <p:bldP spid="35858" grpId="0"/>
      <p:bldP spid="3585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C:\Users\-Alex-\Desktop\ОТКРЫТЫЕ УРОКИ для печати в 1-е сентября\Грамматика 8 класс I Unit\1.jpg"/>
          <p:cNvPicPr>
            <a:picLocks noChangeAspect="1" noChangeArrowheads="1"/>
          </p:cNvPicPr>
          <p:nvPr/>
        </p:nvPicPr>
        <p:blipFill>
          <a:blip r:embed="rId2" cstate="email"/>
          <a:srcRect/>
          <a:stretch>
            <a:fillRect/>
          </a:stretch>
        </p:blipFill>
        <p:spPr bwMode="auto">
          <a:xfrm>
            <a:off x="-1" y="2500306"/>
            <a:ext cx="9144001" cy="4357695"/>
          </a:xfrm>
          <a:prstGeom prst="rect">
            <a:avLst/>
          </a:prstGeom>
          <a:noFill/>
        </p:spPr>
      </p:pic>
      <p:sp>
        <p:nvSpPr>
          <p:cNvPr id="5" name="Прямоугольник 4"/>
          <p:cNvSpPr/>
          <p:nvPr/>
        </p:nvSpPr>
        <p:spPr>
          <a:xfrm>
            <a:off x="0" y="0"/>
            <a:ext cx="9144000" cy="584775"/>
          </a:xfrm>
          <a:prstGeom prst="rect">
            <a:avLst/>
          </a:prstGeom>
        </p:spPr>
        <p:txBody>
          <a:bodyPr wrap="square">
            <a:spAutoFit/>
          </a:bodyPr>
          <a:lstStyle/>
          <a:p>
            <a:pPr algn="ct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Objectives of the lesson</a:t>
            </a:r>
            <a:endPar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362" name="Rectangle 2"/>
          <p:cNvSpPr>
            <a:spLocks noChangeArrowheads="1"/>
          </p:cNvSpPr>
          <p:nvPr/>
        </p:nvSpPr>
        <p:spPr bwMode="auto">
          <a:xfrm>
            <a:off x="0" y="500042"/>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Training: </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Enhancing and consolidating of Vocabulary on the topic; reading and listening skills in the State Final Attestation format</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Developing: </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Listening and reading skills development skills to use acquired knowledge in practice;</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Educational:</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development of critical thinking, assistance in establishing and nurturing a sense of responsibility to the choice of profession.</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3" name="Rectangle 3"/>
          <p:cNvSpPr>
            <a:spLocks noChangeArrowheads="1"/>
          </p:cNvSpPr>
          <p:nvPr/>
        </p:nvSpPr>
        <p:spPr bwMode="auto">
          <a:xfrm>
            <a:off x="0" y="2857496"/>
            <a:ext cx="914400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Learning</a:t>
            </a:r>
            <a:r>
              <a:rPr kumimoji="0" lang="ru-RU"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 intensify the use of Lexico-grammatical structures to form and to improve the communicative competence of students</a:t>
            </a:r>
            <a:r>
              <a:rPr lang="en-US" sz="1500" dirty="0">
                <a:latin typeface="Times New Roman" pitchFamily="18" charset="0"/>
                <a:ea typeface="Calibri" pitchFamily="34" charset="0"/>
                <a:cs typeface="Times New Roman" pitchFamily="18" charset="0"/>
              </a:rPr>
              <a:t>.</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Educational</a:t>
            </a:r>
            <a:r>
              <a:rPr kumimoji="0" lang="ru-RU"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facilitate vocational guidance for students            </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develop the correct self-assessment of their abilities and interests.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Прямоугольник 7"/>
          <p:cNvSpPr/>
          <p:nvPr/>
        </p:nvSpPr>
        <p:spPr>
          <a:xfrm>
            <a:off x="0" y="2357430"/>
            <a:ext cx="9144000" cy="584775"/>
          </a:xfrm>
          <a:prstGeom prst="rect">
            <a:avLst/>
          </a:prstGeom>
        </p:spPr>
        <p:txBody>
          <a:bodyPr wrap="square">
            <a:spAutoFit/>
          </a:bodyPr>
          <a:lstStyle/>
          <a:p>
            <a:pPr algn="ct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tasks </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of the lesson</a:t>
            </a:r>
            <a:endPar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descr="C:\Users\-Alex-\Desktop\ОТКРЫТЫЕ УРОКИ для печати в 1-е сентября\Грамматика 8 класс I Unit\1\1.jpg"/>
          <p:cNvPicPr>
            <a:picLocks noChangeAspect="1" noChangeArrowheads="1"/>
          </p:cNvPicPr>
          <p:nvPr/>
        </p:nvPicPr>
        <p:blipFill>
          <a:blip r:embed="rId2" cstate="email"/>
          <a:srcRect/>
          <a:stretch>
            <a:fillRect/>
          </a:stretch>
        </p:blipFill>
        <p:spPr bwMode="auto">
          <a:xfrm>
            <a:off x="0" y="0"/>
            <a:ext cx="9144001" cy="6858000"/>
          </a:xfrm>
          <a:prstGeom prst="rect">
            <a:avLst/>
          </a:prstGeom>
          <a:noFill/>
        </p:spPr>
      </p:pic>
      <p:sp>
        <p:nvSpPr>
          <p:cNvPr id="6" name="Прямоугольник 5"/>
          <p:cNvSpPr/>
          <p:nvPr/>
        </p:nvSpPr>
        <p:spPr>
          <a:xfrm>
            <a:off x="1428728" y="2714620"/>
            <a:ext cx="6215106" cy="4143380"/>
          </a:xfrm>
          <a:prstGeom prst="rect">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75" name="Rectangle 3"/>
          <p:cNvSpPr>
            <a:spLocks noChangeArrowheads="1"/>
          </p:cNvSpPr>
          <p:nvPr/>
        </p:nvSpPr>
        <p:spPr bwMode="auto">
          <a:xfrm>
            <a:off x="1428728" y="2872294"/>
            <a:ext cx="6357982" cy="39857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Highly respected colleagues, I am working in the classes from the 6th to the 9th at the school curriculum based of the English course books by </a:t>
            </a:r>
            <a:r>
              <a:rPr kumimoji="0" lang="en-US" sz="11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Afanas</a:t>
            </a:r>
            <a:r>
              <a:rPr kumimoji="0" lang="en-US" sz="1100" b="0" i="0" u="none" strike="noStrike" cap="none" normalizeH="0" baseline="0" dirty="0" err="1" smtClean="0">
                <a:ln>
                  <a:noFill/>
                </a:ln>
                <a:solidFill>
                  <a:schemeClr val="tx1"/>
                </a:solidFill>
                <a:effectLst/>
                <a:latin typeface="Calibri"/>
                <a:ea typeface="Calibri" pitchFamily="34" charset="0"/>
                <a:cs typeface="Times New Roman" pitchFamily="18" charset="0"/>
              </a:rPr>
              <a:t>’</a:t>
            </a:r>
            <a:r>
              <a:rPr kumimoji="0" lang="en-US" sz="11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eva</a:t>
            </a: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US" sz="11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Micheeva</a:t>
            </a: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 am aware that nowadays lots of authors work at high pressure to issue various teacher friendly tests and I am grateful to them. But for me as a creative teacher these tests are not enough and I try my hand in completing my own ones and today I want you to see the way I usually make up the tests and now in detail.</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student</a:t>
            </a:r>
            <a:r>
              <a:rPr kumimoji="0" lang="en-US" sz="11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book for the 8th grade consists of 6 Units. After covering one of them I check how well the pupils digested the material given at the lessons. This is the reason I comprise the final tests for each Unit. I am in the habit of making them up on one and the same pattern: the checking of the vocabulary, grammar, reading and listening, the recording is always authentic. As a home assignment I suggest the pupils solving the crossword puzzle thought up by myself which the pupils solve at home most willingly. Thus, broadening their outlook and vocabulary. And now let</a:t>
            </a:r>
            <a:r>
              <a:rPr kumimoji="0" lang="en-US" sz="11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have a look at the tasks themselves. Task I is directed to the checking of the vocabulary studied. Taking the words given by the authors for learning I think up a story with some plot. The words that the pupils should fill the gaps with all the letters except the first one are missing. The pupils </a:t>
            </a:r>
            <a:r>
              <a:rPr kumimoji="0" lang="en-US" sz="11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task is to rack their brains and recollect the required word without making a mistake. Task II is directed to the checking of grammar. I use the new words of the Unit to think up sentences on all the grammar material studied in the Unit </a:t>
            </a:r>
            <a:r>
              <a:rPr kumimoji="0" lang="en-US" sz="11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tasks are accomplished in the way of multiple choice. Task III is centered on reading. A text is selected on the topic in question. The tasks to the text are compiled in the format of the State Final Certification-such as the tasks on True, False, Not Stated statements; Multiple Choice Task IV is aimed at listening. A text read by the native speaker is selected. The task on understanding can be various: the answers to the questions, putting the sentences in the proper order, rewriting the text in the Reported Speech if the text is given in the way of the dialogue, putting five types of the essential questions to the text, and Multiple Choice. Talking about homework I usually offer a crossword puzzle to solve and at the next lesson we check it together.</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0" y="571480"/>
            <a:ext cx="4000496" cy="1446550"/>
          </a:xfrm>
          <a:prstGeom prst="rect">
            <a:avLst/>
          </a:prstGeom>
          <a:noFill/>
        </p:spPr>
        <p:txBody>
          <a:bodyPr wrap="square" lIns="91440" tIns="45720" rIns="91440" bIns="45720">
            <a:spAutoFit/>
          </a:bodyPr>
          <a:lstStyle/>
          <a:p>
            <a:pPr algn="ct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INTRODUCTORY </a:t>
            </a:r>
          </a:p>
          <a:p>
            <a:pPr algn="ct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NOTE</a:t>
            </a:r>
            <a:endParaRPr lang="ru-RU"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Alex-\Desktop\ОТКРЫТЫЕ УРОКИ для печати в 1-е сентября\Грамматика 8 класс I Unit\5.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10" name="Прямоугольник 9"/>
          <p:cNvSpPr/>
          <p:nvPr/>
        </p:nvSpPr>
        <p:spPr>
          <a:xfrm>
            <a:off x="0" y="0"/>
            <a:ext cx="5429256" cy="4500570"/>
          </a:xfrm>
          <a:prstGeom prst="rect">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51" name="Rectangle 3"/>
          <p:cNvSpPr>
            <a:spLocks noChangeArrowheads="1"/>
          </p:cNvSpPr>
          <p:nvPr/>
        </p:nvSpPr>
        <p:spPr bwMode="auto">
          <a:xfrm>
            <a:off x="0" y="714356"/>
            <a:ext cx="550069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normalizeH="0" baseline="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Times New Roman" pitchFamily="18" charset="0"/>
                <a:ea typeface="Calibri" pitchFamily="34" charset="0"/>
                <a:cs typeface="Times New Roman" pitchFamily="18" charset="0"/>
              </a:rPr>
              <a:t>John Smith appears to be my classmate. He is the 1) s------- of us all and it is no wonder that everyone and each calls him </a:t>
            </a:r>
            <a:r>
              <a:rPr kumimoji="0" lang="en-US" sz="1200" b="1" i="0" u="none" strike="noStrike" normalizeH="0" baseline="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Calibri"/>
                <a:ea typeface="Calibri" pitchFamily="34" charset="0"/>
                <a:cs typeface="Times New Roman" pitchFamily="18" charset="0"/>
              </a:rPr>
              <a:t>“</a:t>
            </a:r>
            <a:r>
              <a:rPr kumimoji="0" lang="en-US" sz="1200" b="1" i="0" u="none" strike="noStrike" normalizeH="0" baseline="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Times New Roman" pitchFamily="18" charset="0"/>
                <a:ea typeface="Calibri" pitchFamily="34" charset="0"/>
                <a:cs typeface="Times New Roman" pitchFamily="18" charset="0"/>
              </a:rPr>
              <a:t>a mine of knowledge</a:t>
            </a:r>
            <a:r>
              <a:rPr kumimoji="0" lang="en-US" sz="1200" b="1" i="0" u="none" strike="noStrike" normalizeH="0" baseline="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Calibri"/>
                <a:ea typeface="Calibri" pitchFamily="34" charset="0"/>
                <a:cs typeface="Times New Roman" pitchFamily="18" charset="0"/>
              </a:rPr>
              <a:t>”</a:t>
            </a:r>
            <a:r>
              <a:rPr kumimoji="0" lang="en-US" sz="1200" b="1" i="0" u="none" strike="noStrike" normalizeH="0" baseline="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Times New Roman" pitchFamily="18" charset="0"/>
                <a:ea typeface="Calibri" pitchFamily="34" charset="0"/>
                <a:cs typeface="Times New Roman" pitchFamily="18" charset="0"/>
              </a:rPr>
              <a:t>. John is considered to be an honorable pupil and always finds himself at the 2) t</a:t>
            </a:r>
            <a:r>
              <a:rPr lang="en-US" sz="12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Calibri"/>
                <a:ea typeface="Calibri" pitchFamily="34" charset="0"/>
                <a:cs typeface="Times New Roman" pitchFamily="18" charset="0"/>
              </a:rPr>
              <a:t>--</a:t>
            </a:r>
            <a:r>
              <a:rPr kumimoji="0" lang="en-US" sz="1200" b="1" i="0" u="none" strike="noStrike" normalizeH="0" baseline="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Calibri"/>
                <a:ea typeface="Calibri" pitchFamily="34" charset="0"/>
                <a:cs typeface="Times New Roman" pitchFamily="18" charset="0"/>
              </a:rPr>
              <a:t> </a:t>
            </a:r>
            <a:r>
              <a:rPr kumimoji="0" lang="en-US" sz="1200" b="1" i="0" u="none" strike="noStrike" normalizeH="0" baseline="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Times New Roman" pitchFamily="18" charset="0"/>
                <a:ea typeface="Calibri" pitchFamily="34" charset="0"/>
                <a:cs typeface="Times New Roman" pitchFamily="18" charset="0"/>
              </a:rPr>
              <a:t>of our class. This boy is a decent person for he never 3) s---- his knowledge o</a:t>
            </a:r>
            <a:r>
              <a:rPr lang="en-US" sz="12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Calibri"/>
                <a:ea typeface="Calibri" pitchFamily="34" charset="0"/>
                <a:cs typeface="Times New Roman" pitchFamily="18" charset="0"/>
              </a:rPr>
              <a:t>-- </a:t>
            </a:r>
            <a:r>
              <a:rPr kumimoji="0" lang="en-US" sz="1200" b="1" i="0" u="none" strike="noStrike" normalizeH="0" baseline="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Times New Roman" pitchFamily="18" charset="0"/>
                <a:ea typeface="Calibri" pitchFamily="34" charset="0"/>
                <a:cs typeface="Times New Roman" pitchFamily="18" charset="0"/>
              </a:rPr>
              <a:t>for the whole world to see, moreover, he never 4) f---- j------ of his classmates</a:t>
            </a:r>
            <a:r>
              <a:rPr kumimoji="0" lang="en-US" sz="1200" b="1" i="0" u="none" strike="noStrike" normalizeH="0" baseline="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Calibri"/>
                <a:ea typeface="Calibri" pitchFamily="34" charset="0"/>
                <a:cs typeface="Times New Roman" pitchFamily="18" charset="0"/>
              </a:rPr>
              <a:t>’</a:t>
            </a:r>
            <a:r>
              <a:rPr kumimoji="0" lang="en-US" sz="1200" b="1" i="0" u="none" strike="noStrike" normalizeH="0" baseline="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Times New Roman" pitchFamily="18" charset="0"/>
                <a:ea typeface="Calibri" pitchFamily="34" charset="0"/>
                <a:cs typeface="Times New Roman" pitchFamily="18" charset="0"/>
              </a:rPr>
              <a:t> success. John, I must say, is a 5) t------ boy as  he never reads 6) r----- books, &amp;when it comes to going to the pictures and seeing some r----- films he refuses point blank as well. He is sure that the books &amp; films like these affect people enormously and it stand to reason that they 7) d- more h--- than g---.  My classmate is very 8)k--- h------. Everyone knows that his next door </a:t>
            </a:r>
            <a:r>
              <a:rPr kumimoji="0" lang="en-US" sz="1200" b="1" i="0" u="none" strike="noStrike" normalizeH="0" baseline="0" dirty="0" err="1"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Times New Roman" pitchFamily="18" charset="0"/>
                <a:ea typeface="Calibri" pitchFamily="34" charset="0"/>
                <a:cs typeface="Times New Roman" pitchFamily="18" charset="0"/>
              </a:rPr>
              <a:t>neighbour</a:t>
            </a:r>
            <a:r>
              <a:rPr kumimoji="0" lang="en-US" sz="1200" b="1" i="0" u="none" strike="noStrike" normalizeH="0" baseline="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Times New Roman" pitchFamily="18" charset="0"/>
                <a:ea typeface="Calibri" pitchFamily="34" charset="0"/>
                <a:cs typeface="Times New Roman" pitchFamily="18" charset="0"/>
              </a:rPr>
              <a:t> Mrs. Evans is 9) d--- &amp; d--- from birth. John tries to find some time to 10)t--- c--- of her. He is a good hand at creating things of empyreal beauty &amp;it</a:t>
            </a:r>
            <a:r>
              <a:rPr kumimoji="0" lang="en-US" sz="1200" b="1" i="0" u="none" strike="noStrike" normalizeH="0" baseline="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Calibri"/>
                <a:ea typeface="Calibri" pitchFamily="34" charset="0"/>
                <a:cs typeface="Times New Roman" pitchFamily="18" charset="0"/>
              </a:rPr>
              <a:t>’</a:t>
            </a:r>
            <a:r>
              <a:rPr kumimoji="0" lang="en-US" sz="1200" b="1" i="0" u="none" strike="noStrike" normalizeH="0" baseline="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Times New Roman" pitchFamily="18" charset="0"/>
                <a:ea typeface="Calibri" pitchFamily="34" charset="0"/>
                <a:cs typeface="Times New Roman" pitchFamily="18" charset="0"/>
              </a:rPr>
              <a:t>s a piece of cake for him to 11) f</a:t>
            </a:r>
            <a:r>
              <a:rPr kumimoji="0" lang="en-US" sz="1200" b="1" i="0" u="none" strike="noStrike" normalizeH="0" baseline="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Calibri"/>
                <a:ea typeface="Calibri" pitchFamily="34" charset="0"/>
                <a:cs typeface="Times New Roman" pitchFamily="18" charset="0"/>
              </a:rPr>
              <a:t>—</a:t>
            </a:r>
            <a:r>
              <a:rPr kumimoji="0" lang="en-US" sz="1200" b="1" i="0" u="none" strike="noStrike" normalizeH="0" baseline="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Times New Roman" pitchFamily="18" charset="0"/>
                <a:ea typeface="Calibri" pitchFamily="34" charset="0"/>
                <a:cs typeface="Times New Roman" pitchFamily="18" charset="0"/>
              </a:rPr>
              <a:t>a lamp or a shelf if she asks him about it. Mrs. Evans in her turn likes to treat him to her home-made jam with a cherry12) f------. They are very happy to be13) h------ to each other. But every time I remember my classmate Bob Brown it gives me13) c-----. You can</a:t>
            </a:r>
            <a:r>
              <a:rPr kumimoji="0" lang="en-US" sz="1200" b="1" i="0" u="none" strike="noStrike" normalizeH="0" baseline="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Calibri"/>
                <a:ea typeface="Calibri" pitchFamily="34" charset="0"/>
                <a:cs typeface="Times New Roman" pitchFamily="18" charset="0"/>
              </a:rPr>
              <a:t>’</a:t>
            </a:r>
            <a:r>
              <a:rPr kumimoji="0" lang="en-US" sz="1200" b="1" i="0" u="none" strike="noStrike" normalizeH="0" baseline="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Times New Roman" pitchFamily="18" charset="0"/>
                <a:ea typeface="Calibri" pitchFamily="34" charset="0"/>
                <a:cs typeface="Times New Roman" pitchFamily="18" charset="0"/>
              </a:rPr>
              <a:t>t even imagine how 14) s----</a:t>
            </a:r>
            <a:r>
              <a:rPr kumimoji="0" lang="en-US" sz="1200" b="1" i="0" u="none" strike="noStrike" normalizeH="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Times New Roman" pitchFamily="18" charset="0"/>
                <a:ea typeface="Calibri" pitchFamily="34" charset="0"/>
                <a:cs typeface="Times New Roman" pitchFamily="18" charset="0"/>
              </a:rPr>
              <a:t> </a:t>
            </a:r>
            <a:r>
              <a:rPr kumimoji="0" lang="en-US" sz="1200" b="1" i="0" u="none" strike="noStrike" normalizeH="0" baseline="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Times New Roman" pitchFamily="18" charset="0"/>
                <a:ea typeface="Calibri" pitchFamily="34" charset="0"/>
                <a:cs typeface="Times New Roman" pitchFamily="18" charset="0"/>
              </a:rPr>
              <a:t>she is. He pretended being 15) d--- &amp; d--- when his teachers want him to answer. He is always 16) c------ at the exams. He doesn</a:t>
            </a:r>
            <a:r>
              <a:rPr kumimoji="0" lang="en-US" sz="1200" b="1" i="0" u="none" strike="noStrike" normalizeH="0" baseline="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Calibri"/>
                <a:ea typeface="Calibri" pitchFamily="34" charset="0"/>
                <a:cs typeface="Times New Roman" pitchFamily="18" charset="0"/>
              </a:rPr>
              <a:t>’</a:t>
            </a:r>
            <a:r>
              <a:rPr kumimoji="0" lang="en-US" sz="1200" b="1" i="0" u="none" strike="noStrike" normalizeH="0" baseline="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Times New Roman" pitchFamily="18" charset="0"/>
                <a:ea typeface="Calibri" pitchFamily="34" charset="0"/>
                <a:cs typeface="Times New Roman" pitchFamily="18" charset="0"/>
              </a:rPr>
              <a:t>t 17) c--- for studying, but he feels 18) j------ of his 19) s---- classmates who are at the 20) t--- of our class. He is a 21) r----- little snob, capable for nothing but 22) s------off. But this is another story</a:t>
            </a:r>
            <a:r>
              <a:rPr kumimoji="0" lang="en-US" sz="1200" b="1" i="0" u="none" strike="noStrike" normalizeH="0" baseline="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Calibri"/>
                <a:ea typeface="Calibri" pitchFamily="34" charset="0"/>
                <a:cs typeface="Times New Roman" pitchFamily="18" charset="0"/>
              </a:rPr>
              <a:t>………</a:t>
            </a:r>
            <a:r>
              <a:rPr kumimoji="0" lang="en-US" sz="1200" b="1" i="0" u="none" strike="noStrike" normalizeH="0" baseline="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Times New Roman" pitchFamily="18" charset="0"/>
                <a:ea typeface="Calibri" pitchFamily="34" charset="0"/>
                <a:cs typeface="Times New Roman" pitchFamily="18" charset="0"/>
              </a:rPr>
              <a:t>.</a:t>
            </a:r>
            <a:endParaRPr kumimoji="0" lang="en-US" b="1" i="0" u="none" strike="noStrike" normalizeH="0" baseline="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Arial" pitchFamily="34" charset="0"/>
              <a:cs typeface="Arial" pitchFamily="34" charset="0"/>
            </a:endParaRPr>
          </a:p>
        </p:txBody>
      </p:sp>
      <p:sp>
        <p:nvSpPr>
          <p:cNvPr id="9" name="Прямоугольник 8"/>
          <p:cNvSpPr/>
          <p:nvPr/>
        </p:nvSpPr>
        <p:spPr>
          <a:xfrm>
            <a:off x="0" y="0"/>
            <a:ext cx="5521320" cy="707886"/>
          </a:xfrm>
          <a:prstGeom prst="rect">
            <a:avLst/>
          </a:prstGeom>
        </p:spPr>
        <p:txBody>
          <a:bodyPr wrap="none">
            <a:spAutoFit/>
          </a:bodyPr>
          <a:lstStyle/>
          <a:p>
            <a:r>
              <a:rPr lang="en-US" sz="4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VOCABULARY CHECKING </a:t>
            </a:r>
            <a:endParaRPr lang="ru-RU" sz="4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C:\Users\-Alex-\Desktop\ОТКРЫТЫЕ УРОКИ для печати в 1-е сентября\Грамматика 8 класс I Unit\5.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857232"/>
            <a:ext cx="5072066" cy="4286280"/>
          </a:xfrm>
        </p:spPr>
        <p:txBody>
          <a:bodyPr numCol="2">
            <a:normAutofit fontScale="25000" lnSpcReduction="20000"/>
          </a:bodyPr>
          <a:lstStyle/>
          <a:p>
            <a:pPr marL="514350" lvl="0" indent="-514350">
              <a:buFont typeface="+mj-lt"/>
              <a:buAutoNum type="arabicParenR"/>
            </a:pPr>
            <a:r>
              <a:rPr lang="en-US" sz="9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Smartest</a:t>
            </a:r>
            <a:endParaRPr lang="ru-RU"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514350" lvl="0" indent="-514350">
              <a:buFont typeface="+mj-lt"/>
              <a:buAutoNum type="arabicParenR"/>
            </a:pPr>
            <a:r>
              <a:rPr lang="en-US"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Top</a:t>
            </a:r>
            <a:endParaRPr lang="ru-RU"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514350" lvl="0" indent="-514350">
              <a:buFont typeface="+mj-lt"/>
              <a:buAutoNum type="arabicParenR"/>
            </a:pPr>
            <a:r>
              <a:rPr lang="en-US"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Shows off</a:t>
            </a:r>
            <a:endParaRPr lang="ru-RU"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514350" lvl="0" indent="-514350">
              <a:buFont typeface="+mj-lt"/>
              <a:buAutoNum type="arabicParenR"/>
            </a:pPr>
            <a:r>
              <a:rPr lang="en-US"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Feels  jealous</a:t>
            </a:r>
            <a:endParaRPr lang="ru-RU"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514350" lvl="0" indent="-514350">
              <a:buFont typeface="+mj-lt"/>
              <a:buAutoNum type="arabicParenR"/>
            </a:pPr>
            <a:r>
              <a:rPr lang="en-US"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Terrific</a:t>
            </a:r>
            <a:endParaRPr lang="ru-RU"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514350" lvl="0" indent="-514350">
              <a:buFont typeface="+mj-lt"/>
              <a:buAutoNum type="arabicParenR"/>
            </a:pPr>
            <a:r>
              <a:rPr lang="en-US"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Rotten</a:t>
            </a:r>
            <a:endParaRPr lang="ru-RU"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514350" lvl="0" indent="-514350">
              <a:buFont typeface="+mj-lt"/>
              <a:buAutoNum type="arabicParenR"/>
            </a:pPr>
            <a:r>
              <a:rPr lang="en-US"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 more harm than good</a:t>
            </a:r>
            <a:endParaRPr lang="ru-RU"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514350" lvl="0" indent="-514350">
              <a:buFont typeface="+mj-lt"/>
              <a:buAutoNum type="arabicParenR"/>
            </a:pPr>
            <a:r>
              <a:rPr lang="en-US"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Kind hearted</a:t>
            </a:r>
            <a:endParaRPr lang="ru-RU"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514350" lvl="0" indent="-514350">
              <a:buFont typeface="+mj-lt"/>
              <a:buAutoNum type="arabicParenR"/>
            </a:pPr>
            <a:r>
              <a:rPr lang="en-US"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Deaf &amp; dumb</a:t>
            </a:r>
            <a:endParaRPr lang="ru-RU"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514350" lvl="0" indent="-514350">
              <a:buFont typeface="+mj-lt"/>
              <a:buAutoNum type="arabicParenR"/>
            </a:pPr>
            <a:r>
              <a:rPr lang="en-US"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Take care</a:t>
            </a:r>
            <a:endParaRPr lang="ru-RU"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514350" lvl="0" indent="-514350">
              <a:buFont typeface="+mj-lt"/>
              <a:buAutoNum type="arabicParenR"/>
            </a:pPr>
            <a:r>
              <a:rPr lang="en-US"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Fix</a:t>
            </a:r>
            <a:endParaRPr lang="ru-RU"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514350" lvl="0" indent="-514350">
              <a:buFont typeface="+mj-lt"/>
              <a:buAutoNum type="arabicParenR"/>
            </a:pPr>
            <a:r>
              <a:rPr lang="en-US"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Flavor</a:t>
            </a:r>
            <a:endParaRPr lang="ru-RU"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514350" lvl="0" indent="-514350">
              <a:buFont typeface="+mj-lt"/>
              <a:buAutoNum type="arabicParenR"/>
            </a:pPr>
            <a:r>
              <a:rPr lang="en-US"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Helpful</a:t>
            </a:r>
            <a:endParaRPr lang="ru-RU"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514350" lvl="0" indent="-514350">
              <a:buFont typeface="+mj-lt"/>
              <a:buAutoNum type="arabicParenR"/>
            </a:pPr>
            <a:r>
              <a:rPr lang="en-US"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Silly</a:t>
            </a:r>
            <a:endParaRPr lang="ru-RU"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514350" lvl="0" indent="-514350">
              <a:buFont typeface="+mj-lt"/>
              <a:buAutoNum type="arabicParenR"/>
            </a:pPr>
            <a:r>
              <a:rPr lang="en-US"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Deaf &amp; dumb</a:t>
            </a:r>
            <a:endParaRPr lang="ru-RU"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514350" lvl="0" indent="-514350">
              <a:buFont typeface="+mj-lt"/>
              <a:buAutoNum type="arabicParenR"/>
            </a:pPr>
            <a:r>
              <a:rPr lang="en-US" sz="9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Cheating</a:t>
            </a:r>
            <a:endParaRPr lang="ru-RU"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514350" lvl="0" indent="-514350">
              <a:buFont typeface="+mj-lt"/>
              <a:buAutoNum type="arabicParenR"/>
            </a:pPr>
            <a:r>
              <a:rPr lang="en-US" sz="9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Care</a:t>
            </a:r>
            <a:endParaRPr lang="ru-RU"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514350" lvl="0" indent="-514350">
              <a:buFont typeface="+mj-lt"/>
              <a:buAutoNum type="arabicParenR"/>
            </a:pPr>
            <a:r>
              <a:rPr lang="en-US" sz="9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Jealous</a:t>
            </a:r>
            <a:endParaRPr lang="ru-RU"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514350" lvl="0" indent="-514350">
              <a:buFont typeface="+mj-lt"/>
              <a:buAutoNum type="arabicParenR"/>
            </a:pPr>
            <a:r>
              <a:rPr lang="en-US" sz="9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Smart</a:t>
            </a:r>
            <a:endParaRPr lang="ru-RU"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514350" lvl="0" indent="-514350">
              <a:buFont typeface="+mj-lt"/>
              <a:buAutoNum type="arabicParenR"/>
            </a:pPr>
            <a:r>
              <a:rPr lang="en-US" sz="9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Top</a:t>
            </a:r>
            <a:endParaRPr lang="ru-RU"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514350" lvl="0" indent="-514350">
              <a:buFont typeface="+mj-lt"/>
              <a:buAutoNum type="arabicParenR"/>
            </a:pPr>
            <a:r>
              <a:rPr lang="en-US" sz="9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Rotten</a:t>
            </a:r>
            <a:endParaRPr lang="ru-RU"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514350" lvl="0" indent="-514350">
              <a:buFont typeface="+mj-lt"/>
              <a:buAutoNum type="arabicParenR"/>
            </a:pPr>
            <a:r>
              <a:rPr lang="en-US" sz="9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Showing </a:t>
            </a:r>
            <a:r>
              <a:rPr lang="en-US"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off</a:t>
            </a:r>
            <a:endParaRPr lang="ru-RU"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endParaRPr lang="ru-RU" dirty="0"/>
          </a:p>
        </p:txBody>
      </p:sp>
      <p:sp>
        <p:nvSpPr>
          <p:cNvPr id="5" name="Прямоугольник 4"/>
          <p:cNvSpPr/>
          <p:nvPr/>
        </p:nvSpPr>
        <p:spPr>
          <a:xfrm>
            <a:off x="0" y="0"/>
            <a:ext cx="4115357" cy="923330"/>
          </a:xfrm>
          <a:prstGeom prst="rect">
            <a:avLst/>
          </a:prstGeom>
          <a:noFill/>
        </p:spPr>
        <p:txBody>
          <a:bodyPr wrap="none" lIns="91440" tIns="45720" rIns="91440" bIns="45720">
            <a:spAutoFit/>
          </a:bodyPr>
          <a:lstStyle/>
          <a:p>
            <a:pPr marL="514350" indent="-514350">
              <a:buNone/>
            </a:pP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ANSWER KEY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 calcmode="lin" valueType="num">
                                      <p:cBhvr additive="base">
                                        <p:cTn id="9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
                                            <p:txEl>
                                              <p:pRg st="16" end="16"/>
                                            </p:txEl>
                                          </p:spTgt>
                                        </p:tgtEl>
                                        <p:attrNameLst>
                                          <p:attrName>style.visibility</p:attrName>
                                        </p:attrNameLst>
                                      </p:cBhvr>
                                      <p:to>
                                        <p:strVal val="visible"/>
                                      </p:to>
                                    </p:set>
                                    <p:anim calcmode="lin" valueType="num">
                                      <p:cBhvr additive="base">
                                        <p:cTn id="10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3">
                                            <p:txEl>
                                              <p:pRg st="17" end="17"/>
                                            </p:txEl>
                                          </p:spTgt>
                                        </p:tgtEl>
                                        <p:attrNameLst>
                                          <p:attrName>style.visibility</p:attrName>
                                        </p:attrNameLst>
                                      </p:cBhvr>
                                      <p:to>
                                        <p:strVal val="visible"/>
                                      </p:to>
                                    </p:set>
                                    <p:anim calcmode="lin" valueType="num">
                                      <p:cBhvr additive="base">
                                        <p:cTn id="10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3">
                                            <p:txEl>
                                              <p:pRg st="18" end="18"/>
                                            </p:txEl>
                                          </p:spTgt>
                                        </p:tgtEl>
                                        <p:attrNameLst>
                                          <p:attrName>style.visibility</p:attrName>
                                        </p:attrNameLst>
                                      </p:cBhvr>
                                      <p:to>
                                        <p:strVal val="visible"/>
                                      </p:to>
                                    </p:set>
                                    <p:anim calcmode="lin" valueType="num">
                                      <p:cBhvr additive="base">
                                        <p:cTn id="115"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3">
                                            <p:txEl>
                                              <p:pRg st="19" end="19"/>
                                            </p:txEl>
                                          </p:spTgt>
                                        </p:tgtEl>
                                        <p:attrNameLst>
                                          <p:attrName>style.visibility</p:attrName>
                                        </p:attrNameLst>
                                      </p:cBhvr>
                                      <p:to>
                                        <p:strVal val="visible"/>
                                      </p:to>
                                    </p:set>
                                    <p:anim calcmode="lin" valueType="num">
                                      <p:cBhvr additive="base">
                                        <p:cTn id="121"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3">
                                            <p:txEl>
                                              <p:pRg st="20" end="20"/>
                                            </p:txEl>
                                          </p:spTgt>
                                        </p:tgtEl>
                                        <p:attrNameLst>
                                          <p:attrName>style.visibility</p:attrName>
                                        </p:attrNameLst>
                                      </p:cBhvr>
                                      <p:to>
                                        <p:strVal val="visible"/>
                                      </p:to>
                                    </p:set>
                                    <p:anim calcmode="lin" valueType="num">
                                      <p:cBhvr additive="base">
                                        <p:cTn id="127"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3">
                                            <p:txEl>
                                              <p:pRg st="21" end="21"/>
                                            </p:txEl>
                                          </p:spTgt>
                                        </p:tgtEl>
                                        <p:attrNameLst>
                                          <p:attrName>style.visibility</p:attrName>
                                        </p:attrNameLst>
                                      </p:cBhvr>
                                      <p:to>
                                        <p:strVal val="visible"/>
                                      </p:to>
                                    </p:set>
                                    <p:anim calcmode="lin" valueType="num">
                                      <p:cBhvr additive="base">
                                        <p:cTn id="133"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
                                            <p:txEl>
                                              <p:pRg st="21" end="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5" name="Picture 9" descr="G:\c компа\фоны\bv10272.jpg"/>
          <p:cNvPicPr>
            <a:picLocks noChangeAspect="1" noChangeArrowheads="1"/>
          </p:cNvPicPr>
          <p:nvPr/>
        </p:nvPicPr>
        <p:blipFill>
          <a:blip r:embed="rId2" cstate="email"/>
          <a:srcRect/>
          <a:stretch>
            <a:fillRect/>
          </a:stretch>
        </p:blipFill>
        <p:spPr bwMode="auto">
          <a:xfrm>
            <a:off x="0" y="-1"/>
            <a:ext cx="9144000" cy="6858001"/>
          </a:xfrm>
          <a:prstGeom prst="rect">
            <a:avLst/>
          </a:prstGeom>
          <a:noFill/>
        </p:spPr>
      </p:pic>
      <p:pic>
        <p:nvPicPr>
          <p:cNvPr id="19458" name="Picture 2" descr="C:\Users\-Alex-\Desktop\ОТКРЫТЫЕ УРОКИ для печати в 1-е сентября\Грамматика 8 класс I Unit\butcher1.jpg"/>
          <p:cNvPicPr>
            <a:picLocks noChangeAspect="1" noChangeArrowheads="1"/>
          </p:cNvPicPr>
          <p:nvPr/>
        </p:nvPicPr>
        <p:blipFill>
          <a:blip r:embed="rId3" cstate="email"/>
          <a:srcRect/>
          <a:stretch>
            <a:fillRect/>
          </a:stretch>
        </p:blipFill>
        <p:spPr bwMode="auto">
          <a:xfrm>
            <a:off x="0" y="3286125"/>
            <a:ext cx="4572000" cy="3571875"/>
          </a:xfrm>
          <a:prstGeom prst="rect">
            <a:avLst/>
          </a:prstGeom>
          <a:ln>
            <a:noFill/>
          </a:ln>
          <a:effectLst>
            <a:softEdge rad="112500"/>
          </a:effectLst>
        </p:spPr>
      </p:pic>
      <p:pic>
        <p:nvPicPr>
          <p:cNvPr id="19463" name="Picture 7" descr="C:\Users\-Alex-\Desktop\ОТКРЫТЫЕ УРОКИ для печати в 1-е сентября\Грамматика 8 класс I Unit\6766777 (4).jpg"/>
          <p:cNvPicPr>
            <a:picLocks noChangeAspect="1" noChangeArrowheads="1"/>
          </p:cNvPicPr>
          <p:nvPr/>
        </p:nvPicPr>
        <p:blipFill>
          <a:blip r:embed="rId4" cstate="email"/>
          <a:srcRect/>
          <a:stretch>
            <a:fillRect/>
          </a:stretch>
        </p:blipFill>
        <p:spPr bwMode="auto">
          <a:xfrm>
            <a:off x="0" y="0"/>
            <a:ext cx="4572001" cy="3357562"/>
          </a:xfrm>
          <a:prstGeom prst="rect">
            <a:avLst/>
          </a:prstGeom>
          <a:ln>
            <a:noFill/>
          </a:ln>
          <a:effectLst>
            <a:softEdge rad="112500"/>
          </a:effectLst>
        </p:spPr>
      </p:pic>
      <p:sp>
        <p:nvSpPr>
          <p:cNvPr id="7" name="Прямоугольник 6"/>
          <p:cNvSpPr/>
          <p:nvPr/>
        </p:nvSpPr>
        <p:spPr>
          <a:xfrm>
            <a:off x="1857357" y="0"/>
            <a:ext cx="2546403" cy="830997"/>
          </a:xfrm>
          <a:prstGeom prst="rect">
            <a:avLst/>
          </a:prstGeom>
        </p:spPr>
        <p:txBody>
          <a:bodyPr wrap="none">
            <a:spAutoFit/>
          </a:bodyPr>
          <a:lstStyle/>
          <a:p>
            <a:r>
              <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READING</a:t>
            </a:r>
            <a:endParaRPr lang="ru-RU"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9460" name="Rectangle 4"/>
          <p:cNvSpPr>
            <a:spLocks noChangeArrowheads="1"/>
          </p:cNvSpPr>
          <p:nvPr/>
        </p:nvSpPr>
        <p:spPr bwMode="auto">
          <a:xfrm>
            <a:off x="4500562" y="0"/>
            <a:ext cx="4643438"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Derek was a clever boy, but his parents were so poor that they could hardly keep their bodies and souls together, so he had to work in his spare time &amp; during his holidays to pay for his education. In spite of this, he managed to enter the University, but he was alive to the fact that studying in it will be money consuming and after weighing all pros and cons he adopted a decision to try his hand in moonlighting two jobs simultaneously and the idea to work odd jobs now and then throughout the holidays did not frighten him at all as to earn enough money to pay for his studies was his long-life dream.  Once in summer strolling along a street absorbed in thoughts he noticed an ad stuck on the shop window that ran as follows </a:t>
            </a:r>
            <a:r>
              <a:rPr kumimoji="0" lang="en-US"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 assistant for the butcher WANTED</a:t>
            </a:r>
            <a:r>
              <a:rPr kumimoji="0" lang="en-US"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He popped in the shop had a word or two with the owner and to his luck got the position at once. He should be at work during the day time. While staying in the queue he overheard that the local hospital needed nurses and male nurses and applied for the vacancy most willingly as he had to work at hospital at nights that suited him greatly. Working in the shop he was in agony of utter delight to follow the butcher</a:t>
            </a:r>
            <a:r>
              <a:rPr kumimoji="0" lang="en-US"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suit in everything. Time went by and soon enough he learnt to cut meat up quite nicely, so the butcher seeing how nice the boy could handle the things about the shop did not think twice about leaving him all alone to take over the shop and run business as to do all the serving in his stead while he went into the room behind the shop to do the accounts. In hospital he was not burden with any serious errands that appeared to be the matter of life and death for the patients, just the other way round, frankly speaking, he was only allowed to do only the simplest jobs, like helping to lift people and carry them from one part of the hospital to another. It was a must for Derek to be dressed in white both at the butcher</a:t>
            </a:r>
            <a:r>
              <a:rPr kumimoji="0" lang="en-US"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shop &amp; at the hospital. One evening at the hospital Derek was called to give a hand to carry a woman from her bed to the place where she was to undergo an operation. When Derek appeared in the doorway he noticed the woman trembling all over he was aware that the thought of the forthcoming operation frightened her so much that she was on the edge of collapsing. He kept on standing till the moment the woman threw a glance at him-one should have seen the expression of her face at that moment. Being scared out of her wits she yielded at the top of her voice </a:t>
            </a:r>
            <a:r>
              <a:rPr kumimoji="0" lang="en-US"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 No!</a:t>
            </a:r>
            <a:r>
              <a:rPr kumimoji="0" lang="en-US"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she cried.</a:t>
            </a:r>
            <a:r>
              <a:rPr kumimoji="0" lang="en-US"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Not my butcher! I won</a:t>
            </a:r>
            <a:r>
              <a:rPr kumimoji="0" lang="en-US"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 be operated on by my butcher!</a:t>
            </a:r>
            <a:r>
              <a:rPr kumimoji="0" lang="en-US"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6" name="Rectangle 10"/>
          <p:cNvSpPr>
            <a:spLocks noChangeArrowheads="1"/>
          </p:cNvSpPr>
          <p:nvPr/>
        </p:nvSpPr>
        <p:spPr bwMode="auto">
          <a:xfrm>
            <a:off x="4429124" y="357166"/>
            <a:ext cx="4500594"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Derek worked hard because he wanted to earn much pocket money.</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Derek</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parents were happy when their son managed to find the jobs.</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butcher was pleased with Derek</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work &amp; due to it he let Derek to take over l the shop &amp; to run business in his stead while he was busy with calculating profits in the ware house.</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Derek</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work</a:t>
            </a:r>
            <a:r>
              <a:rPr kumimoji="0" lang="en-US"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the hospital compared to his job at the butcher</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wasn</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 so challenging &amp; he</a:t>
            </a:r>
            <a:r>
              <a:rPr kumimoji="0" lang="en-US"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didn</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 take much pain to cope up with responsibility assumed on him.</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lady was overjoyed when she saw Derek; she wanted him to operate on her.</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boy had to wear white clothes in the hospital &amp; at the butcher</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some years Derek</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name was known to everyone in his country. He has become a skillful plastic surgeon.</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Derek</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parents were very poor to give their son good education.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Прямоугольник 13"/>
          <p:cNvSpPr/>
          <p:nvPr/>
        </p:nvSpPr>
        <p:spPr>
          <a:xfrm>
            <a:off x="8786810" y="1857364"/>
            <a:ext cx="357190" cy="584775"/>
          </a:xfrm>
          <a:prstGeom prst="rect">
            <a:avLst/>
          </a:prstGeom>
          <a:noFill/>
        </p:spPr>
        <p:txBody>
          <a:bodyPr wrap="square" lIns="91440" tIns="45720" rIns="91440" bIns="45720">
            <a:spAutoFit/>
          </a:bodyPr>
          <a:lstStyle/>
          <a:p>
            <a:pPr algn="ctr"/>
            <a:r>
              <a:rPr lang="en-US"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a:t>
            </a:r>
            <a:endParaRPr lang="ru-RU"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5" name="Прямоугольник 14"/>
          <p:cNvSpPr/>
          <p:nvPr/>
        </p:nvSpPr>
        <p:spPr>
          <a:xfrm>
            <a:off x="8786810" y="4572008"/>
            <a:ext cx="357190" cy="584775"/>
          </a:xfrm>
          <a:prstGeom prst="rect">
            <a:avLst/>
          </a:prstGeom>
          <a:noFill/>
        </p:spPr>
        <p:txBody>
          <a:bodyPr wrap="square" lIns="91440" tIns="45720" rIns="91440" bIns="45720">
            <a:spAutoFit/>
          </a:bodyPr>
          <a:lstStyle/>
          <a:p>
            <a:pPr algn="ctr"/>
            <a:r>
              <a:rPr lang="en-US"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a:t>
            </a:r>
            <a:endParaRPr lang="ru-RU"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6" name="Прямоугольник 15"/>
          <p:cNvSpPr/>
          <p:nvPr/>
        </p:nvSpPr>
        <p:spPr>
          <a:xfrm>
            <a:off x="8786810" y="6000768"/>
            <a:ext cx="357190" cy="584775"/>
          </a:xfrm>
          <a:prstGeom prst="rect">
            <a:avLst/>
          </a:prstGeom>
          <a:noFill/>
        </p:spPr>
        <p:txBody>
          <a:bodyPr wrap="square" lIns="91440" tIns="45720" rIns="91440" bIns="45720">
            <a:spAutoFit/>
          </a:bodyPr>
          <a:lstStyle/>
          <a:p>
            <a:pPr algn="ctr"/>
            <a:r>
              <a:rPr lang="en-US"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a:t>
            </a:r>
            <a:endParaRPr lang="ru-RU"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7" name="Прямоугольник 16"/>
          <p:cNvSpPr/>
          <p:nvPr/>
        </p:nvSpPr>
        <p:spPr>
          <a:xfrm>
            <a:off x="8786810" y="3000372"/>
            <a:ext cx="357190" cy="584775"/>
          </a:xfrm>
          <a:prstGeom prst="rect">
            <a:avLst/>
          </a:prstGeom>
          <a:noFill/>
        </p:spPr>
        <p:txBody>
          <a:bodyPr wrap="square" lIns="91440" tIns="45720" rIns="91440" bIns="45720">
            <a:spAutoFit/>
          </a:bodyPr>
          <a:lstStyle/>
          <a:p>
            <a:pPr algn="ctr"/>
            <a:r>
              <a:rPr lang="en-US"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a:t>
            </a:r>
            <a:endParaRPr lang="ru-RU"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8" name="Прямоугольник 17"/>
          <p:cNvSpPr/>
          <p:nvPr/>
        </p:nvSpPr>
        <p:spPr>
          <a:xfrm>
            <a:off x="8786810" y="500042"/>
            <a:ext cx="357190" cy="584775"/>
          </a:xfrm>
          <a:prstGeom prst="rect">
            <a:avLst/>
          </a:prstGeom>
          <a:noFill/>
        </p:spPr>
        <p:txBody>
          <a:bodyPr wrap="square" lIns="91440" tIns="45720" rIns="91440" bIns="45720">
            <a:spAutoFit/>
          </a:bodyPr>
          <a:lstStyle/>
          <a:p>
            <a:pPr algn="ctr"/>
            <a:r>
              <a:rPr lang="en-US"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a:t>
            </a:r>
            <a:endParaRPr lang="ru-RU"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9" name="Прямоугольник 18"/>
          <p:cNvSpPr/>
          <p:nvPr/>
        </p:nvSpPr>
        <p:spPr>
          <a:xfrm>
            <a:off x="8786810" y="4000504"/>
            <a:ext cx="357190" cy="584775"/>
          </a:xfrm>
          <a:prstGeom prst="rect">
            <a:avLst/>
          </a:prstGeom>
          <a:noFill/>
        </p:spPr>
        <p:txBody>
          <a:bodyPr wrap="square" lIns="91440" tIns="45720" rIns="91440" bIns="45720">
            <a:spAutoFit/>
          </a:bodyPr>
          <a:lstStyle/>
          <a:p>
            <a:pPr algn="ctr"/>
            <a:r>
              <a:rPr lang="en-US"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a:t>
            </a:r>
            <a:endParaRPr lang="ru-RU"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0" name="Прямоугольник 19"/>
          <p:cNvSpPr/>
          <p:nvPr/>
        </p:nvSpPr>
        <p:spPr>
          <a:xfrm>
            <a:off x="8348690" y="1142984"/>
            <a:ext cx="795310" cy="584775"/>
          </a:xfrm>
          <a:prstGeom prst="rect">
            <a:avLst/>
          </a:prstGeom>
          <a:noFill/>
        </p:spPr>
        <p:txBody>
          <a:bodyPr wrap="square" lIns="91440" tIns="45720" rIns="91440" bIns="45720">
            <a:spAutoFit/>
          </a:bodyPr>
          <a:lstStyle/>
          <a:p>
            <a:pPr algn="ct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NS</a:t>
            </a:r>
            <a:endParaRPr lang="ru-RU"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1" name="Прямоугольник 20"/>
          <p:cNvSpPr/>
          <p:nvPr/>
        </p:nvSpPr>
        <p:spPr>
          <a:xfrm>
            <a:off x="8348690" y="5500702"/>
            <a:ext cx="795310" cy="584775"/>
          </a:xfrm>
          <a:prstGeom prst="rect">
            <a:avLst/>
          </a:prstGeom>
          <a:noFill/>
        </p:spPr>
        <p:txBody>
          <a:bodyPr wrap="square" lIns="91440" tIns="45720" rIns="91440" bIns="45720">
            <a:spAutoFit/>
          </a:bodyPr>
          <a:lstStyle/>
          <a:p>
            <a:pPr algn="ct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NS</a:t>
            </a:r>
            <a:endParaRPr lang="ru-RU"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9460"/>
                                        </p:tgtEl>
                                        <p:attrNameLst>
                                          <p:attrName>ppt_x</p:attrName>
                                        </p:attrNameLst>
                                      </p:cBhvr>
                                      <p:tavLst>
                                        <p:tav tm="0">
                                          <p:val>
                                            <p:strVal val="ppt_x"/>
                                          </p:val>
                                        </p:tav>
                                        <p:tav tm="100000">
                                          <p:val>
                                            <p:strVal val="ppt_x"/>
                                          </p:val>
                                        </p:tav>
                                      </p:tavLst>
                                    </p:anim>
                                    <p:anim calcmode="lin" valueType="num">
                                      <p:cBhvr additive="base">
                                        <p:cTn id="7" dur="500"/>
                                        <p:tgtEl>
                                          <p:spTgt spid="19460"/>
                                        </p:tgtEl>
                                        <p:attrNameLst>
                                          <p:attrName>ppt_y</p:attrName>
                                        </p:attrNameLst>
                                      </p:cBhvr>
                                      <p:tavLst>
                                        <p:tav tm="0">
                                          <p:val>
                                            <p:strVal val="ppt_y"/>
                                          </p:val>
                                        </p:tav>
                                        <p:tav tm="100000">
                                          <p:val>
                                            <p:strVal val="1+ppt_h/2"/>
                                          </p:val>
                                        </p:tav>
                                      </p:tavLst>
                                    </p:anim>
                                    <p:set>
                                      <p:cBhvr>
                                        <p:cTn id="8" dur="1" fill="hold">
                                          <p:stCondLst>
                                            <p:cond delay="499"/>
                                          </p:stCondLst>
                                        </p:cTn>
                                        <p:tgtEl>
                                          <p:spTgt spid="19460"/>
                                        </p:tgtEl>
                                        <p:attrNameLst>
                                          <p:attrName>style.visibility</p:attrName>
                                        </p:attrNameLst>
                                      </p:cBhvr>
                                      <p:to>
                                        <p:strVal val="hidden"/>
                                      </p:to>
                                    </p:set>
                                  </p:childTnLst>
                                </p:cTn>
                              </p:par>
                              <p:par>
                                <p:cTn id="9" presetID="48" presetClass="entr" presetSubtype="0" accel="50000" fill="hold" nodeType="withEffect">
                                  <p:stCondLst>
                                    <p:cond delay="0"/>
                                  </p:stCondLst>
                                  <p:childTnLst>
                                    <p:set>
                                      <p:cBhvr>
                                        <p:cTn id="10" dur="1" fill="hold">
                                          <p:stCondLst>
                                            <p:cond delay="0"/>
                                          </p:stCondLst>
                                        </p:cTn>
                                        <p:tgtEl>
                                          <p:spTgt spid="19466">
                                            <p:txEl>
                                              <p:pRg st="0" end="0"/>
                                            </p:txEl>
                                          </p:spTgt>
                                        </p:tgtEl>
                                        <p:attrNameLst>
                                          <p:attrName>style.visibility</p:attrName>
                                        </p:attrNameLst>
                                      </p:cBhvr>
                                      <p:to>
                                        <p:strVal val="visible"/>
                                      </p:to>
                                    </p:set>
                                    <p:anim calcmode="lin" valueType="num">
                                      <p:cBhvr>
                                        <p:cTn id="11" dur="1000" fill="hold"/>
                                        <p:tgtEl>
                                          <p:spTgt spid="19466">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1000" fill="hold"/>
                                        <p:tgtEl>
                                          <p:spTgt spid="19466">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3" dur="1000" fill="hold"/>
                                        <p:tgtEl>
                                          <p:spTgt spid="19466">
                                            <p:txEl>
                                              <p:pRg st="0" end="0"/>
                                            </p:txEl>
                                          </p:spTgt>
                                        </p:tgtEl>
                                        <p:attrNameLst>
                                          <p:attrName>ppt_y</p:attrName>
                                        </p:attrNameLst>
                                      </p:cBhvr>
                                      <p:tavLst>
                                        <p:tav tm="0">
                                          <p:val>
                                            <p:strVal val="#ppt_y"/>
                                          </p:val>
                                        </p:tav>
                                        <p:tav tm="100000">
                                          <p:val>
                                            <p:strVal val="#ppt_y"/>
                                          </p:val>
                                        </p:tav>
                                      </p:tavLst>
                                    </p:anim>
                                    <p:animEffect transition="in" filter="fade">
                                      <p:cBhvr>
                                        <p:cTn id="14" dur="1000"/>
                                        <p:tgtEl>
                                          <p:spTgt spid="19466">
                                            <p:txEl>
                                              <p:pRg st="0" end="0"/>
                                            </p:txEl>
                                          </p:spTgt>
                                        </p:tgtEl>
                                      </p:cBhvr>
                                    </p:animEffect>
                                  </p:childTnLst>
                                </p:cTn>
                              </p:par>
                              <p:par>
                                <p:cTn id="15" presetID="48" presetClass="entr" presetSubtype="0" accel="50000" fill="hold" nodeType="withEffect">
                                  <p:stCondLst>
                                    <p:cond delay="0"/>
                                  </p:stCondLst>
                                  <p:childTnLst>
                                    <p:set>
                                      <p:cBhvr>
                                        <p:cTn id="16" dur="1" fill="hold">
                                          <p:stCondLst>
                                            <p:cond delay="0"/>
                                          </p:stCondLst>
                                        </p:cTn>
                                        <p:tgtEl>
                                          <p:spTgt spid="19466">
                                            <p:txEl>
                                              <p:pRg st="1" end="1"/>
                                            </p:txEl>
                                          </p:spTgt>
                                        </p:tgtEl>
                                        <p:attrNameLst>
                                          <p:attrName>style.visibility</p:attrName>
                                        </p:attrNameLst>
                                      </p:cBhvr>
                                      <p:to>
                                        <p:strVal val="visible"/>
                                      </p:to>
                                    </p:set>
                                    <p:anim calcmode="lin" valueType="num">
                                      <p:cBhvr>
                                        <p:cTn id="17" dur="1000" fill="hold"/>
                                        <p:tgtEl>
                                          <p:spTgt spid="19466">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19466">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19466">
                                            <p:txEl>
                                              <p:pRg st="1" end="1"/>
                                            </p:txEl>
                                          </p:spTgt>
                                        </p:tgtEl>
                                        <p:attrNameLst>
                                          <p:attrName>ppt_y</p:attrName>
                                        </p:attrNameLst>
                                      </p:cBhvr>
                                      <p:tavLst>
                                        <p:tav tm="0">
                                          <p:val>
                                            <p:strVal val="#ppt_y"/>
                                          </p:val>
                                        </p:tav>
                                        <p:tav tm="100000">
                                          <p:val>
                                            <p:strVal val="#ppt_y"/>
                                          </p:val>
                                        </p:tav>
                                      </p:tavLst>
                                    </p:anim>
                                    <p:animEffect transition="in" filter="fade">
                                      <p:cBhvr>
                                        <p:cTn id="20" dur="1000"/>
                                        <p:tgtEl>
                                          <p:spTgt spid="19466">
                                            <p:txEl>
                                              <p:pRg st="1" end="1"/>
                                            </p:txEl>
                                          </p:spTgt>
                                        </p:tgtEl>
                                      </p:cBhvr>
                                    </p:animEffect>
                                  </p:childTnLst>
                                </p:cTn>
                              </p:par>
                              <p:par>
                                <p:cTn id="21" presetID="48" presetClass="entr" presetSubtype="0" accel="50000" fill="hold" nodeType="withEffect">
                                  <p:stCondLst>
                                    <p:cond delay="0"/>
                                  </p:stCondLst>
                                  <p:childTnLst>
                                    <p:set>
                                      <p:cBhvr>
                                        <p:cTn id="22" dur="1" fill="hold">
                                          <p:stCondLst>
                                            <p:cond delay="0"/>
                                          </p:stCondLst>
                                        </p:cTn>
                                        <p:tgtEl>
                                          <p:spTgt spid="19466">
                                            <p:txEl>
                                              <p:pRg st="2" end="2"/>
                                            </p:txEl>
                                          </p:spTgt>
                                        </p:tgtEl>
                                        <p:attrNameLst>
                                          <p:attrName>style.visibility</p:attrName>
                                        </p:attrNameLst>
                                      </p:cBhvr>
                                      <p:to>
                                        <p:strVal val="visible"/>
                                      </p:to>
                                    </p:set>
                                    <p:anim calcmode="lin" valueType="num">
                                      <p:cBhvr>
                                        <p:cTn id="23" dur="1000" fill="hold"/>
                                        <p:tgtEl>
                                          <p:spTgt spid="19466">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19466">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19466">
                                            <p:txEl>
                                              <p:pRg st="2" end="2"/>
                                            </p:txEl>
                                          </p:spTgt>
                                        </p:tgtEl>
                                        <p:attrNameLst>
                                          <p:attrName>ppt_y</p:attrName>
                                        </p:attrNameLst>
                                      </p:cBhvr>
                                      <p:tavLst>
                                        <p:tav tm="0">
                                          <p:val>
                                            <p:strVal val="#ppt_y"/>
                                          </p:val>
                                        </p:tav>
                                        <p:tav tm="100000">
                                          <p:val>
                                            <p:strVal val="#ppt_y"/>
                                          </p:val>
                                        </p:tav>
                                      </p:tavLst>
                                    </p:anim>
                                    <p:animEffect transition="in" filter="fade">
                                      <p:cBhvr>
                                        <p:cTn id="26" dur="1000"/>
                                        <p:tgtEl>
                                          <p:spTgt spid="19466">
                                            <p:txEl>
                                              <p:pRg st="2" end="2"/>
                                            </p:txEl>
                                          </p:spTgt>
                                        </p:tgtEl>
                                      </p:cBhvr>
                                    </p:animEffect>
                                  </p:childTnLst>
                                </p:cTn>
                              </p:par>
                              <p:par>
                                <p:cTn id="27" presetID="48" presetClass="entr" presetSubtype="0" accel="50000" fill="hold" nodeType="withEffect">
                                  <p:stCondLst>
                                    <p:cond delay="0"/>
                                  </p:stCondLst>
                                  <p:childTnLst>
                                    <p:set>
                                      <p:cBhvr>
                                        <p:cTn id="28" dur="1" fill="hold">
                                          <p:stCondLst>
                                            <p:cond delay="0"/>
                                          </p:stCondLst>
                                        </p:cTn>
                                        <p:tgtEl>
                                          <p:spTgt spid="19466">
                                            <p:txEl>
                                              <p:pRg st="3" end="3"/>
                                            </p:txEl>
                                          </p:spTgt>
                                        </p:tgtEl>
                                        <p:attrNameLst>
                                          <p:attrName>style.visibility</p:attrName>
                                        </p:attrNameLst>
                                      </p:cBhvr>
                                      <p:to>
                                        <p:strVal val="visible"/>
                                      </p:to>
                                    </p:set>
                                    <p:anim calcmode="lin" valueType="num">
                                      <p:cBhvr>
                                        <p:cTn id="29" dur="1000" fill="hold"/>
                                        <p:tgtEl>
                                          <p:spTgt spid="19466">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19466">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19466">
                                            <p:txEl>
                                              <p:pRg st="3" end="3"/>
                                            </p:txEl>
                                          </p:spTgt>
                                        </p:tgtEl>
                                        <p:attrNameLst>
                                          <p:attrName>ppt_y</p:attrName>
                                        </p:attrNameLst>
                                      </p:cBhvr>
                                      <p:tavLst>
                                        <p:tav tm="0">
                                          <p:val>
                                            <p:strVal val="#ppt_y"/>
                                          </p:val>
                                        </p:tav>
                                        <p:tav tm="100000">
                                          <p:val>
                                            <p:strVal val="#ppt_y"/>
                                          </p:val>
                                        </p:tav>
                                      </p:tavLst>
                                    </p:anim>
                                    <p:animEffect transition="in" filter="fade">
                                      <p:cBhvr>
                                        <p:cTn id="32" dur="1000"/>
                                        <p:tgtEl>
                                          <p:spTgt spid="19466">
                                            <p:txEl>
                                              <p:pRg st="3" end="3"/>
                                            </p:txEl>
                                          </p:spTgt>
                                        </p:tgtEl>
                                      </p:cBhvr>
                                    </p:animEffect>
                                  </p:childTnLst>
                                </p:cTn>
                              </p:par>
                              <p:par>
                                <p:cTn id="33" presetID="48" presetClass="entr" presetSubtype="0" accel="50000" fill="hold" nodeType="withEffect">
                                  <p:stCondLst>
                                    <p:cond delay="0"/>
                                  </p:stCondLst>
                                  <p:childTnLst>
                                    <p:set>
                                      <p:cBhvr>
                                        <p:cTn id="34" dur="1" fill="hold">
                                          <p:stCondLst>
                                            <p:cond delay="0"/>
                                          </p:stCondLst>
                                        </p:cTn>
                                        <p:tgtEl>
                                          <p:spTgt spid="19466">
                                            <p:txEl>
                                              <p:pRg st="4" end="4"/>
                                            </p:txEl>
                                          </p:spTgt>
                                        </p:tgtEl>
                                        <p:attrNameLst>
                                          <p:attrName>style.visibility</p:attrName>
                                        </p:attrNameLst>
                                      </p:cBhvr>
                                      <p:to>
                                        <p:strVal val="visible"/>
                                      </p:to>
                                    </p:set>
                                    <p:anim calcmode="lin" valueType="num">
                                      <p:cBhvr>
                                        <p:cTn id="35" dur="1000" fill="hold"/>
                                        <p:tgtEl>
                                          <p:spTgt spid="19466">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19466">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19466">
                                            <p:txEl>
                                              <p:pRg st="4" end="4"/>
                                            </p:txEl>
                                          </p:spTgt>
                                        </p:tgtEl>
                                        <p:attrNameLst>
                                          <p:attrName>ppt_y</p:attrName>
                                        </p:attrNameLst>
                                      </p:cBhvr>
                                      <p:tavLst>
                                        <p:tav tm="0">
                                          <p:val>
                                            <p:strVal val="#ppt_y"/>
                                          </p:val>
                                        </p:tav>
                                        <p:tav tm="100000">
                                          <p:val>
                                            <p:strVal val="#ppt_y"/>
                                          </p:val>
                                        </p:tav>
                                      </p:tavLst>
                                    </p:anim>
                                    <p:animEffect transition="in" filter="fade">
                                      <p:cBhvr>
                                        <p:cTn id="38" dur="1000"/>
                                        <p:tgtEl>
                                          <p:spTgt spid="19466">
                                            <p:txEl>
                                              <p:pRg st="4" end="4"/>
                                            </p:txEl>
                                          </p:spTgt>
                                        </p:tgtEl>
                                      </p:cBhvr>
                                    </p:animEffect>
                                  </p:childTnLst>
                                </p:cTn>
                              </p:par>
                              <p:par>
                                <p:cTn id="39" presetID="48" presetClass="entr" presetSubtype="0" accel="50000" fill="hold" nodeType="withEffect">
                                  <p:stCondLst>
                                    <p:cond delay="0"/>
                                  </p:stCondLst>
                                  <p:childTnLst>
                                    <p:set>
                                      <p:cBhvr>
                                        <p:cTn id="40" dur="1" fill="hold">
                                          <p:stCondLst>
                                            <p:cond delay="0"/>
                                          </p:stCondLst>
                                        </p:cTn>
                                        <p:tgtEl>
                                          <p:spTgt spid="19466">
                                            <p:txEl>
                                              <p:pRg st="5" end="5"/>
                                            </p:txEl>
                                          </p:spTgt>
                                        </p:tgtEl>
                                        <p:attrNameLst>
                                          <p:attrName>style.visibility</p:attrName>
                                        </p:attrNameLst>
                                      </p:cBhvr>
                                      <p:to>
                                        <p:strVal val="visible"/>
                                      </p:to>
                                    </p:set>
                                    <p:anim calcmode="lin" valueType="num">
                                      <p:cBhvr>
                                        <p:cTn id="41" dur="1000" fill="hold"/>
                                        <p:tgtEl>
                                          <p:spTgt spid="19466">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 dur="1000" fill="hold"/>
                                        <p:tgtEl>
                                          <p:spTgt spid="19466">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43" dur="1000" fill="hold"/>
                                        <p:tgtEl>
                                          <p:spTgt spid="19466">
                                            <p:txEl>
                                              <p:pRg st="5" end="5"/>
                                            </p:txEl>
                                          </p:spTgt>
                                        </p:tgtEl>
                                        <p:attrNameLst>
                                          <p:attrName>ppt_y</p:attrName>
                                        </p:attrNameLst>
                                      </p:cBhvr>
                                      <p:tavLst>
                                        <p:tav tm="0">
                                          <p:val>
                                            <p:strVal val="#ppt_y"/>
                                          </p:val>
                                        </p:tav>
                                        <p:tav tm="100000">
                                          <p:val>
                                            <p:strVal val="#ppt_y"/>
                                          </p:val>
                                        </p:tav>
                                      </p:tavLst>
                                    </p:anim>
                                    <p:animEffect transition="in" filter="fade">
                                      <p:cBhvr>
                                        <p:cTn id="44" dur="1000"/>
                                        <p:tgtEl>
                                          <p:spTgt spid="19466">
                                            <p:txEl>
                                              <p:pRg st="5" end="5"/>
                                            </p:txEl>
                                          </p:spTgt>
                                        </p:tgtEl>
                                      </p:cBhvr>
                                    </p:animEffect>
                                  </p:childTnLst>
                                </p:cTn>
                              </p:par>
                              <p:par>
                                <p:cTn id="45" presetID="48" presetClass="entr" presetSubtype="0" accel="50000" fill="hold" nodeType="withEffect">
                                  <p:stCondLst>
                                    <p:cond delay="0"/>
                                  </p:stCondLst>
                                  <p:childTnLst>
                                    <p:set>
                                      <p:cBhvr>
                                        <p:cTn id="46" dur="1" fill="hold">
                                          <p:stCondLst>
                                            <p:cond delay="0"/>
                                          </p:stCondLst>
                                        </p:cTn>
                                        <p:tgtEl>
                                          <p:spTgt spid="19466">
                                            <p:txEl>
                                              <p:pRg st="6" end="6"/>
                                            </p:txEl>
                                          </p:spTgt>
                                        </p:tgtEl>
                                        <p:attrNameLst>
                                          <p:attrName>style.visibility</p:attrName>
                                        </p:attrNameLst>
                                      </p:cBhvr>
                                      <p:to>
                                        <p:strVal val="visible"/>
                                      </p:to>
                                    </p:set>
                                    <p:anim calcmode="lin" valueType="num">
                                      <p:cBhvr>
                                        <p:cTn id="47" dur="1000" fill="hold"/>
                                        <p:tgtEl>
                                          <p:spTgt spid="19466">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19466">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19466">
                                            <p:txEl>
                                              <p:pRg st="6" end="6"/>
                                            </p:txEl>
                                          </p:spTgt>
                                        </p:tgtEl>
                                        <p:attrNameLst>
                                          <p:attrName>ppt_y</p:attrName>
                                        </p:attrNameLst>
                                      </p:cBhvr>
                                      <p:tavLst>
                                        <p:tav tm="0">
                                          <p:val>
                                            <p:strVal val="#ppt_y"/>
                                          </p:val>
                                        </p:tav>
                                        <p:tav tm="100000">
                                          <p:val>
                                            <p:strVal val="#ppt_y"/>
                                          </p:val>
                                        </p:tav>
                                      </p:tavLst>
                                    </p:anim>
                                    <p:animEffect transition="in" filter="fade">
                                      <p:cBhvr>
                                        <p:cTn id="50" dur="1000"/>
                                        <p:tgtEl>
                                          <p:spTgt spid="19466">
                                            <p:txEl>
                                              <p:pRg st="6" end="6"/>
                                            </p:txEl>
                                          </p:spTgt>
                                        </p:tgtEl>
                                      </p:cBhvr>
                                    </p:animEffect>
                                  </p:childTnLst>
                                </p:cTn>
                              </p:par>
                              <p:par>
                                <p:cTn id="51" presetID="48" presetClass="entr" presetSubtype="0" accel="50000" fill="hold" nodeType="withEffect">
                                  <p:stCondLst>
                                    <p:cond delay="0"/>
                                  </p:stCondLst>
                                  <p:childTnLst>
                                    <p:set>
                                      <p:cBhvr>
                                        <p:cTn id="52" dur="1" fill="hold">
                                          <p:stCondLst>
                                            <p:cond delay="0"/>
                                          </p:stCondLst>
                                        </p:cTn>
                                        <p:tgtEl>
                                          <p:spTgt spid="19466">
                                            <p:txEl>
                                              <p:pRg st="7" end="7"/>
                                            </p:txEl>
                                          </p:spTgt>
                                        </p:tgtEl>
                                        <p:attrNameLst>
                                          <p:attrName>style.visibility</p:attrName>
                                        </p:attrNameLst>
                                      </p:cBhvr>
                                      <p:to>
                                        <p:strVal val="visible"/>
                                      </p:to>
                                    </p:set>
                                    <p:anim calcmode="lin" valueType="num">
                                      <p:cBhvr>
                                        <p:cTn id="53" dur="1000" fill="hold"/>
                                        <p:tgtEl>
                                          <p:spTgt spid="19466">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4" dur="1000" fill="hold"/>
                                        <p:tgtEl>
                                          <p:spTgt spid="19466">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55" dur="1000" fill="hold"/>
                                        <p:tgtEl>
                                          <p:spTgt spid="19466">
                                            <p:txEl>
                                              <p:pRg st="7" end="7"/>
                                            </p:txEl>
                                          </p:spTgt>
                                        </p:tgtEl>
                                        <p:attrNameLst>
                                          <p:attrName>ppt_y</p:attrName>
                                        </p:attrNameLst>
                                      </p:cBhvr>
                                      <p:tavLst>
                                        <p:tav tm="0">
                                          <p:val>
                                            <p:strVal val="#ppt_y"/>
                                          </p:val>
                                        </p:tav>
                                        <p:tav tm="100000">
                                          <p:val>
                                            <p:strVal val="#ppt_y"/>
                                          </p:val>
                                        </p:tav>
                                      </p:tavLst>
                                    </p:anim>
                                    <p:animEffect transition="in" filter="fade">
                                      <p:cBhvr>
                                        <p:cTn id="56" dur="1000"/>
                                        <p:tgtEl>
                                          <p:spTgt spid="19466">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checkerboard(across)">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checkerboard(across)">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checkerboard(across)">
                                      <p:cBhvr>
                                        <p:cTn id="71" dur="5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checkerboard(across)">
                                      <p:cBhvr>
                                        <p:cTn id="76" dur="500"/>
                                        <p:tgtEl>
                                          <p:spTgt spid="17"/>
                                        </p:tgtEl>
                                      </p:cBhvr>
                                    </p:animEffect>
                                  </p:childTnLst>
                                </p:cTn>
                              </p:par>
                            </p:childTnLst>
                          </p:cTn>
                        </p:par>
                      </p:childTnLst>
                    </p:cTn>
                  </p:par>
                  <p:par>
                    <p:cTn id="77" fill="hold">
                      <p:stCondLst>
                        <p:cond delay="indefinite"/>
                      </p:stCondLst>
                      <p:childTnLst>
                        <p:par>
                          <p:cTn id="78" fill="hold">
                            <p:stCondLst>
                              <p:cond delay="0"/>
                            </p:stCondLst>
                            <p:childTnLst>
                              <p:par>
                                <p:cTn id="79" presetID="5" presetClass="entr" presetSubtype="10"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checkerboard(across)">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5" presetClass="entr" presetSubtype="10" fill="hold" grpId="0" nodeType="click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checkerboard(across)">
                                      <p:cBhvr>
                                        <p:cTn id="86" dur="500"/>
                                        <p:tgtEl>
                                          <p:spTgt spid="15"/>
                                        </p:tgtEl>
                                      </p:cBhvr>
                                    </p:animEffect>
                                  </p:childTnLst>
                                </p:cTn>
                              </p:par>
                            </p:childTnLst>
                          </p:cTn>
                        </p:par>
                      </p:childTnLst>
                    </p:cTn>
                  </p:par>
                  <p:par>
                    <p:cTn id="87" fill="hold">
                      <p:stCondLst>
                        <p:cond delay="indefinite"/>
                      </p:stCondLst>
                      <p:childTnLst>
                        <p:par>
                          <p:cTn id="88" fill="hold">
                            <p:stCondLst>
                              <p:cond delay="0"/>
                            </p:stCondLst>
                            <p:childTnLst>
                              <p:par>
                                <p:cTn id="89" presetID="5" presetClass="entr" presetSubtype="10"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checkerboard(across)">
                                      <p:cBhvr>
                                        <p:cTn id="91" dur="5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5" presetClass="entr" presetSubtype="10" fill="hold" grpId="0" nodeType="click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checkerboard(across)">
                                      <p:cBhvr>
                                        <p:cTn id="9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4" grpId="0"/>
      <p:bldP spid="15" grpId="0"/>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lex-\Desktop\ОТКРЫТЫЕ УРОКИ для печати в 1-е сентября\Грамматика 8 класс I Unit\4020315_large.jpg"/>
          <p:cNvPicPr>
            <a:picLocks noChangeAspect="1" noChangeArrowheads="1"/>
          </p:cNvPicPr>
          <p:nvPr/>
        </p:nvPicPr>
        <p:blipFill>
          <a:blip r:embed="rId2" cstate="email"/>
          <a:srcRect/>
          <a:stretch>
            <a:fillRect/>
          </a:stretch>
        </p:blipFill>
        <p:spPr bwMode="auto">
          <a:xfrm>
            <a:off x="1" y="0"/>
            <a:ext cx="9144000" cy="6858000"/>
          </a:xfrm>
          <a:prstGeom prst="rect">
            <a:avLst/>
          </a:prstGeom>
          <a:noFill/>
        </p:spPr>
      </p:pic>
      <p:sp>
        <p:nvSpPr>
          <p:cNvPr id="3" name="Содержимое 2"/>
          <p:cNvSpPr>
            <a:spLocks noGrp="1"/>
          </p:cNvSpPr>
          <p:nvPr>
            <p:ph idx="1"/>
          </p:nvPr>
        </p:nvSpPr>
        <p:spPr>
          <a:xfrm>
            <a:off x="0" y="0"/>
            <a:ext cx="9144000" cy="6858000"/>
          </a:xfrm>
        </p:spPr>
        <p:txBody>
          <a:bodyPr>
            <a:normAutofit/>
          </a:bodyPr>
          <a:lstStyle/>
          <a:p>
            <a:pPr lvl="0">
              <a:buNone/>
            </a:pP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 No </a:t>
            </a:r>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wonder why Mr. Gregory is a good Geography teacher. He </a:t>
            </a: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almost </a:t>
            </a:r>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all the countries in the </a:t>
            </a: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world.</a:t>
            </a:r>
          </a:p>
          <a:p>
            <a:pPr lvl="0">
              <a:buNone/>
            </a:pPr>
            <a:endPar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lvl="0">
              <a:buNone/>
            </a:pPr>
            <a:endPar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lvl="0">
              <a:buNone/>
            </a:pP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lvl="0">
              <a:buNone/>
            </a:pPr>
            <a:endPar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lvl="0">
              <a:buNone/>
            </a:pPr>
            <a:endPar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marL="514350" lvl="0" indent="-514350">
              <a:buFont typeface="+mj-lt"/>
              <a:buAutoNum type="alphaLcParenR"/>
            </a:pP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Visited</a:t>
            </a:r>
          </a:p>
          <a:p>
            <a:pPr marL="514350" lvl="0" indent="-514350">
              <a:buFont typeface="+mj-lt"/>
              <a:buAutoNum type="alphaLcParenR"/>
            </a:pP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had visited</a:t>
            </a:r>
          </a:p>
          <a:p>
            <a:pPr marL="514350" lvl="0" indent="-514350">
              <a:buFont typeface="+mj-lt"/>
              <a:buAutoNum type="alphaLcParenR"/>
            </a:pP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has </a:t>
            </a:r>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visited</a:t>
            </a:r>
            <a:endParaRPr lang="ru-RU"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buNone/>
            </a:pPr>
            <a:endParaRPr lang="ru-RU" dirty="0"/>
          </a:p>
        </p:txBody>
      </p:sp>
      <p:sp>
        <p:nvSpPr>
          <p:cNvPr id="5" name="Прямоугольник 4"/>
          <p:cNvSpPr/>
          <p:nvPr/>
        </p:nvSpPr>
        <p:spPr>
          <a:xfrm>
            <a:off x="0" y="0"/>
            <a:ext cx="9144000" cy="1446550"/>
          </a:xfrm>
          <a:prstGeom prst="rect">
            <a:avLst/>
          </a:prstGeom>
        </p:spPr>
        <p:txBody>
          <a:bodyPr wrap="square">
            <a:spAutoFit/>
          </a:bodyPr>
          <a:lstStyle/>
          <a:p>
            <a:pPr algn="ct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GRAMMAR </a:t>
            </a:r>
            <a:r>
              <a:rPr lang="en-US"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REVISION.</a:t>
            </a:r>
          </a:p>
          <a:p>
            <a:pPr algn="ctr"/>
            <a:r>
              <a:rPr lang="en-US"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CHOOSE THE RIGHT ITEM</a:t>
            </a:r>
            <a:endParaRPr lang="ru-RU"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48" presetClass="entr" presetSubtype="0" accel="5000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4" dur="1000"/>
                                        <p:tgtEl>
                                          <p:spTgt spid="3">
                                            <p:txEl>
                                              <p:pRg st="0" end="0"/>
                                            </p:txEl>
                                          </p:spTgt>
                                        </p:tgtEl>
                                      </p:cBhvr>
                                    </p:animEffect>
                                  </p:childTnLst>
                                </p:cTn>
                              </p:par>
                              <p:par>
                                <p:cTn id="15" presetID="48" presetClass="entr" presetSubtype="0" accel="5000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p:cTn id="17" dur="1000" fill="hold"/>
                                        <p:tgtEl>
                                          <p:spTgt spid="3">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3">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20" dur="1000"/>
                                        <p:tgtEl>
                                          <p:spTgt spid="3">
                                            <p:txEl>
                                              <p:pRg st="6" end="6"/>
                                            </p:txEl>
                                          </p:spTgt>
                                        </p:tgtEl>
                                      </p:cBhvr>
                                    </p:animEffect>
                                  </p:childTnLst>
                                </p:cTn>
                              </p:par>
                              <p:par>
                                <p:cTn id="21" presetID="48" presetClass="entr" presetSubtype="0" accel="5000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p:cTn id="23" dur="1000" fill="hold"/>
                                        <p:tgtEl>
                                          <p:spTgt spid="3">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3">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26" dur="1000"/>
                                        <p:tgtEl>
                                          <p:spTgt spid="3">
                                            <p:txEl>
                                              <p:pRg st="7" end="7"/>
                                            </p:txEl>
                                          </p:spTgt>
                                        </p:tgtEl>
                                      </p:cBhvr>
                                    </p:animEffect>
                                  </p:childTnLst>
                                </p:cTn>
                              </p:par>
                              <p:par>
                                <p:cTn id="27" presetID="48" presetClass="entr" presetSubtype="0" accel="5000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p:cTn id="29" dur="1000" fill="hold"/>
                                        <p:tgtEl>
                                          <p:spTgt spid="3">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3">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32" dur="10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p:tgtEl>
                                          <p:spTgt spid="3">
                                            <p:txEl>
                                              <p:pRg st="6" end="6"/>
                                            </p:txEl>
                                          </p:spTgt>
                                        </p:tgtEl>
                                        <p:attrNameLst>
                                          <p:attrName>ppt_y</p:attrName>
                                        </p:attrNameLst>
                                      </p:cBhvr>
                                      <p:tavLst>
                                        <p:tav tm="0">
                                          <p:val>
                                            <p:strVal val="ppt_y"/>
                                          </p:val>
                                        </p:tav>
                                        <p:tav tm="100000">
                                          <p:val>
                                            <p:strVal val="1+ppt_h/2"/>
                                          </p:val>
                                        </p:tav>
                                      </p:tavLst>
                                    </p:anim>
                                    <p:set>
                                      <p:cBhvr>
                                        <p:cTn id="38" dur="1" fill="hold">
                                          <p:stCondLst>
                                            <p:cond delay="499"/>
                                          </p:stCondLst>
                                        </p:cTn>
                                        <p:tgtEl>
                                          <p:spTgt spid="3">
                                            <p:txEl>
                                              <p:pRg st="6" end="6"/>
                                            </p:txEl>
                                          </p:spTgt>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p:tgtEl>
                                          <p:spTgt spid="3">
                                            <p:txEl>
                                              <p:pRg st="7" end="7"/>
                                            </p:txEl>
                                          </p:spTgt>
                                        </p:tgtEl>
                                        <p:attrNameLst>
                                          <p:attrName>ppt_y</p:attrName>
                                        </p:attrNameLst>
                                      </p:cBhvr>
                                      <p:tavLst>
                                        <p:tav tm="0">
                                          <p:val>
                                            <p:strVal val="ppt_y"/>
                                          </p:val>
                                        </p:tav>
                                        <p:tav tm="100000">
                                          <p:val>
                                            <p:strVal val="1+ppt_h/2"/>
                                          </p:val>
                                        </p:tav>
                                      </p:tavLst>
                                    </p:anim>
                                    <p:set>
                                      <p:cBhvr>
                                        <p:cTn id="42" dur="1" fill="hold">
                                          <p:stCondLst>
                                            <p:cond delay="499"/>
                                          </p:stCondLst>
                                        </p:cTn>
                                        <p:tgtEl>
                                          <p:spTgt spid="3">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lex-\Desktop\ОТКРЫТЫЕ УРОКИ для печати в 1-е сентября\Грамматика 8 класс I Unit\6691e04d-5b8a-43d7-9562-d6893901a408.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3929058" y="0"/>
            <a:ext cx="5214942" cy="7143776"/>
          </a:xfrm>
        </p:spPr>
        <p:txBody>
          <a:bodyPr/>
          <a:lstStyle/>
          <a:p>
            <a:pPr lvl="0">
              <a:buNone/>
            </a:pP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 My </a:t>
            </a:r>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uncle </a:t>
            </a: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as </a:t>
            </a:r>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 surgeon since 1983</a:t>
            </a: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p>
          <a:p>
            <a:pPr lvl="0">
              <a:buNone/>
            </a:pP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lvl="0">
              <a:buNone/>
            </a:pPr>
            <a:endPar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lvl="0">
              <a:buNone/>
            </a:pP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lvl="0">
              <a:buNone/>
            </a:pPr>
            <a:endPar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lvl="0">
              <a:buNone/>
            </a:pP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lvl="0">
              <a:buNone/>
            </a:pPr>
            <a:endPar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lvl="0">
              <a:buNone/>
            </a:pPr>
            <a:endParaRPr lang="ru-RU"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marL="514350" indent="-514350">
              <a:buAutoNum type="alphaLcParenR"/>
            </a:pP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Works</a:t>
            </a:r>
          </a:p>
          <a:p>
            <a:pPr marL="514350" indent="-514350">
              <a:buAutoNum type="alphaLcParenR"/>
            </a:pP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has </a:t>
            </a:r>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been </a:t>
            </a: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working</a:t>
            </a:r>
          </a:p>
          <a:p>
            <a:pPr marL="514350" indent="-514350">
              <a:buAutoNum type="alphaLcParenR"/>
            </a:pP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has </a:t>
            </a:r>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worked</a:t>
            </a:r>
            <a:endParaRPr lang="ru-RU"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8" end="8"/>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8" end="8"/>
                                            </p:txEl>
                                          </p:spTgt>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10" end="10"/>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10" end="1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
        <p:nvSpPr>
          <p:cNvPr id="3" name="Содержимое 2"/>
          <p:cNvSpPr>
            <a:spLocks noGrp="1"/>
          </p:cNvSpPr>
          <p:nvPr>
            <p:ph idx="1"/>
          </p:nvPr>
        </p:nvSpPr>
        <p:spPr>
          <a:xfrm>
            <a:off x="0" y="0"/>
            <a:ext cx="9144000" cy="4525963"/>
          </a:xfrm>
        </p:spPr>
        <p:txBody>
          <a:bodyPr/>
          <a:lstStyle/>
          <a:p>
            <a:pPr lvl="0">
              <a:buNone/>
            </a:pP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 When … Mr</a:t>
            </a:r>
            <a: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Smith </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his business?</a:t>
            </a: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marL="514350" indent="-514350" algn="r">
              <a:buFont typeface="+mj-lt"/>
              <a:buAutoNum type="alphaLcParenR"/>
            </a:pP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Has begun </a:t>
            </a:r>
          </a:p>
          <a:p>
            <a:pPr marL="514350" indent="-514350" algn="r">
              <a:buFont typeface="+mj-lt"/>
              <a:buAutoNum type="alphaLcParenR"/>
            </a:pP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Did begin </a:t>
            </a:r>
          </a:p>
          <a:p>
            <a:pPr marL="514350" indent="-514350" algn="r">
              <a:buFont typeface="+mj-lt"/>
              <a:buAutoNum type="alphaLcParenR"/>
            </a:pP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had begun</a:t>
            </a:r>
            <a:endParaRPr lang="ru-RU"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3" end="3"/>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3" end="3"/>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1" end="1"/>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2674</Words>
  <Application>Microsoft Office PowerPoint</Application>
  <PresentationFormat>Экран (4:3)</PresentationFormat>
  <Paragraphs>363</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-Alex-</dc:creator>
  <cp:lastModifiedBy>Дарёна</cp:lastModifiedBy>
  <cp:revision>24</cp:revision>
  <dcterms:created xsi:type="dcterms:W3CDTF">2012-01-16T16:07:16Z</dcterms:created>
  <dcterms:modified xsi:type="dcterms:W3CDTF">2012-03-28T20:32:54Z</dcterms:modified>
</cp:coreProperties>
</file>