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0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F223F57-C658-4DC8-B37B-D7A18610EA5F}" type="datetimeFigureOut">
              <a:rPr lang="ru-RU" smtClean="0"/>
              <a:pPr/>
              <a:t>05.04.2012</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96D71E1-A283-4009-A5A7-7AEEAD8F520D}"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2" name="Прямоугольник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useBgFill="1">
        <p:nvSpPr>
          <p:cNvPr id="13" name="Скругленный прямоугольник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Подзаголовок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p:txBody>
          <a:bodyPr/>
          <a:lstStyle/>
          <a:p>
            <a:fld id="{C5B9BDD3-B7A6-4537-BF20-BC596815F33C}" type="datetimeFigureOut">
              <a:rPr lang="ru-RU" smtClean="0"/>
              <a:pPr/>
              <a:t>05.04.2012</a:t>
            </a:fld>
            <a:endParaRPr lang="ru-RU" dirty="0"/>
          </a:p>
        </p:txBody>
      </p:sp>
      <p:sp>
        <p:nvSpPr>
          <p:cNvPr id="17" name="Нижний колонтитул 16"/>
          <p:cNvSpPr>
            <a:spLocks noGrp="1"/>
          </p:cNvSpPr>
          <p:nvPr>
            <p:ph type="ftr" sz="quarter" idx="11"/>
          </p:nvPr>
        </p:nvSpPr>
        <p:spPr/>
        <p:txBody>
          <a:bodyPr/>
          <a:lstStyle/>
          <a:p>
            <a:endParaRPr lang="ru-RU" dirty="0"/>
          </a:p>
        </p:txBody>
      </p:sp>
      <p:sp>
        <p:nvSpPr>
          <p:cNvPr id="29" name="Номер слайда 28"/>
          <p:cNvSpPr>
            <a:spLocks noGrp="1"/>
          </p:cNvSpPr>
          <p:nvPr>
            <p:ph type="sldNum" sz="quarter" idx="12"/>
          </p:nvPr>
        </p:nvSpPr>
        <p:spPr/>
        <p:txBody>
          <a:bodyPr lIns="0" tIns="0" rIns="0" bIns="0">
            <a:noAutofit/>
          </a:bodyPr>
          <a:lstStyle>
            <a:lvl1pPr>
              <a:defRPr sz="1400">
                <a:solidFill>
                  <a:srgbClr val="FFFFFF"/>
                </a:solidFill>
              </a:defRPr>
            </a:lvl1pPr>
          </a:lstStyle>
          <a:p>
            <a:fld id="{909E8D7A-5147-453B-85F0-5F42C9E8810D}" type="slidenum">
              <a:rPr lang="ru-RU" smtClean="0"/>
              <a:pPr/>
              <a:t>‹#›</a:t>
            </a:fld>
            <a:endParaRPr lang="ru-RU" dirty="0"/>
          </a:p>
        </p:txBody>
      </p:sp>
      <p:sp>
        <p:nvSpPr>
          <p:cNvPr id="7" name="Прямоугольник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Прямоугольник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Прямоугольник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Заголовок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ru-RU" smtClean="0"/>
              <a:t>Образец заголовка</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C5B9BDD3-B7A6-4537-BF20-BC596815F33C}" type="datetimeFigureOut">
              <a:rPr lang="ru-RU" smtClean="0"/>
              <a:pPr/>
              <a:t>05.04.2012</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909E8D7A-5147-453B-85F0-5F42C9E8810D}" type="slidenum">
              <a:rPr lang="ru-RU" smtClean="0"/>
              <a:pPr/>
              <a:t>‹#›</a:t>
            </a:fld>
            <a:endParaRPr lang="ru-R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41"/>
            <a:ext cx="201168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914400" y="274640"/>
            <a:ext cx="55626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C5B9BDD3-B7A6-4537-BF20-BC596815F33C}" type="datetimeFigureOut">
              <a:rPr lang="ru-RU" smtClean="0"/>
              <a:pPr/>
              <a:t>05.04.2012</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909E8D7A-5147-453B-85F0-5F42C9E8810D}" type="slidenum">
              <a:rPr lang="ru-RU" smtClean="0"/>
              <a:pPr/>
              <a:t>‹#›</a:t>
            </a:fld>
            <a:endParaRPr lang="ru-RU"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4" name="Дата 3"/>
          <p:cNvSpPr>
            <a:spLocks noGrp="1"/>
          </p:cNvSpPr>
          <p:nvPr>
            <p:ph type="dt" sz="half" idx="10"/>
          </p:nvPr>
        </p:nvSpPr>
        <p:spPr/>
        <p:txBody>
          <a:bodyPr/>
          <a:lstStyle/>
          <a:p>
            <a:fld id="{C5B9BDD3-B7A6-4537-BF20-BC596815F33C}" type="datetimeFigureOut">
              <a:rPr lang="ru-RU" smtClean="0"/>
              <a:pPr/>
              <a:t>05.04.2012</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909E8D7A-5147-453B-85F0-5F42C9E8810D}" type="slidenum">
              <a:rPr lang="ru-RU" smtClean="0"/>
              <a:pPr/>
              <a:t>‹#›</a:t>
            </a:fld>
            <a:endParaRPr lang="ru-RU" dirty="0"/>
          </a:p>
        </p:txBody>
      </p:sp>
      <p:sp>
        <p:nvSpPr>
          <p:cNvPr id="8" name="Содержимое 7"/>
          <p:cNvSpPr>
            <a:spLocks noGrp="1"/>
          </p:cNvSpPr>
          <p:nvPr>
            <p:ph sz="quarter" idx="1"/>
          </p:nvPr>
        </p:nvSpPr>
        <p:spPr>
          <a:xfrm>
            <a:off x="914400" y="1447800"/>
            <a:ext cx="7772400" cy="45720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1" name="Прямоугольник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useBgFill="1">
        <p:nvSpPr>
          <p:cNvPr id="10" name="Скругленный прямоугольник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Заголовок 1"/>
          <p:cNvSpPr>
            <a:spLocks noGrp="1"/>
          </p:cNvSpPr>
          <p:nvPr>
            <p:ph type="title"/>
          </p:nvPr>
        </p:nvSpPr>
        <p:spPr>
          <a:xfrm>
            <a:off x="722313" y="952500"/>
            <a:ext cx="7772400" cy="1362075"/>
          </a:xfrm>
        </p:spPr>
        <p:txBody>
          <a:bodyPr anchor="b" anchorCtr="0"/>
          <a:lstStyle>
            <a:lvl1pPr algn="l">
              <a:buNone/>
              <a:defRPr sz="4000" b="0" cap="none"/>
            </a:lvl1pPr>
          </a:lstStyle>
          <a:p>
            <a:r>
              <a:rPr kumimoji="0" lang="ru-RU" smtClean="0"/>
              <a:t>Образец заголовка</a:t>
            </a:r>
            <a:endParaRPr kumimoji="0" lang="en-US"/>
          </a:p>
        </p:txBody>
      </p:sp>
      <p:sp>
        <p:nvSpPr>
          <p:cNvPr id="3" name="Текст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C5B9BDD3-B7A6-4537-BF20-BC596815F33C}" type="datetimeFigureOut">
              <a:rPr lang="ru-RU" smtClean="0"/>
              <a:pPr/>
              <a:t>05.04.2012</a:t>
            </a:fld>
            <a:endParaRPr lang="ru-RU" dirty="0"/>
          </a:p>
        </p:txBody>
      </p:sp>
      <p:sp>
        <p:nvSpPr>
          <p:cNvPr id="5" name="Нижний колонтитул 4"/>
          <p:cNvSpPr>
            <a:spLocks noGrp="1"/>
          </p:cNvSpPr>
          <p:nvPr>
            <p:ph type="ftr" sz="quarter" idx="11"/>
          </p:nvPr>
        </p:nvSpPr>
        <p:spPr>
          <a:xfrm>
            <a:off x="800100" y="6172200"/>
            <a:ext cx="4000500" cy="457200"/>
          </a:xfrm>
        </p:spPr>
        <p:txBody>
          <a:bodyPr/>
          <a:lstStyle/>
          <a:p>
            <a:endParaRPr lang="ru-RU" dirty="0"/>
          </a:p>
        </p:txBody>
      </p:sp>
      <p:sp>
        <p:nvSpPr>
          <p:cNvPr id="7" name="Прямоугольник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Прямоугольник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Прямоугольник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6" name="Номер слайда 5"/>
          <p:cNvSpPr>
            <a:spLocks noGrp="1"/>
          </p:cNvSpPr>
          <p:nvPr>
            <p:ph type="sldNum" sz="quarter" idx="12"/>
          </p:nvPr>
        </p:nvSpPr>
        <p:spPr>
          <a:xfrm>
            <a:off x="146304" y="6208776"/>
            <a:ext cx="457200" cy="457200"/>
          </a:xfrm>
        </p:spPr>
        <p:txBody>
          <a:bodyPr/>
          <a:lstStyle/>
          <a:p>
            <a:fld id="{909E8D7A-5147-453B-85F0-5F42C9E8810D}" type="slidenum">
              <a:rPr lang="ru-RU" smtClean="0"/>
              <a:pPr/>
              <a:t>‹#›</a:t>
            </a:fld>
            <a:endParaRPr lang="ru-RU"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C5B9BDD3-B7A6-4537-BF20-BC596815F33C}" type="datetimeFigureOut">
              <a:rPr lang="ru-RU" smtClean="0"/>
              <a:pPr/>
              <a:t>05.04.2012</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909E8D7A-5147-453B-85F0-5F42C9E8810D}" type="slidenum">
              <a:rPr lang="ru-RU" smtClean="0"/>
              <a:pPr/>
              <a:t>‹#›</a:t>
            </a:fld>
            <a:endParaRPr lang="ru-RU" dirty="0"/>
          </a:p>
        </p:txBody>
      </p:sp>
      <p:sp>
        <p:nvSpPr>
          <p:cNvPr id="9" name="Содержимое 8"/>
          <p:cNvSpPr>
            <a:spLocks noGrp="1"/>
          </p:cNvSpPr>
          <p:nvPr>
            <p:ph sz="quarter" idx="1"/>
          </p:nvPr>
        </p:nvSpPr>
        <p:spPr>
          <a:xfrm>
            <a:off x="914400" y="1447800"/>
            <a:ext cx="3749040" cy="45720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Содержимое 10"/>
          <p:cNvSpPr>
            <a:spLocks noGrp="1"/>
          </p:cNvSpPr>
          <p:nvPr>
            <p:ph sz="quarter" idx="2"/>
          </p:nvPr>
        </p:nvSpPr>
        <p:spPr>
          <a:xfrm>
            <a:off x="4933950" y="1447800"/>
            <a:ext cx="3749040" cy="45720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273050"/>
            <a:ext cx="7772400" cy="1143000"/>
          </a:xfrm>
        </p:spPr>
        <p:txBody>
          <a:bodyPr anchor="b" anchorCtr="0"/>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7" name="Дата 6"/>
          <p:cNvSpPr>
            <a:spLocks noGrp="1"/>
          </p:cNvSpPr>
          <p:nvPr>
            <p:ph type="dt" sz="half" idx="10"/>
          </p:nvPr>
        </p:nvSpPr>
        <p:spPr/>
        <p:txBody>
          <a:bodyPr/>
          <a:lstStyle/>
          <a:p>
            <a:fld id="{C5B9BDD3-B7A6-4537-BF20-BC596815F33C}" type="datetimeFigureOut">
              <a:rPr lang="ru-RU" smtClean="0"/>
              <a:pPr/>
              <a:t>05.04.2012</a:t>
            </a:fld>
            <a:endParaRPr lang="ru-RU" dirty="0"/>
          </a:p>
        </p:txBody>
      </p:sp>
      <p:sp>
        <p:nvSpPr>
          <p:cNvPr id="8" name="Нижний колонтитул 7"/>
          <p:cNvSpPr>
            <a:spLocks noGrp="1"/>
          </p:cNvSpPr>
          <p:nvPr>
            <p:ph type="ftr" sz="quarter" idx="11"/>
          </p:nvPr>
        </p:nvSpPr>
        <p:spPr/>
        <p:txBody>
          <a:bodyPr/>
          <a:lstStyle/>
          <a:p>
            <a:endParaRPr lang="ru-RU" dirty="0"/>
          </a:p>
        </p:txBody>
      </p:sp>
      <p:sp>
        <p:nvSpPr>
          <p:cNvPr id="9" name="Номер слайда 8"/>
          <p:cNvSpPr>
            <a:spLocks noGrp="1"/>
          </p:cNvSpPr>
          <p:nvPr>
            <p:ph type="sldNum" sz="quarter" idx="12"/>
          </p:nvPr>
        </p:nvSpPr>
        <p:spPr/>
        <p:txBody>
          <a:bodyPr/>
          <a:lstStyle/>
          <a:p>
            <a:fld id="{909E8D7A-5147-453B-85F0-5F42C9E8810D}" type="slidenum">
              <a:rPr lang="ru-RU" smtClean="0"/>
              <a:pPr/>
              <a:t>‹#›</a:t>
            </a:fld>
            <a:endParaRPr lang="ru-RU" dirty="0"/>
          </a:p>
        </p:txBody>
      </p:sp>
      <p:sp>
        <p:nvSpPr>
          <p:cNvPr id="11" name="Содержимое 10"/>
          <p:cNvSpPr>
            <a:spLocks noGrp="1"/>
          </p:cNvSpPr>
          <p:nvPr>
            <p:ph sz="half" idx="2"/>
          </p:nvPr>
        </p:nvSpPr>
        <p:spPr>
          <a:xfrm>
            <a:off x="914400" y="2247900"/>
            <a:ext cx="3733800" cy="38862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half" idx="4"/>
          </p:nvPr>
        </p:nvSpPr>
        <p:spPr>
          <a:xfrm>
            <a:off x="4953000" y="2247900"/>
            <a:ext cx="3733800" cy="38862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C5B9BDD3-B7A6-4537-BF20-BC596815F33C}" type="datetimeFigureOut">
              <a:rPr lang="ru-RU" smtClean="0"/>
              <a:pPr/>
              <a:t>05.04.2012</a:t>
            </a:fld>
            <a:endParaRPr lang="ru-RU" dirty="0"/>
          </a:p>
        </p:txBody>
      </p:sp>
      <p:sp>
        <p:nvSpPr>
          <p:cNvPr id="4" name="Нижний колонтитул 3"/>
          <p:cNvSpPr>
            <a:spLocks noGrp="1"/>
          </p:cNvSpPr>
          <p:nvPr>
            <p:ph type="ftr" sz="quarter" idx="11"/>
          </p:nvPr>
        </p:nvSpPr>
        <p:spPr/>
        <p:txBody>
          <a:bodyPr/>
          <a:lstStyle/>
          <a:p>
            <a:endParaRPr lang="ru-RU" dirty="0"/>
          </a:p>
        </p:txBody>
      </p:sp>
      <p:sp>
        <p:nvSpPr>
          <p:cNvPr id="5" name="Номер слайда 4"/>
          <p:cNvSpPr>
            <a:spLocks noGrp="1"/>
          </p:cNvSpPr>
          <p:nvPr>
            <p:ph type="sldNum" sz="quarter" idx="12"/>
          </p:nvPr>
        </p:nvSpPr>
        <p:spPr/>
        <p:txBody>
          <a:bodyPr/>
          <a:lstStyle/>
          <a:p>
            <a:fld id="{909E8D7A-5147-453B-85F0-5F42C9E8810D}" type="slidenum">
              <a:rPr lang="ru-RU" smtClean="0"/>
              <a:pPr/>
              <a:t>‹#›</a:t>
            </a:fld>
            <a:endParaRPr lang="ru-R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C5B9BDD3-B7A6-4537-BF20-BC596815F33C}" type="datetimeFigureOut">
              <a:rPr lang="ru-RU" smtClean="0"/>
              <a:pPr/>
              <a:t>05.04.2012</a:t>
            </a:fld>
            <a:endParaRPr lang="ru-RU" dirty="0"/>
          </a:p>
        </p:txBody>
      </p:sp>
      <p:sp>
        <p:nvSpPr>
          <p:cNvPr id="3" name="Нижний колонтитул 2"/>
          <p:cNvSpPr>
            <a:spLocks noGrp="1"/>
          </p:cNvSpPr>
          <p:nvPr>
            <p:ph type="ftr" sz="quarter" idx="11"/>
          </p:nvPr>
        </p:nvSpPr>
        <p:spPr/>
        <p:txBody>
          <a:bodyPr/>
          <a:lstStyle/>
          <a:p>
            <a:endParaRPr lang="ru-RU" dirty="0"/>
          </a:p>
        </p:txBody>
      </p:sp>
      <p:sp>
        <p:nvSpPr>
          <p:cNvPr id="4" name="Номер слайда 3"/>
          <p:cNvSpPr>
            <a:spLocks noGrp="1"/>
          </p:cNvSpPr>
          <p:nvPr>
            <p:ph type="sldNum" sz="quarter" idx="12"/>
          </p:nvPr>
        </p:nvSpPr>
        <p:spPr/>
        <p:txBody>
          <a:bodyPr/>
          <a:lstStyle/>
          <a:p>
            <a:fld id="{909E8D7A-5147-453B-85F0-5F42C9E8810D}" type="slidenum">
              <a:rPr lang="ru-RU" smtClean="0"/>
              <a:pPr/>
              <a:t>‹#›</a:t>
            </a:fld>
            <a:endParaRPr lang="ru-R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8" name="Прямоугольник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9" name="Скругленный прямоугольник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Заголовок 1"/>
          <p:cNvSpPr>
            <a:spLocks noGrp="1"/>
          </p:cNvSpPr>
          <p:nvPr>
            <p:ph type="title"/>
          </p:nvPr>
        </p:nvSpPr>
        <p:spPr>
          <a:xfrm>
            <a:off x="914400" y="273050"/>
            <a:ext cx="7772400" cy="1143000"/>
          </a:xfrm>
        </p:spPr>
        <p:txBody>
          <a:bodyPr anchor="b" anchorCtr="0"/>
          <a:lstStyle>
            <a:lvl1pPr algn="l">
              <a:buNone/>
              <a:defRPr sz="4000" b="0"/>
            </a:lvl1pPr>
          </a:lstStyle>
          <a:p>
            <a:r>
              <a:rPr kumimoji="0" lang="ru-RU" smtClean="0"/>
              <a:t>Образец заголовка</a:t>
            </a:r>
            <a:endParaRPr kumimoji="0" lang="en-US"/>
          </a:p>
        </p:txBody>
      </p:sp>
      <p:sp>
        <p:nvSpPr>
          <p:cNvPr id="3" name="Текст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C5B9BDD3-B7A6-4537-BF20-BC596815F33C}" type="datetimeFigureOut">
              <a:rPr lang="ru-RU" smtClean="0"/>
              <a:pPr/>
              <a:t>05.04.2012</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909E8D7A-5147-453B-85F0-5F42C9E8810D}" type="slidenum">
              <a:rPr lang="ru-RU" smtClean="0"/>
              <a:pPr/>
              <a:t>‹#›</a:t>
            </a:fld>
            <a:endParaRPr lang="ru-RU" dirty="0"/>
          </a:p>
        </p:txBody>
      </p:sp>
      <p:sp>
        <p:nvSpPr>
          <p:cNvPr id="11" name="Содержимое 10"/>
          <p:cNvSpPr>
            <a:spLocks noGrp="1"/>
          </p:cNvSpPr>
          <p:nvPr>
            <p:ph sz="quarter" idx="1"/>
          </p:nvPr>
        </p:nvSpPr>
        <p:spPr>
          <a:xfrm>
            <a:off x="2971800" y="1600200"/>
            <a:ext cx="5715000" cy="44958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C5B9BDD3-B7A6-4537-BF20-BC596815F33C}" type="datetimeFigureOut">
              <a:rPr lang="ru-RU" smtClean="0"/>
              <a:pPr/>
              <a:t>05.04.2012</a:t>
            </a:fld>
            <a:endParaRPr lang="ru-RU" dirty="0"/>
          </a:p>
        </p:txBody>
      </p:sp>
      <p:sp>
        <p:nvSpPr>
          <p:cNvPr id="6" name="Нижний колонтитул 5"/>
          <p:cNvSpPr>
            <a:spLocks noGrp="1"/>
          </p:cNvSpPr>
          <p:nvPr>
            <p:ph type="ftr" sz="quarter" idx="11"/>
          </p:nvPr>
        </p:nvSpPr>
        <p:spPr>
          <a:xfrm>
            <a:off x="914400" y="6172200"/>
            <a:ext cx="3886200" cy="457200"/>
          </a:xfrm>
        </p:spPr>
        <p:txBody>
          <a:bodyPr/>
          <a:lstStyle/>
          <a:p>
            <a:endParaRPr lang="ru-RU" dirty="0"/>
          </a:p>
        </p:txBody>
      </p:sp>
      <p:sp>
        <p:nvSpPr>
          <p:cNvPr id="7" name="Номер слайда 6"/>
          <p:cNvSpPr>
            <a:spLocks noGrp="1"/>
          </p:cNvSpPr>
          <p:nvPr>
            <p:ph type="sldNum" sz="quarter" idx="12"/>
          </p:nvPr>
        </p:nvSpPr>
        <p:spPr>
          <a:xfrm>
            <a:off x="146304" y="6208776"/>
            <a:ext cx="457200" cy="457200"/>
          </a:xfrm>
        </p:spPr>
        <p:txBody>
          <a:bodyPr/>
          <a:lstStyle/>
          <a:p>
            <a:fld id="{909E8D7A-5147-453B-85F0-5F42C9E8810D}" type="slidenum">
              <a:rPr lang="ru-RU" smtClean="0"/>
              <a:pPr/>
              <a:t>‹#›</a:t>
            </a:fld>
            <a:endParaRPr lang="ru-RU" dirty="0"/>
          </a:p>
        </p:txBody>
      </p:sp>
      <p:sp>
        <p:nvSpPr>
          <p:cNvPr id="11" name="Прямоугольник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Прямоугольник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Прямоугольник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 name="Рисунок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ru-RU" dirty="0" smtClean="0"/>
              <a:t>Вставка рисунка</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9" name="Прямоугольник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useBgFill="1">
        <p:nvSpPr>
          <p:cNvPr id="8" name="Скругленный прямоугольник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Заголовок 21"/>
          <p:cNvSpPr>
            <a:spLocks noGrp="1"/>
          </p:cNvSpPr>
          <p:nvPr>
            <p:ph type="title"/>
          </p:nvPr>
        </p:nvSpPr>
        <p:spPr>
          <a:xfrm>
            <a:off x="914400" y="274638"/>
            <a:ext cx="7772400" cy="1143000"/>
          </a:xfrm>
          <a:prstGeom prst="rect">
            <a:avLst/>
          </a:prstGeom>
        </p:spPr>
        <p:txBody>
          <a:bodyPr bIns="91440" anchor="b" anchorCtr="0">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C5B9BDD3-B7A6-4537-BF20-BC596815F33C}" type="datetimeFigureOut">
              <a:rPr lang="ru-RU" smtClean="0"/>
              <a:pPr/>
              <a:t>05.04.2012</a:t>
            </a:fld>
            <a:endParaRPr lang="ru-RU" dirty="0"/>
          </a:p>
        </p:txBody>
      </p:sp>
      <p:sp>
        <p:nvSpPr>
          <p:cNvPr id="3" name="Нижний колонтитул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ru-RU" dirty="0"/>
          </a:p>
        </p:txBody>
      </p:sp>
      <p:sp>
        <p:nvSpPr>
          <p:cNvPr id="23" name="Номер слайда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909E8D7A-5147-453B-85F0-5F42C9E8810D}" type="slidenum">
              <a:rPr lang="ru-RU" smtClean="0"/>
              <a:pPr/>
              <a:t>‹#›</a:t>
            </a:fld>
            <a:endParaRPr lang="ru-RU"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p:txBody>
          <a:bodyPr>
            <a:normAutofit lnSpcReduction="10000"/>
          </a:bodyPr>
          <a:lstStyle/>
          <a:p>
            <a:r>
              <a:rPr lang="ru-RU" dirty="0" smtClean="0"/>
              <a:t>           Презентация  урока по геометрии (8 класс) учителя математики МОУ «СОШ №22» г. Балаково                        Шпилькиной Ольги  Викторовны</a:t>
            </a:r>
            <a:endParaRPr lang="ru-RU" dirty="0"/>
          </a:p>
        </p:txBody>
      </p:sp>
      <p:sp>
        <p:nvSpPr>
          <p:cNvPr id="2" name="Заголовок 1"/>
          <p:cNvSpPr>
            <a:spLocks noGrp="1"/>
          </p:cNvSpPr>
          <p:nvPr>
            <p:ph type="ctrTitle"/>
          </p:nvPr>
        </p:nvSpPr>
        <p:spPr/>
        <p:txBody>
          <a:bodyPr>
            <a:normAutofit/>
          </a:bodyPr>
          <a:lstStyle/>
          <a:p>
            <a:r>
              <a:rPr lang="ru-RU" sz="4800" dirty="0" smtClean="0"/>
              <a:t>Тема: Четырехугольники</a:t>
            </a:r>
            <a:endParaRPr lang="ru-RU" sz="4800" dirty="0"/>
          </a:p>
        </p:txBody>
      </p:sp>
    </p:spTree>
  </p:cSld>
  <p:clrMapOvr>
    <a:masterClrMapping/>
  </p:clrMapOvr>
  <p:transition spd="slow">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decel="50000" fill="hold">
                                          <p:stCondLst>
                                            <p:cond delay="0"/>
                                          </p:stCondLst>
                                        </p:cTn>
                                        <p:tgtEl>
                                          <p:spTgt spid="3">
                                            <p:txEl>
                                              <p:pRg st="0" end="0"/>
                                            </p:txEl>
                                          </p:spTgt>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3">
                                            <p:txEl>
                                              <p:pRg st="0" end="0"/>
                                            </p:txEl>
                                          </p:spTgt>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3">
                                            <p:txEl>
                                              <p:pRg st="0" end="0"/>
                                            </p:txEl>
                                          </p:spTgt>
                                        </p:tgtEl>
                                        <p:attrNameLst>
                                          <p:attrName>ppt_w</p:attrName>
                                        </p:attrNameLst>
                                      </p:cBhvr>
                                      <p:tavLst>
                                        <p:tav tm="0">
                                          <p:val>
                                            <p:strVal val="#ppt_w*.05"/>
                                          </p:val>
                                        </p:tav>
                                        <p:tav tm="100000">
                                          <p:val>
                                            <p:strVal val="#ppt_w"/>
                                          </p:val>
                                        </p:tav>
                                      </p:tavLst>
                                    </p:anim>
                                    <p:anim calcmode="lin" valueType="num">
                                      <p:cBhvr>
                                        <p:cTn id="10" dur="10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3">
                                            <p:txEl>
                                              <p:pRg st="0" end="0"/>
                                            </p:txEl>
                                          </p:spTgt>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3">
                                            <p:txEl>
                                              <p:pRg st="0" end="0"/>
                                            </p:txEl>
                                          </p:spTgt>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3">
                                            <p:txEl>
                                              <p:pRg st="0" end="0"/>
                                            </p:txEl>
                                          </p:spTgt>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28596" y="357166"/>
            <a:ext cx="8258204" cy="5715040"/>
          </a:xfrm>
        </p:spPr>
        <p:txBody>
          <a:bodyPr>
            <a:normAutofit fontScale="92500" lnSpcReduction="10000"/>
          </a:bodyPr>
          <a:lstStyle/>
          <a:p>
            <a:pPr>
              <a:buNone/>
            </a:pPr>
            <a:r>
              <a:rPr lang="en-US" dirty="0" smtClean="0"/>
              <a:t>     </a:t>
            </a:r>
            <a:r>
              <a:rPr lang="ru-RU" dirty="0" smtClean="0"/>
              <a:t>Задача № 3  </a:t>
            </a:r>
            <a:r>
              <a:rPr lang="en-US" dirty="0" smtClean="0"/>
              <a:t>II</a:t>
            </a:r>
            <a:r>
              <a:rPr lang="ru-RU" dirty="0" smtClean="0"/>
              <a:t> варианта способствовала открытию еще одного признака параллелограмма: </a:t>
            </a:r>
            <a:r>
              <a:rPr lang="ru-RU" dirty="0" smtClean="0">
                <a:solidFill>
                  <a:srgbClr val="FF0000"/>
                </a:solidFill>
              </a:rPr>
              <a:t>Если в выпуклом четырехугольнике сумма углов, прилежащих к каждой из двух смежных сторон, равна 180°, то он является параллелограммом.                                                                               </a:t>
            </a:r>
            <a:r>
              <a:rPr lang="ru-RU" dirty="0" smtClean="0"/>
              <a:t>Итак, </a:t>
            </a:r>
            <a:r>
              <a:rPr lang="en-US" dirty="0" smtClean="0"/>
              <a:t>I </a:t>
            </a:r>
            <a:r>
              <a:rPr lang="ru-RU" dirty="0" smtClean="0"/>
              <a:t>вариант ваши ответы: 3,13,17,4.                                            </a:t>
            </a:r>
            <a:r>
              <a:rPr lang="en-US" dirty="0" smtClean="0"/>
              <a:t>II</a:t>
            </a:r>
            <a:r>
              <a:rPr lang="ru-RU" dirty="0" smtClean="0"/>
              <a:t> вариант ваши ответы: 8,10,7,1.                                                            </a:t>
            </a:r>
            <a:r>
              <a:rPr lang="ru-RU" sz="4300" dirty="0" smtClean="0">
                <a:solidFill>
                  <a:srgbClr val="FF0000"/>
                </a:solidFill>
              </a:rPr>
              <a:t>«Больше занимайтесь математикой! Помните, что, решая маленькие задачи, вы готовите себя к решению больших и трудных задач</a:t>
            </a:r>
            <a:r>
              <a:rPr lang="ru-RU" sz="3600" dirty="0" smtClean="0">
                <a:solidFill>
                  <a:srgbClr val="FF0000"/>
                </a:solidFill>
              </a:rPr>
              <a:t>».</a:t>
            </a:r>
          </a:p>
          <a:p>
            <a:pPr>
              <a:buNone/>
            </a:pPr>
            <a:r>
              <a:rPr lang="ru-RU" dirty="0" smtClean="0"/>
              <a:t>                                               </a:t>
            </a:r>
            <a:r>
              <a:rPr lang="ru-RU" dirty="0" smtClean="0">
                <a:solidFill>
                  <a:srgbClr val="FF0000"/>
                </a:solidFill>
              </a:rPr>
              <a:t>                                        </a:t>
            </a:r>
            <a:endParaRPr lang="ru-RU" dirty="0">
              <a:solidFill>
                <a:srgbClr val="FF0000"/>
              </a:solidFill>
            </a:endParaRPr>
          </a:p>
        </p:txBody>
      </p:sp>
    </p:spTree>
  </p:cSld>
  <p:clrMapOvr>
    <a:masterClrMapping/>
  </p:clrMapOvr>
  <p:transition spd="slow">
    <p:wheel spokes="2"/>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3"/>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0" presetClass="entr" presetSubtype="0" decel="10000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ppt_w</p:attrName>
                                        </p:attrNameLst>
                                      </p:cBhvr>
                                      <p:tavLst>
                                        <p:tav tm="0">
                                          <p:val>
                                            <p:strVal val="#ppt_w+.3"/>
                                          </p:val>
                                        </p:tav>
                                        <p:tav tm="100000">
                                          <p:val>
                                            <p:strVal val="#ppt_w"/>
                                          </p:val>
                                        </p:tav>
                                      </p:tavLst>
                                    </p:anim>
                                    <p:anim calcmode="lin" valueType="num">
                                      <p:cBhvr>
                                        <p:cTn id="15"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solidFill>
                  <a:srgbClr val="FF0000"/>
                </a:solidFill>
              </a:rPr>
              <a:t>Решение комплексной задачи</a:t>
            </a:r>
            <a:endParaRPr lang="ru-RU" dirty="0">
              <a:solidFill>
                <a:srgbClr val="FF0000"/>
              </a:solidFill>
            </a:endParaRPr>
          </a:p>
        </p:txBody>
      </p:sp>
      <p:sp>
        <p:nvSpPr>
          <p:cNvPr id="3" name="Содержимое 2"/>
          <p:cNvSpPr>
            <a:spLocks noGrp="1"/>
          </p:cNvSpPr>
          <p:nvPr>
            <p:ph sz="quarter" idx="1"/>
          </p:nvPr>
        </p:nvSpPr>
        <p:spPr/>
        <p:txBody>
          <a:bodyPr/>
          <a:lstStyle/>
          <a:p>
            <a:pPr>
              <a:buNone/>
            </a:pPr>
            <a:r>
              <a:rPr lang="ru-RU" dirty="0" smtClean="0"/>
              <a:t>    </a:t>
            </a:r>
            <a:r>
              <a:rPr lang="ru-RU" dirty="0" smtClean="0">
                <a:solidFill>
                  <a:srgbClr val="FF0000"/>
                </a:solidFill>
              </a:rPr>
              <a:t>1) </a:t>
            </a:r>
            <a:r>
              <a:rPr lang="ru-RU" dirty="0" smtClean="0"/>
              <a:t>Начертите параллелограмм </a:t>
            </a:r>
            <a:r>
              <a:rPr lang="en-US" dirty="0" smtClean="0"/>
              <a:t>ABCD</a:t>
            </a:r>
            <a:r>
              <a:rPr lang="ru-RU" dirty="0" smtClean="0"/>
              <a:t>;                                        </a:t>
            </a:r>
            <a:r>
              <a:rPr lang="ru-RU" dirty="0" smtClean="0">
                <a:solidFill>
                  <a:srgbClr val="FF0000"/>
                </a:solidFill>
              </a:rPr>
              <a:t>2)</a:t>
            </a:r>
            <a:r>
              <a:rPr lang="ru-RU" dirty="0" smtClean="0"/>
              <a:t> Проведите диагонали и обозначьте буквой </a:t>
            </a:r>
            <a:r>
              <a:rPr lang="en-US" dirty="0" smtClean="0"/>
              <a:t>O – </a:t>
            </a:r>
            <a:r>
              <a:rPr lang="ru-RU" dirty="0" smtClean="0"/>
              <a:t>точку их пересечения;                                          </a:t>
            </a:r>
            <a:r>
              <a:rPr lang="ru-RU" dirty="0" smtClean="0">
                <a:solidFill>
                  <a:srgbClr val="FF0000"/>
                </a:solidFill>
              </a:rPr>
              <a:t>3)</a:t>
            </a:r>
            <a:r>
              <a:rPr lang="ru-RU" dirty="0" smtClean="0"/>
              <a:t>Проведите прямую, проходящую через точку </a:t>
            </a:r>
            <a:r>
              <a:rPr lang="en-US" dirty="0" smtClean="0"/>
              <a:t>O </a:t>
            </a:r>
            <a:r>
              <a:rPr lang="ru-RU" dirty="0" smtClean="0"/>
              <a:t>и пересекающую сторону </a:t>
            </a:r>
            <a:r>
              <a:rPr lang="en-US" dirty="0" smtClean="0"/>
              <a:t>AD </a:t>
            </a:r>
            <a:r>
              <a:rPr lang="ru-RU" dirty="0" smtClean="0"/>
              <a:t>в точке </a:t>
            </a:r>
            <a:r>
              <a:rPr lang="en-US" dirty="0" smtClean="0"/>
              <a:t>P</a:t>
            </a:r>
            <a:r>
              <a:rPr lang="ru-RU" dirty="0" smtClean="0"/>
              <a:t>, а сторону </a:t>
            </a:r>
            <a:r>
              <a:rPr lang="en-US" dirty="0" smtClean="0"/>
              <a:t>BC –</a:t>
            </a:r>
            <a:r>
              <a:rPr lang="ru-RU" dirty="0" smtClean="0"/>
              <a:t> в точке </a:t>
            </a:r>
            <a:r>
              <a:rPr lang="en-US" dirty="0" smtClean="0"/>
              <a:t>N</a:t>
            </a:r>
            <a:r>
              <a:rPr lang="ru-RU" dirty="0" smtClean="0"/>
              <a:t>;                                                                     </a:t>
            </a:r>
            <a:r>
              <a:rPr lang="ru-RU" dirty="0" smtClean="0">
                <a:solidFill>
                  <a:srgbClr val="FF0000"/>
                </a:solidFill>
              </a:rPr>
              <a:t>4)</a:t>
            </a:r>
            <a:r>
              <a:rPr lang="ru-RU" dirty="0" smtClean="0"/>
              <a:t> Проведите прямую, проходящую через точку </a:t>
            </a:r>
            <a:r>
              <a:rPr lang="en-US" dirty="0" smtClean="0"/>
              <a:t>O </a:t>
            </a:r>
            <a:r>
              <a:rPr lang="ru-RU" dirty="0" smtClean="0"/>
              <a:t>и пересекающую сторону </a:t>
            </a:r>
            <a:r>
              <a:rPr lang="en-US" dirty="0" smtClean="0"/>
              <a:t>AB</a:t>
            </a:r>
            <a:r>
              <a:rPr lang="ru-RU" dirty="0" smtClean="0"/>
              <a:t> в точке </a:t>
            </a:r>
            <a:r>
              <a:rPr lang="en-US" dirty="0" smtClean="0"/>
              <a:t>M</a:t>
            </a:r>
            <a:r>
              <a:rPr lang="ru-RU" dirty="0" smtClean="0"/>
              <a:t>, а сторону </a:t>
            </a:r>
            <a:r>
              <a:rPr lang="en-US" dirty="0" smtClean="0"/>
              <a:t>CD</a:t>
            </a:r>
            <a:r>
              <a:rPr lang="ru-RU" dirty="0" smtClean="0"/>
              <a:t> – в точке </a:t>
            </a:r>
            <a:r>
              <a:rPr lang="en-US" dirty="0" smtClean="0"/>
              <a:t>Q</a:t>
            </a:r>
            <a:r>
              <a:rPr lang="ru-RU" dirty="0" smtClean="0"/>
              <a:t>;                                                                 </a:t>
            </a:r>
            <a:r>
              <a:rPr lang="ru-RU" dirty="0" smtClean="0">
                <a:solidFill>
                  <a:srgbClr val="FF0000"/>
                </a:solidFill>
              </a:rPr>
              <a:t>5)</a:t>
            </a:r>
            <a:r>
              <a:rPr lang="ru-RU" dirty="0" smtClean="0"/>
              <a:t> Соедините </a:t>
            </a:r>
            <a:r>
              <a:rPr lang="en-US" dirty="0" smtClean="0"/>
              <a:t>M</a:t>
            </a:r>
            <a:r>
              <a:rPr lang="ru-RU" dirty="0" smtClean="0"/>
              <a:t> с </a:t>
            </a:r>
            <a:r>
              <a:rPr lang="en-US" dirty="0" smtClean="0"/>
              <a:t>N</a:t>
            </a:r>
            <a:r>
              <a:rPr lang="ru-RU" dirty="0" smtClean="0"/>
              <a:t>, </a:t>
            </a:r>
            <a:r>
              <a:rPr lang="en-US" dirty="0" smtClean="0"/>
              <a:t>N </a:t>
            </a:r>
            <a:r>
              <a:rPr lang="ru-RU" dirty="0" smtClean="0"/>
              <a:t>с </a:t>
            </a:r>
            <a:r>
              <a:rPr lang="en-US" dirty="0" smtClean="0"/>
              <a:t>Q</a:t>
            </a:r>
            <a:r>
              <a:rPr lang="ru-RU" dirty="0" smtClean="0"/>
              <a:t>, </a:t>
            </a:r>
            <a:r>
              <a:rPr lang="en-US" dirty="0" smtClean="0"/>
              <a:t>Q </a:t>
            </a:r>
            <a:r>
              <a:rPr lang="ru-RU" dirty="0" smtClean="0"/>
              <a:t>с </a:t>
            </a:r>
            <a:r>
              <a:rPr lang="en-US" dirty="0" smtClean="0"/>
              <a:t>P</a:t>
            </a:r>
            <a:r>
              <a:rPr lang="ru-RU" dirty="0" smtClean="0"/>
              <a:t> и </a:t>
            </a:r>
            <a:r>
              <a:rPr lang="en-US" dirty="0" smtClean="0"/>
              <a:t>P </a:t>
            </a:r>
            <a:r>
              <a:rPr lang="ru-RU" dirty="0" smtClean="0"/>
              <a:t>с </a:t>
            </a:r>
            <a:r>
              <a:rPr lang="en-US" dirty="0" smtClean="0"/>
              <a:t>M</a:t>
            </a:r>
            <a:r>
              <a:rPr lang="ru-RU" dirty="0" smtClean="0"/>
              <a:t>.      Получается: </a:t>
            </a:r>
            <a:endParaRPr lang="ru-RU" dirty="0"/>
          </a:p>
        </p:txBody>
      </p:sp>
    </p:spTree>
  </p:cSld>
  <p:clrMapOvr>
    <a:masterClrMapping/>
  </p:clrMapOvr>
  <p:transition spd="slow">
    <p:checke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decel="50000" fill="hold">
                                          <p:stCondLst>
                                            <p:cond delay="0"/>
                                          </p:stCondLst>
                                        </p:cTn>
                                        <p:tgtEl>
                                          <p:spTgt spid="3">
                                            <p:txEl>
                                              <p:pRg st="0" end="0"/>
                                            </p:txEl>
                                          </p:spTgt>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3">
                                            <p:txEl>
                                              <p:pRg st="0" end="0"/>
                                            </p:txEl>
                                          </p:spTgt>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3">
                                            <p:txEl>
                                              <p:pRg st="0" end="0"/>
                                            </p:txEl>
                                          </p:spTgt>
                                        </p:tgtEl>
                                        <p:attrNameLst>
                                          <p:attrName>ppt_w</p:attrName>
                                        </p:attrNameLst>
                                      </p:cBhvr>
                                      <p:tavLst>
                                        <p:tav tm="0">
                                          <p:val>
                                            <p:strVal val="#ppt_w*.05"/>
                                          </p:val>
                                        </p:tav>
                                        <p:tav tm="100000">
                                          <p:val>
                                            <p:strVal val="#ppt_w"/>
                                          </p:val>
                                        </p:tav>
                                      </p:tavLst>
                                    </p:anim>
                                    <p:anim calcmode="lin" valueType="num">
                                      <p:cBhvr>
                                        <p:cTn id="10" dur="10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3">
                                            <p:txEl>
                                              <p:pRg st="0" end="0"/>
                                            </p:txEl>
                                          </p:spTgt>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3">
                                            <p:txEl>
                                              <p:pRg st="0" end="0"/>
                                            </p:txEl>
                                          </p:spTgt>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3">
                                            <p:txEl>
                                              <p:pRg st="0" end="0"/>
                                            </p:txEl>
                                          </p:spTgt>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араллелограмм 3"/>
          <p:cNvSpPr/>
          <p:nvPr/>
        </p:nvSpPr>
        <p:spPr>
          <a:xfrm>
            <a:off x="642910" y="428604"/>
            <a:ext cx="2357454" cy="1285884"/>
          </a:xfrm>
          <a:prstGeom prst="parallelogram">
            <a:avLst/>
          </a:prstGeom>
          <a:solidFill>
            <a:schemeClr val="tx1">
              <a:lumMod val="50000"/>
              <a:lumOff val="5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26" name="Rectangle 2"/>
          <p:cNvSpPr>
            <a:spLocks noChangeArrowheads="1"/>
          </p:cNvSpPr>
          <p:nvPr/>
        </p:nvSpPr>
        <p:spPr bwMode="auto">
          <a:xfrm>
            <a:off x="3643306" y="214290"/>
            <a:ext cx="4857784" cy="20313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b="0" i="0" u="none" strike="noStrike" cap="none" normalizeH="0" baseline="0" dirty="0" smtClean="0">
                <a:ln>
                  <a:noFill/>
                </a:ln>
                <a:solidFill>
                  <a:srgbClr val="FF0000"/>
                </a:solidFill>
                <a:effectLst/>
                <a:ea typeface="Calibri" pitchFamily="34" charset="0"/>
                <a:cs typeface="Times New Roman" pitchFamily="18" charset="0"/>
              </a:rPr>
              <a:t>Задача:</a:t>
            </a:r>
            <a:endParaRPr kumimoji="0" lang="ru-RU" b="0" i="0" u="none" strike="noStrike" cap="none" normalizeH="0" baseline="0" dirty="0" smtClean="0">
              <a:ln>
                <a:noFill/>
              </a:ln>
              <a:solidFill>
                <a:schemeClr val="tx1"/>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ea typeface="Calibri" pitchFamily="34" charset="0"/>
                <a:cs typeface="Times New Roman" pitchFamily="18" charset="0"/>
              </a:rPr>
              <a:t>Дан параллелограмм </a:t>
            </a:r>
            <a:r>
              <a:rPr kumimoji="0" lang="en-US" b="0" i="0" u="none" strike="noStrike" cap="none" normalizeH="0" baseline="0" dirty="0" smtClean="0">
                <a:ln>
                  <a:noFill/>
                </a:ln>
                <a:solidFill>
                  <a:schemeClr val="tx1"/>
                </a:solidFill>
                <a:effectLst/>
                <a:ea typeface="Calibri" pitchFamily="34" charset="0"/>
                <a:cs typeface="Times New Roman" pitchFamily="18" charset="0"/>
              </a:rPr>
              <a:t>ABCD</a:t>
            </a:r>
            <a:r>
              <a:rPr kumimoji="0" lang="ru-RU" b="0" i="0" u="none" strike="noStrike" cap="none" normalizeH="0" baseline="0" dirty="0" smtClean="0">
                <a:ln>
                  <a:noFill/>
                </a:ln>
                <a:solidFill>
                  <a:schemeClr val="tx1"/>
                </a:solidFill>
                <a:effectLst/>
                <a:ea typeface="Calibri" pitchFamily="34" charset="0"/>
                <a:cs typeface="Times New Roman" pitchFamily="18" charset="0"/>
              </a:rPr>
              <a:t>. Через точку пересечения его диагоналей проведены две прямые, пересекающие стороны </a:t>
            </a:r>
            <a:r>
              <a:rPr kumimoji="0" lang="en-US" b="0" i="0" u="none" strike="noStrike" cap="none" normalizeH="0" baseline="0" dirty="0" smtClean="0">
                <a:ln>
                  <a:noFill/>
                </a:ln>
                <a:solidFill>
                  <a:schemeClr val="tx1"/>
                </a:solidFill>
                <a:effectLst/>
                <a:ea typeface="Calibri" pitchFamily="34" charset="0"/>
                <a:cs typeface="Times New Roman" pitchFamily="18" charset="0"/>
              </a:rPr>
              <a:t>AB </a:t>
            </a:r>
            <a:r>
              <a:rPr kumimoji="0" lang="ru-RU" b="0" i="0" u="none" strike="noStrike" cap="none" normalizeH="0" baseline="0" dirty="0" smtClean="0">
                <a:ln>
                  <a:noFill/>
                </a:ln>
                <a:solidFill>
                  <a:schemeClr val="tx1"/>
                </a:solidFill>
                <a:effectLst/>
                <a:ea typeface="Calibri" pitchFamily="34" charset="0"/>
                <a:cs typeface="Times New Roman" pitchFamily="18" charset="0"/>
              </a:rPr>
              <a:t>и </a:t>
            </a:r>
            <a:r>
              <a:rPr kumimoji="0" lang="en-US" b="0" i="0" u="none" strike="noStrike" cap="none" normalizeH="0" baseline="0" dirty="0" smtClean="0">
                <a:ln>
                  <a:noFill/>
                </a:ln>
                <a:solidFill>
                  <a:schemeClr val="tx1"/>
                </a:solidFill>
                <a:effectLst/>
                <a:ea typeface="Calibri" pitchFamily="34" charset="0"/>
                <a:cs typeface="Times New Roman" pitchFamily="18" charset="0"/>
              </a:rPr>
              <a:t>CD</a:t>
            </a:r>
            <a:r>
              <a:rPr kumimoji="0" lang="ru-RU" b="0" i="0" u="none" strike="noStrike" cap="none" normalizeH="0" baseline="0" dirty="0" smtClean="0">
                <a:ln>
                  <a:noFill/>
                </a:ln>
                <a:solidFill>
                  <a:schemeClr val="tx1"/>
                </a:solidFill>
                <a:effectLst/>
                <a:ea typeface="Calibri" pitchFamily="34" charset="0"/>
                <a:cs typeface="Times New Roman" pitchFamily="18" charset="0"/>
              </a:rPr>
              <a:t>, </a:t>
            </a:r>
            <a:r>
              <a:rPr kumimoji="0" lang="en-US" b="0" i="0" u="none" strike="noStrike" cap="none" normalizeH="0" baseline="0" dirty="0" smtClean="0">
                <a:ln>
                  <a:noFill/>
                </a:ln>
                <a:solidFill>
                  <a:schemeClr val="tx1"/>
                </a:solidFill>
                <a:effectLst/>
                <a:ea typeface="Calibri" pitchFamily="34" charset="0"/>
                <a:cs typeface="Times New Roman" pitchFamily="18" charset="0"/>
              </a:rPr>
              <a:t>BC </a:t>
            </a:r>
            <a:r>
              <a:rPr kumimoji="0" lang="ru-RU" b="0" i="0" u="none" strike="noStrike" cap="none" normalizeH="0" baseline="0" dirty="0" smtClean="0">
                <a:ln>
                  <a:noFill/>
                </a:ln>
                <a:solidFill>
                  <a:schemeClr val="tx1"/>
                </a:solidFill>
                <a:effectLst/>
                <a:ea typeface="Calibri" pitchFamily="34" charset="0"/>
                <a:cs typeface="Times New Roman" pitchFamily="18" charset="0"/>
              </a:rPr>
              <a:t>и </a:t>
            </a:r>
            <a:r>
              <a:rPr kumimoji="0" lang="en-US" b="0" i="0" u="none" strike="noStrike" cap="none" normalizeH="0" baseline="0" dirty="0" smtClean="0">
                <a:ln>
                  <a:noFill/>
                </a:ln>
                <a:solidFill>
                  <a:schemeClr val="tx1"/>
                </a:solidFill>
                <a:effectLst/>
                <a:ea typeface="Calibri" pitchFamily="34" charset="0"/>
                <a:cs typeface="Times New Roman" pitchFamily="18" charset="0"/>
              </a:rPr>
              <a:t>AD</a:t>
            </a:r>
            <a:r>
              <a:rPr kumimoji="0" lang="ru-RU" b="0" i="0" u="none" strike="noStrike" cap="none" normalizeH="0" baseline="0" dirty="0" smtClean="0">
                <a:ln>
                  <a:noFill/>
                </a:ln>
                <a:solidFill>
                  <a:schemeClr val="tx1"/>
                </a:solidFill>
                <a:effectLst/>
                <a:ea typeface="Calibri" pitchFamily="34" charset="0"/>
                <a:cs typeface="Times New Roman" pitchFamily="18" charset="0"/>
              </a:rPr>
              <a:t> соответственно в точках </a:t>
            </a:r>
            <a:r>
              <a:rPr kumimoji="0" lang="en-US" b="0" i="0" u="none" strike="noStrike" cap="none" normalizeH="0" baseline="0" dirty="0" smtClean="0">
                <a:ln>
                  <a:noFill/>
                </a:ln>
                <a:solidFill>
                  <a:schemeClr val="tx1"/>
                </a:solidFill>
                <a:effectLst/>
                <a:ea typeface="Calibri" pitchFamily="34" charset="0"/>
                <a:cs typeface="Times New Roman" pitchFamily="18" charset="0"/>
              </a:rPr>
              <a:t>M </a:t>
            </a:r>
            <a:r>
              <a:rPr kumimoji="0" lang="ru-RU" b="0" i="0" u="none" strike="noStrike" cap="none" normalizeH="0" baseline="0" dirty="0" smtClean="0">
                <a:ln>
                  <a:noFill/>
                </a:ln>
                <a:solidFill>
                  <a:schemeClr val="tx1"/>
                </a:solidFill>
                <a:effectLst/>
                <a:ea typeface="Calibri" pitchFamily="34" charset="0"/>
                <a:cs typeface="Times New Roman" pitchFamily="18" charset="0"/>
              </a:rPr>
              <a:t>и </a:t>
            </a:r>
            <a:r>
              <a:rPr kumimoji="0" lang="en-US" b="0" i="0" u="none" strike="noStrike" cap="none" normalizeH="0" baseline="0" dirty="0" smtClean="0">
                <a:ln>
                  <a:noFill/>
                </a:ln>
                <a:solidFill>
                  <a:schemeClr val="tx1"/>
                </a:solidFill>
                <a:effectLst/>
                <a:ea typeface="Calibri" pitchFamily="34" charset="0"/>
                <a:cs typeface="Times New Roman" pitchFamily="18" charset="0"/>
              </a:rPr>
              <a:t>Q</a:t>
            </a:r>
            <a:r>
              <a:rPr kumimoji="0" lang="ru-RU" b="0" i="0" u="none" strike="noStrike" cap="none" normalizeH="0" baseline="0" dirty="0" smtClean="0">
                <a:ln>
                  <a:noFill/>
                </a:ln>
                <a:solidFill>
                  <a:schemeClr val="tx1"/>
                </a:solidFill>
                <a:effectLst/>
                <a:ea typeface="Calibri" pitchFamily="34" charset="0"/>
                <a:cs typeface="Times New Roman" pitchFamily="18" charset="0"/>
              </a:rPr>
              <a:t>, </a:t>
            </a:r>
            <a:r>
              <a:rPr kumimoji="0" lang="en-US" b="0" i="0" u="none" strike="noStrike" cap="none" normalizeH="0" baseline="0" dirty="0" smtClean="0">
                <a:ln>
                  <a:noFill/>
                </a:ln>
                <a:solidFill>
                  <a:schemeClr val="tx1"/>
                </a:solidFill>
                <a:effectLst/>
                <a:ea typeface="Calibri" pitchFamily="34" charset="0"/>
                <a:cs typeface="Times New Roman" pitchFamily="18" charset="0"/>
              </a:rPr>
              <a:t>N </a:t>
            </a:r>
            <a:r>
              <a:rPr kumimoji="0" lang="ru-RU" b="0" i="0" u="none" strike="noStrike" cap="none" normalizeH="0" baseline="0" dirty="0" smtClean="0">
                <a:ln>
                  <a:noFill/>
                </a:ln>
                <a:solidFill>
                  <a:schemeClr val="tx1"/>
                </a:solidFill>
                <a:effectLst/>
                <a:ea typeface="Calibri" pitchFamily="34" charset="0"/>
                <a:cs typeface="Times New Roman" pitchFamily="18" charset="0"/>
              </a:rPr>
              <a:t>и </a:t>
            </a:r>
            <a:r>
              <a:rPr kumimoji="0" lang="en-US" b="0" i="0" u="none" strike="noStrike" cap="none" normalizeH="0" baseline="0" dirty="0" smtClean="0">
                <a:ln>
                  <a:noFill/>
                </a:ln>
                <a:solidFill>
                  <a:schemeClr val="tx1"/>
                </a:solidFill>
                <a:effectLst/>
                <a:ea typeface="Calibri" pitchFamily="34" charset="0"/>
                <a:cs typeface="Times New Roman" pitchFamily="18" charset="0"/>
              </a:rPr>
              <a:t>P</a:t>
            </a:r>
            <a:r>
              <a:rPr kumimoji="0" lang="ru-RU" b="0" i="0" u="none" strike="noStrike" cap="none" normalizeH="0" baseline="0" dirty="0" smtClean="0">
                <a:ln>
                  <a:noFill/>
                </a:ln>
                <a:solidFill>
                  <a:schemeClr val="tx1"/>
                </a:solidFill>
                <a:effectLst/>
                <a:ea typeface="Calibri" pitchFamily="34" charset="0"/>
                <a:cs typeface="Times New Roman" pitchFamily="18" charset="0"/>
              </a:rPr>
              <a:t>. Докажите, что четырехугольник </a:t>
            </a:r>
            <a:r>
              <a:rPr kumimoji="0" lang="en-US" b="0" i="0" u="none" strike="noStrike" cap="none" normalizeH="0" baseline="0" dirty="0" smtClean="0">
                <a:ln>
                  <a:noFill/>
                </a:ln>
                <a:solidFill>
                  <a:schemeClr val="tx1"/>
                </a:solidFill>
                <a:effectLst/>
                <a:ea typeface="Calibri" pitchFamily="34" charset="0"/>
                <a:cs typeface="Times New Roman" pitchFamily="18" charset="0"/>
              </a:rPr>
              <a:t>MNQP </a:t>
            </a:r>
            <a:r>
              <a:rPr kumimoji="0" lang="ru-RU" b="0" i="0" u="none" strike="noStrike" cap="none" normalizeH="0" baseline="0" dirty="0" smtClean="0">
                <a:ln>
                  <a:noFill/>
                </a:ln>
                <a:solidFill>
                  <a:schemeClr val="tx1"/>
                </a:solidFill>
                <a:effectLst/>
                <a:ea typeface="Calibri" pitchFamily="34" charset="0"/>
                <a:cs typeface="Times New Roman" pitchFamily="18" charset="0"/>
              </a:rPr>
              <a:t>– параллелограмм</a:t>
            </a:r>
            <a:r>
              <a:rPr kumimoji="0" lang="ru-RU" sz="14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a:t>
            </a: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15" name="Прямая соединительная линия 14"/>
          <p:cNvCxnSpPr/>
          <p:nvPr/>
        </p:nvCxnSpPr>
        <p:spPr>
          <a:xfrm>
            <a:off x="1000100" y="428604"/>
            <a:ext cx="1643074" cy="1285884"/>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Прямая соединительная линия 19"/>
          <p:cNvCxnSpPr/>
          <p:nvPr/>
        </p:nvCxnSpPr>
        <p:spPr>
          <a:xfrm flipV="1">
            <a:off x="642910" y="428604"/>
            <a:ext cx="2357454" cy="1285884"/>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Прямая соединительная линия 22"/>
          <p:cNvCxnSpPr/>
          <p:nvPr/>
        </p:nvCxnSpPr>
        <p:spPr>
          <a:xfrm rot="16200000" flipH="1">
            <a:off x="750067" y="750099"/>
            <a:ext cx="2000264" cy="500066"/>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Прямая соединительная линия 30"/>
          <p:cNvCxnSpPr/>
          <p:nvPr/>
        </p:nvCxnSpPr>
        <p:spPr>
          <a:xfrm flipV="1">
            <a:off x="500034" y="1000108"/>
            <a:ext cx="2857519" cy="214312"/>
          </a:xfrm>
          <a:prstGeom prst="line">
            <a:avLst/>
          </a:prstGeom>
        </p:spPr>
        <p:style>
          <a:lnRef idx="1">
            <a:schemeClr val="accent1"/>
          </a:lnRef>
          <a:fillRef idx="0">
            <a:schemeClr val="accent1"/>
          </a:fillRef>
          <a:effectRef idx="0">
            <a:schemeClr val="accent1"/>
          </a:effectRef>
          <a:fontRef idx="minor">
            <a:schemeClr val="tx1"/>
          </a:fontRef>
        </p:style>
      </p:cxnSp>
      <p:cxnSp>
        <p:nvCxnSpPr>
          <p:cNvPr id="37" name="Прямая соединительная линия 36"/>
          <p:cNvCxnSpPr>
            <a:endCxn id="4" idx="2"/>
          </p:cNvCxnSpPr>
          <p:nvPr/>
        </p:nvCxnSpPr>
        <p:spPr>
          <a:xfrm>
            <a:off x="1571604" y="428604"/>
            <a:ext cx="1268025" cy="642942"/>
          </a:xfrm>
          <a:prstGeom prst="line">
            <a:avLst/>
          </a:prstGeom>
        </p:spPr>
        <p:style>
          <a:lnRef idx="2">
            <a:schemeClr val="dk1"/>
          </a:lnRef>
          <a:fillRef idx="0">
            <a:schemeClr val="dk1"/>
          </a:fillRef>
          <a:effectRef idx="1">
            <a:schemeClr val="dk1"/>
          </a:effectRef>
          <a:fontRef idx="minor">
            <a:schemeClr val="tx1"/>
          </a:fontRef>
        </p:style>
      </p:cxnSp>
      <p:cxnSp>
        <p:nvCxnSpPr>
          <p:cNvPr id="41" name="Прямая соединительная линия 40"/>
          <p:cNvCxnSpPr/>
          <p:nvPr/>
        </p:nvCxnSpPr>
        <p:spPr>
          <a:xfrm rot="10800000" flipV="1">
            <a:off x="785786" y="428600"/>
            <a:ext cx="857264" cy="785822"/>
          </a:xfrm>
          <a:prstGeom prst="line">
            <a:avLst/>
          </a:prstGeom>
        </p:spPr>
        <p:style>
          <a:lnRef idx="2">
            <a:schemeClr val="dk1"/>
          </a:lnRef>
          <a:fillRef idx="0">
            <a:schemeClr val="dk1"/>
          </a:fillRef>
          <a:effectRef idx="1">
            <a:schemeClr val="dk1"/>
          </a:effectRef>
          <a:fontRef idx="minor">
            <a:schemeClr val="tx1"/>
          </a:fontRef>
        </p:style>
      </p:cxnSp>
      <p:cxnSp>
        <p:nvCxnSpPr>
          <p:cNvPr id="65" name="Прямая соединительная линия 64"/>
          <p:cNvCxnSpPr/>
          <p:nvPr/>
        </p:nvCxnSpPr>
        <p:spPr>
          <a:xfrm>
            <a:off x="785786" y="1214422"/>
            <a:ext cx="1143008" cy="500066"/>
          </a:xfrm>
          <a:prstGeom prst="line">
            <a:avLst/>
          </a:prstGeom>
        </p:spPr>
        <p:style>
          <a:lnRef idx="1">
            <a:schemeClr val="dk1"/>
          </a:lnRef>
          <a:fillRef idx="0">
            <a:schemeClr val="dk1"/>
          </a:fillRef>
          <a:effectRef idx="0">
            <a:schemeClr val="dk1"/>
          </a:effectRef>
          <a:fontRef idx="minor">
            <a:schemeClr val="tx1"/>
          </a:fontRef>
        </p:style>
      </p:cxnSp>
      <p:cxnSp>
        <p:nvCxnSpPr>
          <p:cNvPr id="71" name="Прямая соединительная линия 70"/>
          <p:cNvCxnSpPr>
            <a:endCxn id="4" idx="2"/>
          </p:cNvCxnSpPr>
          <p:nvPr/>
        </p:nvCxnSpPr>
        <p:spPr>
          <a:xfrm flipV="1">
            <a:off x="1928794" y="1071546"/>
            <a:ext cx="910835" cy="642942"/>
          </a:xfrm>
          <a:prstGeom prst="line">
            <a:avLst/>
          </a:prstGeom>
        </p:spPr>
        <p:style>
          <a:lnRef idx="2">
            <a:schemeClr val="dk1"/>
          </a:lnRef>
          <a:fillRef idx="0">
            <a:schemeClr val="dk1"/>
          </a:fillRef>
          <a:effectRef idx="1">
            <a:schemeClr val="dk1"/>
          </a:effectRef>
          <a:fontRef idx="minor">
            <a:schemeClr val="tx1"/>
          </a:fontRef>
        </p:style>
      </p:cxnSp>
      <p:sp>
        <p:nvSpPr>
          <p:cNvPr id="107" name="TextBox 106"/>
          <p:cNvSpPr txBox="1"/>
          <p:nvPr/>
        </p:nvSpPr>
        <p:spPr>
          <a:xfrm>
            <a:off x="214282" y="2571744"/>
            <a:ext cx="4286280" cy="3693319"/>
          </a:xfrm>
          <a:prstGeom prst="rect">
            <a:avLst/>
          </a:prstGeom>
          <a:noFill/>
        </p:spPr>
        <p:txBody>
          <a:bodyPr wrap="square" rtlCol="0">
            <a:spAutoFit/>
          </a:bodyPr>
          <a:lstStyle/>
          <a:p>
            <a:r>
              <a:rPr lang="ru-RU" dirty="0" smtClean="0">
                <a:solidFill>
                  <a:srgbClr val="FF0000"/>
                </a:solidFill>
              </a:rPr>
              <a:t>Обсуждение</a:t>
            </a:r>
          </a:p>
          <a:p>
            <a:pPr lvl="0"/>
            <a:r>
              <a:rPr lang="ru-RU" dirty="0" smtClean="0"/>
              <a:t>1) Какой фигурой является </a:t>
            </a:r>
            <a:r>
              <a:rPr lang="en-US" dirty="0" smtClean="0"/>
              <a:t>MNQP </a:t>
            </a:r>
            <a:r>
              <a:rPr lang="ru-RU" dirty="0" smtClean="0"/>
              <a:t>по условию?</a:t>
            </a:r>
            <a:r>
              <a:rPr lang="en-US" dirty="0" smtClean="0"/>
              <a:t>  </a:t>
            </a:r>
            <a:endParaRPr lang="ru-RU" dirty="0" smtClean="0"/>
          </a:p>
          <a:p>
            <a:pPr lvl="0"/>
            <a:r>
              <a:rPr lang="ru-RU" dirty="0" smtClean="0"/>
              <a:t>2) Для четырехугольника </a:t>
            </a:r>
            <a:r>
              <a:rPr lang="en-US" dirty="0" smtClean="0"/>
              <a:t>MQ </a:t>
            </a:r>
            <a:r>
              <a:rPr lang="ru-RU" dirty="0" smtClean="0"/>
              <a:t>и </a:t>
            </a:r>
            <a:r>
              <a:rPr lang="en-US" dirty="0" smtClean="0"/>
              <a:t>NP</a:t>
            </a:r>
            <a:r>
              <a:rPr lang="ru-RU" dirty="0" smtClean="0"/>
              <a:t> чем являются? </a:t>
            </a:r>
          </a:p>
          <a:p>
            <a:pPr lvl="0"/>
            <a:r>
              <a:rPr lang="ru-RU" dirty="0" smtClean="0"/>
              <a:t>3)Для того, чтобы доказать, что данный четырехугольник - параллелограмм, нужно вспомнить свойство или признак? </a:t>
            </a:r>
          </a:p>
          <a:p>
            <a:pPr lvl="0"/>
            <a:r>
              <a:rPr lang="ru-RU" dirty="0" smtClean="0"/>
              <a:t>4)Прочитайте его. </a:t>
            </a:r>
          </a:p>
          <a:p>
            <a:r>
              <a:rPr lang="ru-RU" dirty="0" smtClean="0"/>
              <a:t>                                                                                                  5)Так что нам нужно прежде всего доказать? </a:t>
            </a:r>
            <a:r>
              <a:rPr lang="en-US" dirty="0" smtClean="0"/>
              <a:t>  </a:t>
            </a:r>
            <a:endParaRPr lang="ru-RU" dirty="0"/>
          </a:p>
        </p:txBody>
      </p:sp>
      <p:sp>
        <p:nvSpPr>
          <p:cNvPr id="108" name="TextBox 107"/>
          <p:cNvSpPr txBox="1"/>
          <p:nvPr/>
        </p:nvSpPr>
        <p:spPr>
          <a:xfrm>
            <a:off x="500034" y="1714488"/>
            <a:ext cx="214314" cy="369332"/>
          </a:xfrm>
          <a:prstGeom prst="rect">
            <a:avLst/>
          </a:prstGeom>
          <a:noFill/>
        </p:spPr>
        <p:txBody>
          <a:bodyPr wrap="square" rtlCol="0">
            <a:spAutoFit/>
          </a:bodyPr>
          <a:lstStyle/>
          <a:p>
            <a:r>
              <a:rPr lang="en-US" dirty="0" smtClean="0"/>
              <a:t>A</a:t>
            </a:r>
            <a:endParaRPr lang="ru-RU" dirty="0"/>
          </a:p>
        </p:txBody>
      </p:sp>
      <p:sp>
        <p:nvSpPr>
          <p:cNvPr id="109" name="TextBox 108"/>
          <p:cNvSpPr txBox="1"/>
          <p:nvPr/>
        </p:nvSpPr>
        <p:spPr>
          <a:xfrm>
            <a:off x="785786" y="142852"/>
            <a:ext cx="214314" cy="369332"/>
          </a:xfrm>
          <a:prstGeom prst="rect">
            <a:avLst/>
          </a:prstGeom>
          <a:noFill/>
        </p:spPr>
        <p:txBody>
          <a:bodyPr wrap="square" rtlCol="0">
            <a:spAutoFit/>
          </a:bodyPr>
          <a:lstStyle/>
          <a:p>
            <a:r>
              <a:rPr lang="en-US" dirty="0" smtClean="0"/>
              <a:t>B</a:t>
            </a:r>
            <a:endParaRPr lang="ru-RU" dirty="0"/>
          </a:p>
        </p:txBody>
      </p:sp>
      <p:sp>
        <p:nvSpPr>
          <p:cNvPr id="110" name="TextBox 109"/>
          <p:cNvSpPr txBox="1"/>
          <p:nvPr/>
        </p:nvSpPr>
        <p:spPr>
          <a:xfrm>
            <a:off x="2928926" y="142852"/>
            <a:ext cx="327334" cy="369332"/>
          </a:xfrm>
          <a:prstGeom prst="rect">
            <a:avLst/>
          </a:prstGeom>
          <a:noFill/>
        </p:spPr>
        <p:txBody>
          <a:bodyPr wrap="none" rtlCol="0">
            <a:spAutoFit/>
          </a:bodyPr>
          <a:lstStyle/>
          <a:p>
            <a:r>
              <a:rPr lang="en-US" dirty="0" smtClean="0"/>
              <a:t>C</a:t>
            </a:r>
            <a:endParaRPr lang="ru-RU" dirty="0"/>
          </a:p>
        </p:txBody>
      </p:sp>
      <p:sp>
        <p:nvSpPr>
          <p:cNvPr id="111" name="TextBox 110"/>
          <p:cNvSpPr txBox="1"/>
          <p:nvPr/>
        </p:nvSpPr>
        <p:spPr>
          <a:xfrm>
            <a:off x="2571736" y="1643050"/>
            <a:ext cx="338554" cy="369332"/>
          </a:xfrm>
          <a:prstGeom prst="rect">
            <a:avLst/>
          </a:prstGeom>
          <a:noFill/>
        </p:spPr>
        <p:txBody>
          <a:bodyPr wrap="none" rtlCol="0">
            <a:spAutoFit/>
          </a:bodyPr>
          <a:lstStyle/>
          <a:p>
            <a:r>
              <a:rPr lang="en-US" dirty="0" smtClean="0"/>
              <a:t>D</a:t>
            </a:r>
            <a:endParaRPr lang="ru-RU" dirty="0"/>
          </a:p>
        </p:txBody>
      </p:sp>
      <p:sp>
        <p:nvSpPr>
          <p:cNvPr id="112" name="TextBox 111"/>
          <p:cNvSpPr txBox="1"/>
          <p:nvPr/>
        </p:nvSpPr>
        <p:spPr>
          <a:xfrm>
            <a:off x="500034" y="1142984"/>
            <a:ext cx="142876" cy="369332"/>
          </a:xfrm>
          <a:prstGeom prst="rect">
            <a:avLst/>
          </a:prstGeom>
          <a:noFill/>
        </p:spPr>
        <p:txBody>
          <a:bodyPr wrap="square" rtlCol="0">
            <a:spAutoFit/>
          </a:bodyPr>
          <a:lstStyle/>
          <a:p>
            <a:r>
              <a:rPr lang="en-US" dirty="0" smtClean="0"/>
              <a:t>M</a:t>
            </a:r>
            <a:endParaRPr lang="ru-RU" dirty="0"/>
          </a:p>
        </p:txBody>
      </p:sp>
      <p:sp>
        <p:nvSpPr>
          <p:cNvPr id="113" name="TextBox 112"/>
          <p:cNvSpPr txBox="1"/>
          <p:nvPr/>
        </p:nvSpPr>
        <p:spPr>
          <a:xfrm>
            <a:off x="1500166" y="142852"/>
            <a:ext cx="338554" cy="369332"/>
          </a:xfrm>
          <a:prstGeom prst="rect">
            <a:avLst/>
          </a:prstGeom>
          <a:noFill/>
        </p:spPr>
        <p:txBody>
          <a:bodyPr wrap="none" rtlCol="0">
            <a:spAutoFit/>
          </a:bodyPr>
          <a:lstStyle/>
          <a:p>
            <a:r>
              <a:rPr lang="en-US" dirty="0" smtClean="0"/>
              <a:t>N</a:t>
            </a:r>
            <a:endParaRPr lang="ru-RU" dirty="0"/>
          </a:p>
        </p:txBody>
      </p:sp>
      <p:sp>
        <p:nvSpPr>
          <p:cNvPr id="114" name="TextBox 113"/>
          <p:cNvSpPr txBox="1"/>
          <p:nvPr/>
        </p:nvSpPr>
        <p:spPr>
          <a:xfrm>
            <a:off x="2786050" y="1000108"/>
            <a:ext cx="351378" cy="369332"/>
          </a:xfrm>
          <a:prstGeom prst="rect">
            <a:avLst/>
          </a:prstGeom>
          <a:noFill/>
        </p:spPr>
        <p:txBody>
          <a:bodyPr wrap="none" rtlCol="0">
            <a:spAutoFit/>
          </a:bodyPr>
          <a:lstStyle/>
          <a:p>
            <a:r>
              <a:rPr lang="en-US" dirty="0" smtClean="0"/>
              <a:t>Q</a:t>
            </a:r>
            <a:endParaRPr lang="ru-RU" dirty="0"/>
          </a:p>
        </p:txBody>
      </p:sp>
      <p:sp>
        <p:nvSpPr>
          <p:cNvPr id="115" name="TextBox 114"/>
          <p:cNvSpPr txBox="1"/>
          <p:nvPr/>
        </p:nvSpPr>
        <p:spPr>
          <a:xfrm>
            <a:off x="1714480" y="1643050"/>
            <a:ext cx="300082" cy="369332"/>
          </a:xfrm>
          <a:prstGeom prst="rect">
            <a:avLst/>
          </a:prstGeom>
          <a:noFill/>
        </p:spPr>
        <p:txBody>
          <a:bodyPr wrap="none" rtlCol="0">
            <a:spAutoFit/>
          </a:bodyPr>
          <a:lstStyle/>
          <a:p>
            <a:r>
              <a:rPr lang="en-US" dirty="0" smtClean="0"/>
              <a:t>P</a:t>
            </a:r>
            <a:endParaRPr lang="ru-RU" dirty="0"/>
          </a:p>
        </p:txBody>
      </p:sp>
      <p:sp>
        <p:nvSpPr>
          <p:cNvPr id="116" name="TextBox 115"/>
          <p:cNvSpPr txBox="1"/>
          <p:nvPr/>
        </p:nvSpPr>
        <p:spPr>
          <a:xfrm>
            <a:off x="1714480" y="928670"/>
            <a:ext cx="352982" cy="369332"/>
          </a:xfrm>
          <a:prstGeom prst="rect">
            <a:avLst/>
          </a:prstGeom>
          <a:noFill/>
        </p:spPr>
        <p:txBody>
          <a:bodyPr wrap="none" rtlCol="0">
            <a:spAutoFit/>
          </a:bodyPr>
          <a:lstStyle/>
          <a:p>
            <a:r>
              <a:rPr lang="en-US" dirty="0" smtClean="0"/>
              <a:t>O</a:t>
            </a:r>
            <a:endParaRPr lang="ru-RU" dirty="0"/>
          </a:p>
        </p:txBody>
      </p:sp>
      <p:sp>
        <p:nvSpPr>
          <p:cNvPr id="25" name="TextBox 24"/>
          <p:cNvSpPr txBox="1"/>
          <p:nvPr/>
        </p:nvSpPr>
        <p:spPr>
          <a:xfrm>
            <a:off x="4214810" y="2857496"/>
            <a:ext cx="2643206" cy="369332"/>
          </a:xfrm>
          <a:prstGeom prst="rect">
            <a:avLst/>
          </a:prstGeom>
          <a:noFill/>
        </p:spPr>
        <p:txBody>
          <a:bodyPr wrap="square" rtlCol="0">
            <a:spAutoFit/>
          </a:bodyPr>
          <a:lstStyle/>
          <a:p>
            <a:r>
              <a:rPr lang="ru-RU" dirty="0" smtClean="0"/>
              <a:t>(Четырехугольником)</a:t>
            </a:r>
            <a:endParaRPr lang="ru-RU" dirty="0"/>
          </a:p>
        </p:txBody>
      </p:sp>
      <p:sp>
        <p:nvSpPr>
          <p:cNvPr id="26" name="TextBox 25"/>
          <p:cNvSpPr txBox="1"/>
          <p:nvPr/>
        </p:nvSpPr>
        <p:spPr>
          <a:xfrm>
            <a:off x="4357686" y="3429000"/>
            <a:ext cx="2643206" cy="369332"/>
          </a:xfrm>
          <a:prstGeom prst="rect">
            <a:avLst/>
          </a:prstGeom>
          <a:noFill/>
        </p:spPr>
        <p:txBody>
          <a:bodyPr wrap="square" rtlCol="0">
            <a:spAutoFit/>
          </a:bodyPr>
          <a:lstStyle/>
          <a:p>
            <a:r>
              <a:rPr lang="ru-RU" dirty="0" smtClean="0"/>
              <a:t>(Диагоналями)</a:t>
            </a:r>
            <a:endParaRPr lang="ru-RU" dirty="0"/>
          </a:p>
        </p:txBody>
      </p:sp>
      <p:sp>
        <p:nvSpPr>
          <p:cNvPr id="30" name="TextBox 29"/>
          <p:cNvSpPr txBox="1"/>
          <p:nvPr/>
        </p:nvSpPr>
        <p:spPr>
          <a:xfrm>
            <a:off x="4786314" y="4000504"/>
            <a:ext cx="2928958" cy="369332"/>
          </a:xfrm>
          <a:prstGeom prst="rect">
            <a:avLst/>
          </a:prstGeom>
          <a:noFill/>
        </p:spPr>
        <p:txBody>
          <a:bodyPr wrap="square" rtlCol="0">
            <a:spAutoFit/>
          </a:bodyPr>
          <a:lstStyle/>
          <a:p>
            <a:r>
              <a:rPr lang="ru-RU" dirty="0" smtClean="0"/>
              <a:t>(Признак)</a:t>
            </a:r>
            <a:endParaRPr lang="ru-RU" dirty="0"/>
          </a:p>
        </p:txBody>
      </p:sp>
      <p:sp>
        <p:nvSpPr>
          <p:cNvPr id="32" name="TextBox 31"/>
          <p:cNvSpPr txBox="1"/>
          <p:nvPr/>
        </p:nvSpPr>
        <p:spPr>
          <a:xfrm>
            <a:off x="4143372" y="4500570"/>
            <a:ext cx="5214974" cy="1200329"/>
          </a:xfrm>
          <a:prstGeom prst="rect">
            <a:avLst/>
          </a:prstGeom>
          <a:noFill/>
        </p:spPr>
        <p:txBody>
          <a:bodyPr wrap="square" rtlCol="0">
            <a:spAutoFit/>
          </a:bodyPr>
          <a:lstStyle/>
          <a:p>
            <a:r>
              <a:rPr lang="ru-RU" dirty="0" smtClean="0"/>
              <a:t>(Если в четырехугольнике диагонали пересекаются и точкой пересечения делятся пополам, то этот четырехугольник- параллелограмм)</a:t>
            </a:r>
            <a:endParaRPr lang="ru-RU" dirty="0"/>
          </a:p>
        </p:txBody>
      </p:sp>
      <p:sp>
        <p:nvSpPr>
          <p:cNvPr id="33" name="TextBox 32"/>
          <p:cNvSpPr txBox="1"/>
          <p:nvPr/>
        </p:nvSpPr>
        <p:spPr>
          <a:xfrm>
            <a:off x="4357686" y="6000768"/>
            <a:ext cx="4500594" cy="369332"/>
          </a:xfrm>
          <a:prstGeom prst="rect">
            <a:avLst/>
          </a:prstGeom>
          <a:noFill/>
        </p:spPr>
        <p:txBody>
          <a:bodyPr wrap="square" rtlCol="0">
            <a:spAutoFit/>
          </a:bodyPr>
          <a:lstStyle/>
          <a:p>
            <a:r>
              <a:rPr lang="ru-RU" dirty="0" smtClean="0"/>
              <a:t>(</a:t>
            </a:r>
            <a:r>
              <a:rPr lang="en-US" dirty="0" smtClean="0"/>
              <a:t>MO=OQ</a:t>
            </a:r>
            <a:r>
              <a:rPr lang="ru-RU" dirty="0" smtClean="0"/>
              <a:t>,</a:t>
            </a:r>
            <a:r>
              <a:rPr lang="en-US" dirty="0" smtClean="0"/>
              <a:t> NO=OP</a:t>
            </a:r>
            <a:r>
              <a:rPr lang="ru-RU" dirty="0" smtClean="0"/>
              <a:t>)</a:t>
            </a:r>
            <a:endParaRPr lang="ru-RU" dirty="0"/>
          </a:p>
        </p:txBody>
      </p:sp>
    </p:spTree>
  </p:cSld>
  <p:clrMapOvr>
    <a:masterClrMapping/>
  </p:clrMapOvr>
  <p:transition spd="slow">
    <p:blinds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0"/>
                                        </p:tgtEl>
                                        <p:attrNameLst>
                                          <p:attrName>style.visibility</p:attrName>
                                        </p:attrNameLst>
                                      </p:cBhvr>
                                      <p:to>
                                        <p:strVal val="visible"/>
                                      </p:to>
                                    </p:set>
                                    <p:animEffect transition="in" filter="fade">
                                      <p:cBhvr>
                                        <p:cTn id="12" dur="2000"/>
                                        <p:tgtEl>
                                          <p:spTgt spid="2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fade">
                                      <p:cBhvr>
                                        <p:cTn id="17" dur="2000"/>
                                        <p:tgtEl>
                                          <p:spTgt spid="15"/>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3"/>
                                        </p:tgtEl>
                                        <p:attrNameLst>
                                          <p:attrName>style.visibility</p:attrName>
                                        </p:attrNameLst>
                                      </p:cBhvr>
                                      <p:to>
                                        <p:strVal val="visible"/>
                                      </p:to>
                                    </p:set>
                                    <p:animEffect transition="in" filter="fade">
                                      <p:cBhvr>
                                        <p:cTn id="22" dur="2000"/>
                                        <p:tgtEl>
                                          <p:spTgt spid="23"/>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1"/>
                                        </p:tgtEl>
                                        <p:attrNameLst>
                                          <p:attrName>style.visibility</p:attrName>
                                        </p:attrNameLst>
                                      </p:cBhvr>
                                      <p:to>
                                        <p:strVal val="visible"/>
                                      </p:to>
                                    </p:set>
                                    <p:animEffect transition="in" filter="fade">
                                      <p:cBhvr>
                                        <p:cTn id="27" dur="2000"/>
                                        <p:tgtEl>
                                          <p:spTgt spid="31"/>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41"/>
                                        </p:tgtEl>
                                        <p:attrNameLst>
                                          <p:attrName>style.visibility</p:attrName>
                                        </p:attrNameLst>
                                      </p:cBhvr>
                                      <p:to>
                                        <p:strVal val="visible"/>
                                      </p:to>
                                    </p:set>
                                    <p:animEffect transition="in" filter="fade">
                                      <p:cBhvr>
                                        <p:cTn id="32" dur="2000"/>
                                        <p:tgtEl>
                                          <p:spTgt spid="41"/>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7"/>
                                        </p:tgtEl>
                                        <p:attrNameLst>
                                          <p:attrName>style.visibility</p:attrName>
                                        </p:attrNameLst>
                                      </p:cBhvr>
                                      <p:to>
                                        <p:strVal val="visible"/>
                                      </p:to>
                                    </p:set>
                                    <p:animEffect transition="in" filter="fade">
                                      <p:cBhvr>
                                        <p:cTn id="37" dur="2000"/>
                                        <p:tgtEl>
                                          <p:spTgt spid="37"/>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71"/>
                                        </p:tgtEl>
                                        <p:attrNameLst>
                                          <p:attrName>style.visibility</p:attrName>
                                        </p:attrNameLst>
                                      </p:cBhvr>
                                      <p:to>
                                        <p:strVal val="visible"/>
                                      </p:to>
                                    </p:set>
                                    <p:animEffect transition="in" filter="fade">
                                      <p:cBhvr>
                                        <p:cTn id="42" dur="2000"/>
                                        <p:tgtEl>
                                          <p:spTgt spid="71"/>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65"/>
                                        </p:tgtEl>
                                        <p:attrNameLst>
                                          <p:attrName>style.visibility</p:attrName>
                                        </p:attrNameLst>
                                      </p:cBhvr>
                                      <p:to>
                                        <p:strVal val="visible"/>
                                      </p:to>
                                    </p:set>
                                    <p:animEffect transition="in" filter="fade">
                                      <p:cBhvr>
                                        <p:cTn id="47" dur="2000"/>
                                        <p:tgtEl>
                                          <p:spTgt spid="65"/>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08"/>
                                        </p:tgtEl>
                                        <p:attrNameLst>
                                          <p:attrName>style.visibility</p:attrName>
                                        </p:attrNameLst>
                                      </p:cBhvr>
                                      <p:to>
                                        <p:strVal val="visible"/>
                                      </p:to>
                                    </p:set>
                                    <p:animEffect transition="in" filter="fade">
                                      <p:cBhvr>
                                        <p:cTn id="52" dur="2000"/>
                                        <p:tgtEl>
                                          <p:spTgt spid="108"/>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112"/>
                                        </p:tgtEl>
                                        <p:attrNameLst>
                                          <p:attrName>style.visibility</p:attrName>
                                        </p:attrNameLst>
                                      </p:cBhvr>
                                      <p:to>
                                        <p:strVal val="visible"/>
                                      </p:to>
                                    </p:set>
                                    <p:animEffect transition="in" filter="fade">
                                      <p:cBhvr>
                                        <p:cTn id="57" dur="2000"/>
                                        <p:tgtEl>
                                          <p:spTgt spid="112"/>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109"/>
                                        </p:tgtEl>
                                        <p:attrNameLst>
                                          <p:attrName>style.visibility</p:attrName>
                                        </p:attrNameLst>
                                      </p:cBhvr>
                                      <p:to>
                                        <p:strVal val="visible"/>
                                      </p:to>
                                    </p:set>
                                    <p:animEffect transition="in" filter="fade">
                                      <p:cBhvr>
                                        <p:cTn id="62" dur="2000"/>
                                        <p:tgtEl>
                                          <p:spTgt spid="109"/>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113"/>
                                        </p:tgtEl>
                                        <p:attrNameLst>
                                          <p:attrName>style.visibility</p:attrName>
                                        </p:attrNameLst>
                                      </p:cBhvr>
                                      <p:to>
                                        <p:strVal val="visible"/>
                                      </p:to>
                                    </p:set>
                                    <p:animEffect transition="in" filter="fade">
                                      <p:cBhvr>
                                        <p:cTn id="67" dur="2000"/>
                                        <p:tgtEl>
                                          <p:spTgt spid="113"/>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grpId="0" nodeType="clickEffect">
                                  <p:stCondLst>
                                    <p:cond delay="0"/>
                                  </p:stCondLst>
                                  <p:childTnLst>
                                    <p:set>
                                      <p:cBhvr>
                                        <p:cTn id="71" dur="1" fill="hold">
                                          <p:stCondLst>
                                            <p:cond delay="0"/>
                                          </p:stCondLst>
                                        </p:cTn>
                                        <p:tgtEl>
                                          <p:spTgt spid="110"/>
                                        </p:tgtEl>
                                        <p:attrNameLst>
                                          <p:attrName>style.visibility</p:attrName>
                                        </p:attrNameLst>
                                      </p:cBhvr>
                                      <p:to>
                                        <p:strVal val="visible"/>
                                      </p:to>
                                    </p:set>
                                    <p:animEffect transition="in" filter="fade">
                                      <p:cBhvr>
                                        <p:cTn id="72" dur="2000"/>
                                        <p:tgtEl>
                                          <p:spTgt spid="110"/>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grpId="0" nodeType="clickEffect">
                                  <p:stCondLst>
                                    <p:cond delay="0"/>
                                  </p:stCondLst>
                                  <p:childTnLst>
                                    <p:set>
                                      <p:cBhvr>
                                        <p:cTn id="76" dur="1" fill="hold">
                                          <p:stCondLst>
                                            <p:cond delay="0"/>
                                          </p:stCondLst>
                                        </p:cTn>
                                        <p:tgtEl>
                                          <p:spTgt spid="114"/>
                                        </p:tgtEl>
                                        <p:attrNameLst>
                                          <p:attrName>style.visibility</p:attrName>
                                        </p:attrNameLst>
                                      </p:cBhvr>
                                      <p:to>
                                        <p:strVal val="visible"/>
                                      </p:to>
                                    </p:set>
                                    <p:animEffect transition="in" filter="fade">
                                      <p:cBhvr>
                                        <p:cTn id="77" dur="2000"/>
                                        <p:tgtEl>
                                          <p:spTgt spid="114"/>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grpId="0" nodeType="clickEffect">
                                  <p:stCondLst>
                                    <p:cond delay="0"/>
                                  </p:stCondLst>
                                  <p:childTnLst>
                                    <p:set>
                                      <p:cBhvr>
                                        <p:cTn id="81" dur="1" fill="hold">
                                          <p:stCondLst>
                                            <p:cond delay="0"/>
                                          </p:stCondLst>
                                        </p:cTn>
                                        <p:tgtEl>
                                          <p:spTgt spid="111"/>
                                        </p:tgtEl>
                                        <p:attrNameLst>
                                          <p:attrName>style.visibility</p:attrName>
                                        </p:attrNameLst>
                                      </p:cBhvr>
                                      <p:to>
                                        <p:strVal val="visible"/>
                                      </p:to>
                                    </p:set>
                                    <p:animEffect transition="in" filter="fade">
                                      <p:cBhvr>
                                        <p:cTn id="82" dur="2000"/>
                                        <p:tgtEl>
                                          <p:spTgt spid="111"/>
                                        </p:tgtEl>
                                      </p:cBhvr>
                                    </p:animEffect>
                                  </p:childTnLst>
                                </p:cTn>
                              </p:par>
                            </p:childTnLst>
                          </p:cTn>
                        </p:par>
                      </p:childTnLst>
                    </p:cTn>
                  </p:par>
                  <p:par>
                    <p:cTn id="83" fill="hold">
                      <p:stCondLst>
                        <p:cond delay="indefinite"/>
                      </p:stCondLst>
                      <p:childTnLst>
                        <p:par>
                          <p:cTn id="84" fill="hold">
                            <p:stCondLst>
                              <p:cond delay="0"/>
                            </p:stCondLst>
                            <p:childTnLst>
                              <p:par>
                                <p:cTn id="85" presetID="10" presetClass="entr" presetSubtype="0" fill="hold" grpId="0" nodeType="clickEffect">
                                  <p:stCondLst>
                                    <p:cond delay="0"/>
                                  </p:stCondLst>
                                  <p:childTnLst>
                                    <p:set>
                                      <p:cBhvr>
                                        <p:cTn id="86" dur="1" fill="hold">
                                          <p:stCondLst>
                                            <p:cond delay="0"/>
                                          </p:stCondLst>
                                        </p:cTn>
                                        <p:tgtEl>
                                          <p:spTgt spid="115"/>
                                        </p:tgtEl>
                                        <p:attrNameLst>
                                          <p:attrName>style.visibility</p:attrName>
                                        </p:attrNameLst>
                                      </p:cBhvr>
                                      <p:to>
                                        <p:strVal val="visible"/>
                                      </p:to>
                                    </p:set>
                                    <p:animEffect transition="in" filter="fade">
                                      <p:cBhvr>
                                        <p:cTn id="87" dur="2000"/>
                                        <p:tgtEl>
                                          <p:spTgt spid="115"/>
                                        </p:tgtEl>
                                      </p:cBhvr>
                                    </p:animEffect>
                                  </p:childTnLst>
                                </p:cTn>
                              </p:par>
                            </p:childTnLst>
                          </p:cTn>
                        </p:par>
                      </p:childTnLst>
                    </p:cTn>
                  </p:par>
                  <p:par>
                    <p:cTn id="88" fill="hold">
                      <p:stCondLst>
                        <p:cond delay="indefinite"/>
                      </p:stCondLst>
                      <p:childTnLst>
                        <p:par>
                          <p:cTn id="89" fill="hold">
                            <p:stCondLst>
                              <p:cond delay="0"/>
                            </p:stCondLst>
                            <p:childTnLst>
                              <p:par>
                                <p:cTn id="90" presetID="10" presetClass="entr" presetSubtype="0" fill="hold" grpId="0" nodeType="clickEffect">
                                  <p:stCondLst>
                                    <p:cond delay="0"/>
                                  </p:stCondLst>
                                  <p:childTnLst>
                                    <p:set>
                                      <p:cBhvr>
                                        <p:cTn id="91" dur="1" fill="hold">
                                          <p:stCondLst>
                                            <p:cond delay="0"/>
                                          </p:stCondLst>
                                        </p:cTn>
                                        <p:tgtEl>
                                          <p:spTgt spid="116"/>
                                        </p:tgtEl>
                                        <p:attrNameLst>
                                          <p:attrName>style.visibility</p:attrName>
                                        </p:attrNameLst>
                                      </p:cBhvr>
                                      <p:to>
                                        <p:strVal val="visible"/>
                                      </p:to>
                                    </p:set>
                                    <p:animEffect transition="in" filter="fade">
                                      <p:cBhvr>
                                        <p:cTn id="92" dur="2000"/>
                                        <p:tgtEl>
                                          <p:spTgt spid="116"/>
                                        </p:tgtEl>
                                      </p:cBhvr>
                                    </p:animEffect>
                                  </p:childTnLst>
                                </p:cTn>
                              </p:par>
                            </p:childTnLst>
                          </p:cTn>
                        </p:par>
                      </p:childTnLst>
                    </p:cTn>
                  </p:par>
                  <p:par>
                    <p:cTn id="93" fill="hold">
                      <p:stCondLst>
                        <p:cond delay="indefinite"/>
                      </p:stCondLst>
                      <p:childTnLst>
                        <p:par>
                          <p:cTn id="94" fill="hold">
                            <p:stCondLst>
                              <p:cond delay="0"/>
                            </p:stCondLst>
                            <p:childTnLst>
                              <p:par>
                                <p:cTn id="95" presetID="47" presetClass="entr" presetSubtype="0" fill="hold" grpId="0" nodeType="clickEffect">
                                  <p:stCondLst>
                                    <p:cond delay="0"/>
                                  </p:stCondLst>
                                  <p:childTnLst>
                                    <p:set>
                                      <p:cBhvr>
                                        <p:cTn id="96" dur="1" fill="hold">
                                          <p:stCondLst>
                                            <p:cond delay="0"/>
                                          </p:stCondLst>
                                        </p:cTn>
                                        <p:tgtEl>
                                          <p:spTgt spid="1026"/>
                                        </p:tgtEl>
                                        <p:attrNameLst>
                                          <p:attrName>style.visibility</p:attrName>
                                        </p:attrNameLst>
                                      </p:cBhvr>
                                      <p:to>
                                        <p:strVal val="visible"/>
                                      </p:to>
                                    </p:set>
                                    <p:animEffect transition="in" filter="fade">
                                      <p:cBhvr>
                                        <p:cTn id="97" dur="1000"/>
                                        <p:tgtEl>
                                          <p:spTgt spid="1026"/>
                                        </p:tgtEl>
                                      </p:cBhvr>
                                    </p:animEffect>
                                    <p:anim calcmode="lin" valueType="num">
                                      <p:cBhvr>
                                        <p:cTn id="98" dur="1000" fill="hold"/>
                                        <p:tgtEl>
                                          <p:spTgt spid="1026"/>
                                        </p:tgtEl>
                                        <p:attrNameLst>
                                          <p:attrName>ppt_x</p:attrName>
                                        </p:attrNameLst>
                                      </p:cBhvr>
                                      <p:tavLst>
                                        <p:tav tm="0">
                                          <p:val>
                                            <p:strVal val="#ppt_x"/>
                                          </p:val>
                                        </p:tav>
                                        <p:tav tm="100000">
                                          <p:val>
                                            <p:strVal val="#ppt_x"/>
                                          </p:val>
                                        </p:tav>
                                      </p:tavLst>
                                    </p:anim>
                                    <p:anim calcmode="lin" valueType="num">
                                      <p:cBhvr>
                                        <p:cTn id="99" dur="1000" fill="hold"/>
                                        <p:tgtEl>
                                          <p:spTgt spid="1026"/>
                                        </p:tgtEl>
                                        <p:attrNameLst>
                                          <p:attrName>ppt_y</p:attrName>
                                        </p:attrNameLst>
                                      </p:cBhvr>
                                      <p:tavLst>
                                        <p:tav tm="0">
                                          <p:val>
                                            <p:strVal val="#ppt_y-.1"/>
                                          </p:val>
                                        </p:tav>
                                        <p:tav tm="100000">
                                          <p:val>
                                            <p:strVal val="#ppt_y"/>
                                          </p:val>
                                        </p:tav>
                                      </p:tavLst>
                                    </p:anim>
                                  </p:childTnLst>
                                </p:cTn>
                              </p:par>
                            </p:childTnLst>
                          </p:cTn>
                        </p:par>
                      </p:childTnLst>
                    </p:cTn>
                  </p:par>
                  <p:par>
                    <p:cTn id="100" fill="hold">
                      <p:stCondLst>
                        <p:cond delay="indefinite"/>
                      </p:stCondLst>
                      <p:childTnLst>
                        <p:par>
                          <p:cTn id="101" fill="hold">
                            <p:stCondLst>
                              <p:cond delay="0"/>
                            </p:stCondLst>
                            <p:childTnLst>
                              <p:par>
                                <p:cTn id="102" presetID="52" presetClass="entr" presetSubtype="0" fill="hold" grpId="0" nodeType="clickEffect">
                                  <p:stCondLst>
                                    <p:cond delay="0"/>
                                  </p:stCondLst>
                                  <p:childTnLst>
                                    <p:set>
                                      <p:cBhvr>
                                        <p:cTn id="103" dur="1" fill="hold">
                                          <p:stCondLst>
                                            <p:cond delay="0"/>
                                          </p:stCondLst>
                                        </p:cTn>
                                        <p:tgtEl>
                                          <p:spTgt spid="107"/>
                                        </p:tgtEl>
                                        <p:attrNameLst>
                                          <p:attrName>style.visibility</p:attrName>
                                        </p:attrNameLst>
                                      </p:cBhvr>
                                      <p:to>
                                        <p:strVal val="visible"/>
                                      </p:to>
                                    </p:set>
                                    <p:animScale>
                                      <p:cBhvr>
                                        <p:cTn id="104" dur="1000" decel="50000" fill="hold">
                                          <p:stCondLst>
                                            <p:cond delay="0"/>
                                          </p:stCondLst>
                                        </p:cTn>
                                        <p:tgtEl>
                                          <p:spTgt spid="107"/>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05" dur="1000" decel="50000" fill="hold">
                                          <p:stCondLst>
                                            <p:cond delay="0"/>
                                          </p:stCondLst>
                                        </p:cTn>
                                        <p:tgtEl>
                                          <p:spTgt spid="107"/>
                                        </p:tgtEl>
                                        <p:attrNameLst>
                                          <p:attrName>ppt_x</p:attrName>
                                          <p:attrName>ppt_y</p:attrName>
                                        </p:attrNameLst>
                                      </p:cBhvr>
                                    </p:animMotion>
                                    <p:animEffect transition="in" filter="fade">
                                      <p:cBhvr>
                                        <p:cTn id="106" dur="1000"/>
                                        <p:tgtEl>
                                          <p:spTgt spid="107"/>
                                        </p:tgtEl>
                                      </p:cBhvr>
                                    </p:animEffect>
                                  </p:childTnLst>
                                </p:cTn>
                              </p:par>
                            </p:childTnLst>
                          </p:cTn>
                        </p:par>
                      </p:childTnLst>
                    </p:cTn>
                  </p:par>
                  <p:par>
                    <p:cTn id="107" fill="hold">
                      <p:stCondLst>
                        <p:cond delay="indefinite"/>
                      </p:stCondLst>
                      <p:childTnLst>
                        <p:par>
                          <p:cTn id="108" fill="hold">
                            <p:stCondLst>
                              <p:cond delay="0"/>
                            </p:stCondLst>
                            <p:childTnLst>
                              <p:par>
                                <p:cTn id="109" presetID="30" presetClass="entr" presetSubtype="0" fill="hold" grpId="0" nodeType="clickEffect">
                                  <p:stCondLst>
                                    <p:cond delay="0"/>
                                  </p:stCondLst>
                                  <p:childTnLst>
                                    <p:set>
                                      <p:cBhvr>
                                        <p:cTn id="110" dur="1" fill="hold">
                                          <p:stCondLst>
                                            <p:cond delay="0"/>
                                          </p:stCondLst>
                                        </p:cTn>
                                        <p:tgtEl>
                                          <p:spTgt spid="25"/>
                                        </p:tgtEl>
                                        <p:attrNameLst>
                                          <p:attrName>style.visibility</p:attrName>
                                        </p:attrNameLst>
                                      </p:cBhvr>
                                      <p:to>
                                        <p:strVal val="visible"/>
                                      </p:to>
                                    </p:set>
                                    <p:animEffect transition="in" filter="fade">
                                      <p:cBhvr>
                                        <p:cTn id="111" dur="800" decel="100000"/>
                                        <p:tgtEl>
                                          <p:spTgt spid="25"/>
                                        </p:tgtEl>
                                      </p:cBhvr>
                                    </p:animEffect>
                                    <p:anim calcmode="lin" valueType="num">
                                      <p:cBhvr>
                                        <p:cTn id="112" dur="800" decel="100000" fill="hold"/>
                                        <p:tgtEl>
                                          <p:spTgt spid="25"/>
                                        </p:tgtEl>
                                        <p:attrNameLst>
                                          <p:attrName>style.rotation</p:attrName>
                                        </p:attrNameLst>
                                      </p:cBhvr>
                                      <p:tavLst>
                                        <p:tav tm="0">
                                          <p:val>
                                            <p:fltVal val="-90"/>
                                          </p:val>
                                        </p:tav>
                                        <p:tav tm="100000">
                                          <p:val>
                                            <p:fltVal val="0"/>
                                          </p:val>
                                        </p:tav>
                                      </p:tavLst>
                                    </p:anim>
                                    <p:anim calcmode="lin" valueType="num">
                                      <p:cBhvr>
                                        <p:cTn id="113" dur="800" decel="100000" fill="hold"/>
                                        <p:tgtEl>
                                          <p:spTgt spid="25"/>
                                        </p:tgtEl>
                                        <p:attrNameLst>
                                          <p:attrName>ppt_x</p:attrName>
                                        </p:attrNameLst>
                                      </p:cBhvr>
                                      <p:tavLst>
                                        <p:tav tm="0">
                                          <p:val>
                                            <p:strVal val="#ppt_x+0.4"/>
                                          </p:val>
                                        </p:tav>
                                        <p:tav tm="100000">
                                          <p:val>
                                            <p:strVal val="#ppt_x-0.05"/>
                                          </p:val>
                                        </p:tav>
                                      </p:tavLst>
                                    </p:anim>
                                    <p:anim calcmode="lin" valueType="num">
                                      <p:cBhvr>
                                        <p:cTn id="114" dur="800" decel="100000" fill="hold"/>
                                        <p:tgtEl>
                                          <p:spTgt spid="25"/>
                                        </p:tgtEl>
                                        <p:attrNameLst>
                                          <p:attrName>ppt_y</p:attrName>
                                        </p:attrNameLst>
                                      </p:cBhvr>
                                      <p:tavLst>
                                        <p:tav tm="0">
                                          <p:val>
                                            <p:strVal val="#ppt_y-0.4"/>
                                          </p:val>
                                        </p:tav>
                                        <p:tav tm="100000">
                                          <p:val>
                                            <p:strVal val="#ppt_y+0.1"/>
                                          </p:val>
                                        </p:tav>
                                      </p:tavLst>
                                    </p:anim>
                                    <p:anim calcmode="lin" valueType="num">
                                      <p:cBhvr>
                                        <p:cTn id="115" dur="200" accel="100000" fill="hold">
                                          <p:stCondLst>
                                            <p:cond delay="800"/>
                                          </p:stCondLst>
                                        </p:cTn>
                                        <p:tgtEl>
                                          <p:spTgt spid="25"/>
                                        </p:tgtEl>
                                        <p:attrNameLst>
                                          <p:attrName>ppt_x</p:attrName>
                                        </p:attrNameLst>
                                      </p:cBhvr>
                                      <p:tavLst>
                                        <p:tav tm="0">
                                          <p:val>
                                            <p:strVal val="#ppt_x-0.05"/>
                                          </p:val>
                                        </p:tav>
                                        <p:tav tm="100000">
                                          <p:val>
                                            <p:strVal val="#ppt_x"/>
                                          </p:val>
                                        </p:tav>
                                      </p:tavLst>
                                    </p:anim>
                                    <p:anim calcmode="lin" valueType="num">
                                      <p:cBhvr>
                                        <p:cTn id="116" dur="200" accel="100000" fill="hold">
                                          <p:stCondLst>
                                            <p:cond delay="800"/>
                                          </p:stCondLst>
                                        </p:cTn>
                                        <p:tgtEl>
                                          <p:spTgt spid="25"/>
                                        </p:tgtEl>
                                        <p:attrNameLst>
                                          <p:attrName>ppt_y</p:attrName>
                                        </p:attrNameLst>
                                      </p:cBhvr>
                                      <p:tavLst>
                                        <p:tav tm="0">
                                          <p:val>
                                            <p:strVal val="#ppt_y+0.1"/>
                                          </p:val>
                                        </p:tav>
                                        <p:tav tm="100000">
                                          <p:val>
                                            <p:strVal val="#ppt_y"/>
                                          </p:val>
                                        </p:tav>
                                      </p:tavLst>
                                    </p:anim>
                                  </p:childTnLst>
                                </p:cTn>
                              </p:par>
                            </p:childTnLst>
                          </p:cTn>
                        </p:par>
                      </p:childTnLst>
                    </p:cTn>
                  </p:par>
                  <p:par>
                    <p:cTn id="117" fill="hold">
                      <p:stCondLst>
                        <p:cond delay="indefinite"/>
                      </p:stCondLst>
                      <p:childTnLst>
                        <p:par>
                          <p:cTn id="118" fill="hold">
                            <p:stCondLst>
                              <p:cond delay="0"/>
                            </p:stCondLst>
                            <p:childTnLst>
                              <p:par>
                                <p:cTn id="119" presetID="30" presetClass="entr" presetSubtype="0" fill="hold" grpId="0" nodeType="clickEffect">
                                  <p:stCondLst>
                                    <p:cond delay="0"/>
                                  </p:stCondLst>
                                  <p:childTnLst>
                                    <p:set>
                                      <p:cBhvr>
                                        <p:cTn id="120" dur="1" fill="hold">
                                          <p:stCondLst>
                                            <p:cond delay="0"/>
                                          </p:stCondLst>
                                        </p:cTn>
                                        <p:tgtEl>
                                          <p:spTgt spid="26"/>
                                        </p:tgtEl>
                                        <p:attrNameLst>
                                          <p:attrName>style.visibility</p:attrName>
                                        </p:attrNameLst>
                                      </p:cBhvr>
                                      <p:to>
                                        <p:strVal val="visible"/>
                                      </p:to>
                                    </p:set>
                                    <p:animEffect transition="in" filter="fade">
                                      <p:cBhvr>
                                        <p:cTn id="121" dur="800" decel="100000"/>
                                        <p:tgtEl>
                                          <p:spTgt spid="26"/>
                                        </p:tgtEl>
                                      </p:cBhvr>
                                    </p:animEffect>
                                    <p:anim calcmode="lin" valueType="num">
                                      <p:cBhvr>
                                        <p:cTn id="122" dur="800" decel="100000" fill="hold"/>
                                        <p:tgtEl>
                                          <p:spTgt spid="26"/>
                                        </p:tgtEl>
                                        <p:attrNameLst>
                                          <p:attrName>style.rotation</p:attrName>
                                        </p:attrNameLst>
                                      </p:cBhvr>
                                      <p:tavLst>
                                        <p:tav tm="0">
                                          <p:val>
                                            <p:fltVal val="-90"/>
                                          </p:val>
                                        </p:tav>
                                        <p:tav tm="100000">
                                          <p:val>
                                            <p:fltVal val="0"/>
                                          </p:val>
                                        </p:tav>
                                      </p:tavLst>
                                    </p:anim>
                                    <p:anim calcmode="lin" valueType="num">
                                      <p:cBhvr>
                                        <p:cTn id="123" dur="800" decel="100000" fill="hold"/>
                                        <p:tgtEl>
                                          <p:spTgt spid="26"/>
                                        </p:tgtEl>
                                        <p:attrNameLst>
                                          <p:attrName>ppt_x</p:attrName>
                                        </p:attrNameLst>
                                      </p:cBhvr>
                                      <p:tavLst>
                                        <p:tav tm="0">
                                          <p:val>
                                            <p:strVal val="#ppt_x+0.4"/>
                                          </p:val>
                                        </p:tav>
                                        <p:tav tm="100000">
                                          <p:val>
                                            <p:strVal val="#ppt_x-0.05"/>
                                          </p:val>
                                        </p:tav>
                                      </p:tavLst>
                                    </p:anim>
                                    <p:anim calcmode="lin" valueType="num">
                                      <p:cBhvr>
                                        <p:cTn id="124" dur="800" decel="100000" fill="hold"/>
                                        <p:tgtEl>
                                          <p:spTgt spid="26"/>
                                        </p:tgtEl>
                                        <p:attrNameLst>
                                          <p:attrName>ppt_y</p:attrName>
                                        </p:attrNameLst>
                                      </p:cBhvr>
                                      <p:tavLst>
                                        <p:tav tm="0">
                                          <p:val>
                                            <p:strVal val="#ppt_y-0.4"/>
                                          </p:val>
                                        </p:tav>
                                        <p:tav tm="100000">
                                          <p:val>
                                            <p:strVal val="#ppt_y+0.1"/>
                                          </p:val>
                                        </p:tav>
                                      </p:tavLst>
                                    </p:anim>
                                    <p:anim calcmode="lin" valueType="num">
                                      <p:cBhvr>
                                        <p:cTn id="125" dur="200" accel="100000" fill="hold">
                                          <p:stCondLst>
                                            <p:cond delay="800"/>
                                          </p:stCondLst>
                                        </p:cTn>
                                        <p:tgtEl>
                                          <p:spTgt spid="26"/>
                                        </p:tgtEl>
                                        <p:attrNameLst>
                                          <p:attrName>ppt_x</p:attrName>
                                        </p:attrNameLst>
                                      </p:cBhvr>
                                      <p:tavLst>
                                        <p:tav tm="0">
                                          <p:val>
                                            <p:strVal val="#ppt_x-0.05"/>
                                          </p:val>
                                        </p:tav>
                                        <p:tav tm="100000">
                                          <p:val>
                                            <p:strVal val="#ppt_x"/>
                                          </p:val>
                                        </p:tav>
                                      </p:tavLst>
                                    </p:anim>
                                    <p:anim calcmode="lin" valueType="num">
                                      <p:cBhvr>
                                        <p:cTn id="126" dur="200" accel="100000" fill="hold">
                                          <p:stCondLst>
                                            <p:cond delay="800"/>
                                          </p:stCondLst>
                                        </p:cTn>
                                        <p:tgtEl>
                                          <p:spTgt spid="26"/>
                                        </p:tgtEl>
                                        <p:attrNameLst>
                                          <p:attrName>ppt_y</p:attrName>
                                        </p:attrNameLst>
                                      </p:cBhvr>
                                      <p:tavLst>
                                        <p:tav tm="0">
                                          <p:val>
                                            <p:strVal val="#ppt_y+0.1"/>
                                          </p:val>
                                        </p:tav>
                                        <p:tav tm="100000">
                                          <p:val>
                                            <p:strVal val="#ppt_y"/>
                                          </p:val>
                                        </p:tav>
                                      </p:tavLst>
                                    </p:anim>
                                  </p:childTnLst>
                                </p:cTn>
                              </p:par>
                            </p:childTnLst>
                          </p:cTn>
                        </p:par>
                      </p:childTnLst>
                    </p:cTn>
                  </p:par>
                  <p:par>
                    <p:cTn id="127" fill="hold">
                      <p:stCondLst>
                        <p:cond delay="indefinite"/>
                      </p:stCondLst>
                      <p:childTnLst>
                        <p:par>
                          <p:cTn id="128" fill="hold">
                            <p:stCondLst>
                              <p:cond delay="0"/>
                            </p:stCondLst>
                            <p:childTnLst>
                              <p:par>
                                <p:cTn id="129" presetID="30" presetClass="entr" presetSubtype="0" fill="hold" grpId="0" nodeType="clickEffect">
                                  <p:stCondLst>
                                    <p:cond delay="0"/>
                                  </p:stCondLst>
                                  <p:childTnLst>
                                    <p:set>
                                      <p:cBhvr>
                                        <p:cTn id="130" dur="1" fill="hold">
                                          <p:stCondLst>
                                            <p:cond delay="0"/>
                                          </p:stCondLst>
                                        </p:cTn>
                                        <p:tgtEl>
                                          <p:spTgt spid="30"/>
                                        </p:tgtEl>
                                        <p:attrNameLst>
                                          <p:attrName>style.visibility</p:attrName>
                                        </p:attrNameLst>
                                      </p:cBhvr>
                                      <p:to>
                                        <p:strVal val="visible"/>
                                      </p:to>
                                    </p:set>
                                    <p:animEffect transition="in" filter="fade">
                                      <p:cBhvr>
                                        <p:cTn id="131" dur="800" decel="100000"/>
                                        <p:tgtEl>
                                          <p:spTgt spid="30"/>
                                        </p:tgtEl>
                                      </p:cBhvr>
                                    </p:animEffect>
                                    <p:anim calcmode="lin" valueType="num">
                                      <p:cBhvr>
                                        <p:cTn id="132" dur="800" decel="100000" fill="hold"/>
                                        <p:tgtEl>
                                          <p:spTgt spid="30"/>
                                        </p:tgtEl>
                                        <p:attrNameLst>
                                          <p:attrName>style.rotation</p:attrName>
                                        </p:attrNameLst>
                                      </p:cBhvr>
                                      <p:tavLst>
                                        <p:tav tm="0">
                                          <p:val>
                                            <p:fltVal val="-90"/>
                                          </p:val>
                                        </p:tav>
                                        <p:tav tm="100000">
                                          <p:val>
                                            <p:fltVal val="0"/>
                                          </p:val>
                                        </p:tav>
                                      </p:tavLst>
                                    </p:anim>
                                    <p:anim calcmode="lin" valueType="num">
                                      <p:cBhvr>
                                        <p:cTn id="133" dur="800" decel="100000" fill="hold"/>
                                        <p:tgtEl>
                                          <p:spTgt spid="30"/>
                                        </p:tgtEl>
                                        <p:attrNameLst>
                                          <p:attrName>ppt_x</p:attrName>
                                        </p:attrNameLst>
                                      </p:cBhvr>
                                      <p:tavLst>
                                        <p:tav tm="0">
                                          <p:val>
                                            <p:strVal val="#ppt_x+0.4"/>
                                          </p:val>
                                        </p:tav>
                                        <p:tav tm="100000">
                                          <p:val>
                                            <p:strVal val="#ppt_x-0.05"/>
                                          </p:val>
                                        </p:tav>
                                      </p:tavLst>
                                    </p:anim>
                                    <p:anim calcmode="lin" valueType="num">
                                      <p:cBhvr>
                                        <p:cTn id="134" dur="800" decel="100000" fill="hold"/>
                                        <p:tgtEl>
                                          <p:spTgt spid="30"/>
                                        </p:tgtEl>
                                        <p:attrNameLst>
                                          <p:attrName>ppt_y</p:attrName>
                                        </p:attrNameLst>
                                      </p:cBhvr>
                                      <p:tavLst>
                                        <p:tav tm="0">
                                          <p:val>
                                            <p:strVal val="#ppt_y-0.4"/>
                                          </p:val>
                                        </p:tav>
                                        <p:tav tm="100000">
                                          <p:val>
                                            <p:strVal val="#ppt_y+0.1"/>
                                          </p:val>
                                        </p:tav>
                                      </p:tavLst>
                                    </p:anim>
                                    <p:anim calcmode="lin" valueType="num">
                                      <p:cBhvr>
                                        <p:cTn id="135" dur="200" accel="100000" fill="hold">
                                          <p:stCondLst>
                                            <p:cond delay="800"/>
                                          </p:stCondLst>
                                        </p:cTn>
                                        <p:tgtEl>
                                          <p:spTgt spid="30"/>
                                        </p:tgtEl>
                                        <p:attrNameLst>
                                          <p:attrName>ppt_x</p:attrName>
                                        </p:attrNameLst>
                                      </p:cBhvr>
                                      <p:tavLst>
                                        <p:tav tm="0">
                                          <p:val>
                                            <p:strVal val="#ppt_x-0.05"/>
                                          </p:val>
                                        </p:tav>
                                        <p:tav tm="100000">
                                          <p:val>
                                            <p:strVal val="#ppt_x"/>
                                          </p:val>
                                        </p:tav>
                                      </p:tavLst>
                                    </p:anim>
                                    <p:anim calcmode="lin" valueType="num">
                                      <p:cBhvr>
                                        <p:cTn id="136" dur="200" accel="100000" fill="hold">
                                          <p:stCondLst>
                                            <p:cond delay="800"/>
                                          </p:stCondLst>
                                        </p:cTn>
                                        <p:tgtEl>
                                          <p:spTgt spid="30"/>
                                        </p:tgtEl>
                                        <p:attrNameLst>
                                          <p:attrName>ppt_y</p:attrName>
                                        </p:attrNameLst>
                                      </p:cBhvr>
                                      <p:tavLst>
                                        <p:tav tm="0">
                                          <p:val>
                                            <p:strVal val="#ppt_y+0.1"/>
                                          </p:val>
                                        </p:tav>
                                        <p:tav tm="100000">
                                          <p:val>
                                            <p:strVal val="#ppt_y"/>
                                          </p:val>
                                        </p:tav>
                                      </p:tavLst>
                                    </p:anim>
                                  </p:childTnLst>
                                </p:cTn>
                              </p:par>
                            </p:childTnLst>
                          </p:cTn>
                        </p:par>
                      </p:childTnLst>
                    </p:cTn>
                  </p:par>
                  <p:par>
                    <p:cTn id="137" fill="hold">
                      <p:stCondLst>
                        <p:cond delay="indefinite"/>
                      </p:stCondLst>
                      <p:childTnLst>
                        <p:par>
                          <p:cTn id="138" fill="hold">
                            <p:stCondLst>
                              <p:cond delay="0"/>
                            </p:stCondLst>
                            <p:childTnLst>
                              <p:par>
                                <p:cTn id="139" presetID="30" presetClass="entr" presetSubtype="0" fill="hold" grpId="0" nodeType="clickEffect">
                                  <p:stCondLst>
                                    <p:cond delay="0"/>
                                  </p:stCondLst>
                                  <p:childTnLst>
                                    <p:set>
                                      <p:cBhvr>
                                        <p:cTn id="140" dur="1" fill="hold">
                                          <p:stCondLst>
                                            <p:cond delay="0"/>
                                          </p:stCondLst>
                                        </p:cTn>
                                        <p:tgtEl>
                                          <p:spTgt spid="32"/>
                                        </p:tgtEl>
                                        <p:attrNameLst>
                                          <p:attrName>style.visibility</p:attrName>
                                        </p:attrNameLst>
                                      </p:cBhvr>
                                      <p:to>
                                        <p:strVal val="visible"/>
                                      </p:to>
                                    </p:set>
                                    <p:animEffect transition="in" filter="fade">
                                      <p:cBhvr>
                                        <p:cTn id="141" dur="800" decel="100000"/>
                                        <p:tgtEl>
                                          <p:spTgt spid="32"/>
                                        </p:tgtEl>
                                      </p:cBhvr>
                                    </p:animEffect>
                                    <p:anim calcmode="lin" valueType="num">
                                      <p:cBhvr>
                                        <p:cTn id="142" dur="800" decel="100000" fill="hold"/>
                                        <p:tgtEl>
                                          <p:spTgt spid="32"/>
                                        </p:tgtEl>
                                        <p:attrNameLst>
                                          <p:attrName>style.rotation</p:attrName>
                                        </p:attrNameLst>
                                      </p:cBhvr>
                                      <p:tavLst>
                                        <p:tav tm="0">
                                          <p:val>
                                            <p:fltVal val="-90"/>
                                          </p:val>
                                        </p:tav>
                                        <p:tav tm="100000">
                                          <p:val>
                                            <p:fltVal val="0"/>
                                          </p:val>
                                        </p:tav>
                                      </p:tavLst>
                                    </p:anim>
                                    <p:anim calcmode="lin" valueType="num">
                                      <p:cBhvr>
                                        <p:cTn id="143" dur="800" decel="100000" fill="hold"/>
                                        <p:tgtEl>
                                          <p:spTgt spid="32"/>
                                        </p:tgtEl>
                                        <p:attrNameLst>
                                          <p:attrName>ppt_x</p:attrName>
                                        </p:attrNameLst>
                                      </p:cBhvr>
                                      <p:tavLst>
                                        <p:tav tm="0">
                                          <p:val>
                                            <p:strVal val="#ppt_x+0.4"/>
                                          </p:val>
                                        </p:tav>
                                        <p:tav tm="100000">
                                          <p:val>
                                            <p:strVal val="#ppt_x-0.05"/>
                                          </p:val>
                                        </p:tav>
                                      </p:tavLst>
                                    </p:anim>
                                    <p:anim calcmode="lin" valueType="num">
                                      <p:cBhvr>
                                        <p:cTn id="144" dur="800" decel="100000" fill="hold"/>
                                        <p:tgtEl>
                                          <p:spTgt spid="32"/>
                                        </p:tgtEl>
                                        <p:attrNameLst>
                                          <p:attrName>ppt_y</p:attrName>
                                        </p:attrNameLst>
                                      </p:cBhvr>
                                      <p:tavLst>
                                        <p:tav tm="0">
                                          <p:val>
                                            <p:strVal val="#ppt_y-0.4"/>
                                          </p:val>
                                        </p:tav>
                                        <p:tav tm="100000">
                                          <p:val>
                                            <p:strVal val="#ppt_y+0.1"/>
                                          </p:val>
                                        </p:tav>
                                      </p:tavLst>
                                    </p:anim>
                                    <p:anim calcmode="lin" valueType="num">
                                      <p:cBhvr>
                                        <p:cTn id="145" dur="200" accel="100000" fill="hold">
                                          <p:stCondLst>
                                            <p:cond delay="800"/>
                                          </p:stCondLst>
                                        </p:cTn>
                                        <p:tgtEl>
                                          <p:spTgt spid="32"/>
                                        </p:tgtEl>
                                        <p:attrNameLst>
                                          <p:attrName>ppt_x</p:attrName>
                                        </p:attrNameLst>
                                      </p:cBhvr>
                                      <p:tavLst>
                                        <p:tav tm="0">
                                          <p:val>
                                            <p:strVal val="#ppt_x-0.05"/>
                                          </p:val>
                                        </p:tav>
                                        <p:tav tm="100000">
                                          <p:val>
                                            <p:strVal val="#ppt_x"/>
                                          </p:val>
                                        </p:tav>
                                      </p:tavLst>
                                    </p:anim>
                                    <p:anim calcmode="lin" valueType="num">
                                      <p:cBhvr>
                                        <p:cTn id="146" dur="200" accel="100000" fill="hold">
                                          <p:stCondLst>
                                            <p:cond delay="800"/>
                                          </p:stCondLst>
                                        </p:cTn>
                                        <p:tgtEl>
                                          <p:spTgt spid="32"/>
                                        </p:tgtEl>
                                        <p:attrNameLst>
                                          <p:attrName>ppt_y</p:attrName>
                                        </p:attrNameLst>
                                      </p:cBhvr>
                                      <p:tavLst>
                                        <p:tav tm="0">
                                          <p:val>
                                            <p:strVal val="#ppt_y+0.1"/>
                                          </p:val>
                                        </p:tav>
                                        <p:tav tm="100000">
                                          <p:val>
                                            <p:strVal val="#ppt_y"/>
                                          </p:val>
                                        </p:tav>
                                      </p:tavLst>
                                    </p:anim>
                                  </p:childTnLst>
                                </p:cTn>
                              </p:par>
                            </p:childTnLst>
                          </p:cTn>
                        </p:par>
                      </p:childTnLst>
                    </p:cTn>
                  </p:par>
                  <p:par>
                    <p:cTn id="147" fill="hold">
                      <p:stCondLst>
                        <p:cond delay="indefinite"/>
                      </p:stCondLst>
                      <p:childTnLst>
                        <p:par>
                          <p:cTn id="148" fill="hold">
                            <p:stCondLst>
                              <p:cond delay="0"/>
                            </p:stCondLst>
                            <p:childTnLst>
                              <p:par>
                                <p:cTn id="149" presetID="30" presetClass="entr" presetSubtype="0" fill="hold" grpId="0" nodeType="clickEffect">
                                  <p:stCondLst>
                                    <p:cond delay="0"/>
                                  </p:stCondLst>
                                  <p:childTnLst>
                                    <p:set>
                                      <p:cBhvr>
                                        <p:cTn id="150" dur="1" fill="hold">
                                          <p:stCondLst>
                                            <p:cond delay="0"/>
                                          </p:stCondLst>
                                        </p:cTn>
                                        <p:tgtEl>
                                          <p:spTgt spid="33"/>
                                        </p:tgtEl>
                                        <p:attrNameLst>
                                          <p:attrName>style.visibility</p:attrName>
                                        </p:attrNameLst>
                                      </p:cBhvr>
                                      <p:to>
                                        <p:strVal val="visible"/>
                                      </p:to>
                                    </p:set>
                                    <p:animEffect transition="in" filter="fade">
                                      <p:cBhvr>
                                        <p:cTn id="151" dur="800" decel="100000"/>
                                        <p:tgtEl>
                                          <p:spTgt spid="33"/>
                                        </p:tgtEl>
                                      </p:cBhvr>
                                    </p:animEffect>
                                    <p:anim calcmode="lin" valueType="num">
                                      <p:cBhvr>
                                        <p:cTn id="152" dur="800" decel="100000" fill="hold"/>
                                        <p:tgtEl>
                                          <p:spTgt spid="33"/>
                                        </p:tgtEl>
                                        <p:attrNameLst>
                                          <p:attrName>style.rotation</p:attrName>
                                        </p:attrNameLst>
                                      </p:cBhvr>
                                      <p:tavLst>
                                        <p:tav tm="0">
                                          <p:val>
                                            <p:fltVal val="-90"/>
                                          </p:val>
                                        </p:tav>
                                        <p:tav tm="100000">
                                          <p:val>
                                            <p:fltVal val="0"/>
                                          </p:val>
                                        </p:tav>
                                      </p:tavLst>
                                    </p:anim>
                                    <p:anim calcmode="lin" valueType="num">
                                      <p:cBhvr>
                                        <p:cTn id="153" dur="800" decel="100000" fill="hold"/>
                                        <p:tgtEl>
                                          <p:spTgt spid="33"/>
                                        </p:tgtEl>
                                        <p:attrNameLst>
                                          <p:attrName>ppt_x</p:attrName>
                                        </p:attrNameLst>
                                      </p:cBhvr>
                                      <p:tavLst>
                                        <p:tav tm="0">
                                          <p:val>
                                            <p:strVal val="#ppt_x+0.4"/>
                                          </p:val>
                                        </p:tav>
                                        <p:tav tm="100000">
                                          <p:val>
                                            <p:strVal val="#ppt_x-0.05"/>
                                          </p:val>
                                        </p:tav>
                                      </p:tavLst>
                                    </p:anim>
                                    <p:anim calcmode="lin" valueType="num">
                                      <p:cBhvr>
                                        <p:cTn id="154" dur="800" decel="100000" fill="hold"/>
                                        <p:tgtEl>
                                          <p:spTgt spid="33"/>
                                        </p:tgtEl>
                                        <p:attrNameLst>
                                          <p:attrName>ppt_y</p:attrName>
                                        </p:attrNameLst>
                                      </p:cBhvr>
                                      <p:tavLst>
                                        <p:tav tm="0">
                                          <p:val>
                                            <p:strVal val="#ppt_y-0.4"/>
                                          </p:val>
                                        </p:tav>
                                        <p:tav tm="100000">
                                          <p:val>
                                            <p:strVal val="#ppt_y+0.1"/>
                                          </p:val>
                                        </p:tav>
                                      </p:tavLst>
                                    </p:anim>
                                    <p:anim calcmode="lin" valueType="num">
                                      <p:cBhvr>
                                        <p:cTn id="155" dur="200" accel="100000" fill="hold">
                                          <p:stCondLst>
                                            <p:cond delay="800"/>
                                          </p:stCondLst>
                                        </p:cTn>
                                        <p:tgtEl>
                                          <p:spTgt spid="33"/>
                                        </p:tgtEl>
                                        <p:attrNameLst>
                                          <p:attrName>ppt_x</p:attrName>
                                        </p:attrNameLst>
                                      </p:cBhvr>
                                      <p:tavLst>
                                        <p:tav tm="0">
                                          <p:val>
                                            <p:strVal val="#ppt_x-0.05"/>
                                          </p:val>
                                        </p:tav>
                                        <p:tav tm="100000">
                                          <p:val>
                                            <p:strVal val="#ppt_x"/>
                                          </p:val>
                                        </p:tav>
                                      </p:tavLst>
                                    </p:anim>
                                    <p:anim calcmode="lin" valueType="num">
                                      <p:cBhvr>
                                        <p:cTn id="156" dur="200" accel="100000" fill="hold">
                                          <p:stCondLst>
                                            <p:cond delay="800"/>
                                          </p:stCondLst>
                                        </p:cTn>
                                        <p:tgtEl>
                                          <p:spTgt spid="33"/>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026" grpId="0"/>
      <p:bldP spid="107" grpId="0"/>
      <p:bldP spid="108" grpId="0"/>
      <p:bldP spid="109" grpId="0"/>
      <p:bldP spid="110" grpId="0"/>
      <p:bldP spid="111" grpId="0"/>
      <p:bldP spid="112" grpId="0"/>
      <p:bldP spid="113" grpId="0"/>
      <p:bldP spid="114" grpId="0"/>
      <p:bldP spid="115" grpId="0"/>
      <p:bldP spid="116" grpId="0"/>
      <p:bldP spid="25" grpId="0"/>
      <p:bldP spid="26" grpId="0"/>
      <p:bldP spid="30" grpId="0"/>
      <p:bldP spid="32" grpId="0"/>
      <p:bldP spid="3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642910" y="285728"/>
            <a:ext cx="8043890" cy="5929354"/>
          </a:xfrm>
        </p:spPr>
        <p:txBody>
          <a:bodyPr/>
          <a:lstStyle/>
          <a:p>
            <a:pPr>
              <a:buNone/>
            </a:pPr>
            <a:r>
              <a:rPr lang="ru-RU" sz="2800" dirty="0" smtClean="0">
                <a:solidFill>
                  <a:srgbClr val="FF0000"/>
                </a:solidFill>
              </a:rPr>
              <a:t>                                      План решения   </a:t>
            </a:r>
            <a:r>
              <a:rPr lang="en-US" sz="2800" dirty="0" smtClean="0">
                <a:solidFill>
                  <a:srgbClr val="FF0000"/>
                </a:solidFill>
              </a:rPr>
              <a:t>                          </a:t>
            </a:r>
            <a:r>
              <a:rPr lang="ru-RU" sz="2800" dirty="0" smtClean="0">
                <a:solidFill>
                  <a:srgbClr val="FF0000"/>
                </a:solidFill>
              </a:rPr>
              <a:t> </a:t>
            </a:r>
            <a:r>
              <a:rPr lang="ru-RU" sz="4400" dirty="0" smtClean="0">
                <a:solidFill>
                  <a:srgbClr val="FF0000"/>
                </a:solidFill>
              </a:rPr>
              <a:t>1)</a:t>
            </a:r>
            <a:r>
              <a:rPr lang="ru-RU" sz="4400" dirty="0" smtClean="0">
                <a:latin typeface="Cambria"/>
              </a:rPr>
              <a:t>⧍ </a:t>
            </a:r>
            <a:r>
              <a:rPr lang="en-US" sz="4400" dirty="0" smtClean="0">
                <a:latin typeface="Cambria"/>
              </a:rPr>
              <a:t>ONC=</a:t>
            </a:r>
            <a:r>
              <a:rPr lang="ru-RU" sz="4400" dirty="0" smtClean="0">
                <a:latin typeface="Cambria"/>
              </a:rPr>
              <a:t>⧍</a:t>
            </a:r>
            <a:r>
              <a:rPr lang="ru-RU" sz="4400" dirty="0" smtClean="0"/>
              <a:t> </a:t>
            </a:r>
            <a:r>
              <a:rPr lang="en-US" sz="4400" dirty="0" smtClean="0"/>
              <a:t>OPA                                                                               </a:t>
            </a:r>
            <a:r>
              <a:rPr lang="en-US" sz="4400" dirty="0" smtClean="0">
                <a:solidFill>
                  <a:srgbClr val="FF0000"/>
                </a:solidFill>
              </a:rPr>
              <a:t>2</a:t>
            </a:r>
            <a:r>
              <a:rPr lang="ru-RU" sz="4400" dirty="0" smtClean="0">
                <a:solidFill>
                  <a:srgbClr val="FF0000"/>
                </a:solidFill>
              </a:rPr>
              <a:t>) </a:t>
            </a:r>
            <a:r>
              <a:rPr lang="en-US" sz="4400" dirty="0" smtClean="0"/>
              <a:t>NO=OP                                                                               </a:t>
            </a:r>
            <a:r>
              <a:rPr lang="en-US" sz="4400" dirty="0" smtClean="0">
                <a:solidFill>
                  <a:srgbClr val="FF0000"/>
                </a:solidFill>
              </a:rPr>
              <a:t>3</a:t>
            </a:r>
            <a:r>
              <a:rPr lang="ru-RU" sz="4400" dirty="0" smtClean="0">
                <a:solidFill>
                  <a:srgbClr val="FF0000"/>
                </a:solidFill>
              </a:rPr>
              <a:t>) </a:t>
            </a:r>
            <a:r>
              <a:rPr lang="ru-RU" sz="4400" dirty="0" smtClean="0">
                <a:latin typeface="Cambria"/>
              </a:rPr>
              <a:t>⧍ </a:t>
            </a:r>
            <a:r>
              <a:rPr lang="en-US" sz="4400" dirty="0" smtClean="0">
                <a:latin typeface="Cambria"/>
              </a:rPr>
              <a:t>OBM= ⧍ ODQ</a:t>
            </a:r>
            <a:r>
              <a:rPr lang="en-US" sz="4400" dirty="0" smtClean="0"/>
              <a:t>                                                                           </a:t>
            </a:r>
            <a:r>
              <a:rPr lang="en-US" sz="4400" dirty="0" smtClean="0">
                <a:solidFill>
                  <a:srgbClr val="FF0000"/>
                </a:solidFill>
              </a:rPr>
              <a:t>4</a:t>
            </a:r>
            <a:r>
              <a:rPr lang="ru-RU" sz="4400" dirty="0" smtClean="0">
                <a:solidFill>
                  <a:srgbClr val="FF0000"/>
                </a:solidFill>
              </a:rPr>
              <a:t>)</a:t>
            </a:r>
            <a:r>
              <a:rPr lang="en-US" sz="4400" dirty="0" smtClean="0">
                <a:solidFill>
                  <a:srgbClr val="FF0000"/>
                </a:solidFill>
              </a:rPr>
              <a:t> </a:t>
            </a:r>
            <a:r>
              <a:rPr lang="en-US" sz="4400" dirty="0" smtClean="0"/>
              <a:t>MO=OQ  </a:t>
            </a:r>
            <a:r>
              <a:rPr lang="ru-RU" sz="4400" dirty="0" smtClean="0"/>
              <a:t>                                                                                              </a:t>
            </a:r>
            <a:r>
              <a:rPr lang="en-US" sz="4400" dirty="0" smtClean="0">
                <a:solidFill>
                  <a:srgbClr val="FF0000"/>
                </a:solidFill>
              </a:rPr>
              <a:t>5</a:t>
            </a:r>
            <a:r>
              <a:rPr lang="ru-RU" sz="4400" dirty="0" smtClean="0">
                <a:solidFill>
                  <a:srgbClr val="FF0000"/>
                </a:solidFill>
              </a:rPr>
              <a:t>) </a:t>
            </a:r>
            <a:r>
              <a:rPr lang="en-US" sz="4400" dirty="0" smtClean="0"/>
              <a:t>MNQP- </a:t>
            </a:r>
            <a:r>
              <a:rPr lang="ru-RU" sz="4400" dirty="0" smtClean="0"/>
              <a:t>параллелограмм</a:t>
            </a:r>
            <a:r>
              <a:rPr lang="en-US" sz="4400" dirty="0" smtClean="0"/>
              <a:t>                                       </a:t>
            </a:r>
            <a:r>
              <a:rPr lang="ru-RU" sz="4400" dirty="0" smtClean="0"/>
              <a:t>                                  </a:t>
            </a:r>
            <a:endParaRPr lang="ru-RU" sz="4400" dirty="0"/>
          </a:p>
        </p:txBody>
      </p:sp>
    </p:spTree>
  </p:cSld>
  <p:clrMapOvr>
    <a:masterClrMapping/>
  </p:clrMapOvr>
  <p:transition spd="slow">
    <p:strips dir="l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3">
                                            <p:txEl>
                                              <p:pRg st="0" end="0"/>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14348" y="214290"/>
            <a:ext cx="7429552" cy="1071546"/>
          </a:xfrm>
        </p:spPr>
        <p:txBody>
          <a:bodyPr>
            <a:normAutofit fontScale="90000"/>
          </a:bodyPr>
          <a:lstStyle/>
          <a:p>
            <a:r>
              <a:rPr lang="ru-RU" dirty="0" smtClean="0">
                <a:solidFill>
                  <a:srgbClr val="FF0000"/>
                </a:solidFill>
              </a:rPr>
              <a:t>Самостоятельная поисковая деятельность учащихся</a:t>
            </a:r>
            <a:endParaRPr lang="ru-RU" dirty="0">
              <a:solidFill>
                <a:srgbClr val="FF0000"/>
              </a:solidFill>
            </a:endParaRPr>
          </a:p>
        </p:txBody>
      </p:sp>
      <p:sp>
        <p:nvSpPr>
          <p:cNvPr id="3" name="Содержимое 2"/>
          <p:cNvSpPr>
            <a:spLocks noGrp="1"/>
          </p:cNvSpPr>
          <p:nvPr>
            <p:ph sz="quarter" idx="1"/>
          </p:nvPr>
        </p:nvSpPr>
        <p:spPr>
          <a:xfrm>
            <a:off x="642910" y="1285860"/>
            <a:ext cx="2286016" cy="481002"/>
          </a:xfrm>
        </p:spPr>
        <p:txBody>
          <a:bodyPr>
            <a:normAutofit lnSpcReduction="10000"/>
          </a:bodyPr>
          <a:lstStyle/>
          <a:p>
            <a:pPr>
              <a:buNone/>
            </a:pPr>
            <a:r>
              <a:rPr lang="ru-RU" dirty="0" smtClean="0"/>
              <a:t>Сообщение 1</a:t>
            </a:r>
            <a:endParaRPr lang="ru-RU" dirty="0"/>
          </a:p>
        </p:txBody>
      </p:sp>
      <p:sp>
        <p:nvSpPr>
          <p:cNvPr id="4" name="TextBox 3"/>
          <p:cNvSpPr txBox="1"/>
          <p:nvPr/>
        </p:nvSpPr>
        <p:spPr>
          <a:xfrm>
            <a:off x="3143240" y="1285860"/>
            <a:ext cx="3571900" cy="1200329"/>
          </a:xfrm>
          <a:prstGeom prst="rect">
            <a:avLst/>
          </a:prstGeom>
          <a:noFill/>
        </p:spPr>
        <p:txBody>
          <a:bodyPr wrap="square" rtlCol="0">
            <a:spAutoFit/>
          </a:bodyPr>
          <a:lstStyle/>
          <a:p>
            <a:r>
              <a:rPr lang="ru-RU" dirty="0" smtClean="0"/>
              <a:t>Задача: Докажите, что биссектрисы двух противоположных углов параллелограмма параллельны. </a:t>
            </a:r>
            <a:endParaRPr lang="ru-RU" dirty="0"/>
          </a:p>
        </p:txBody>
      </p:sp>
      <p:sp>
        <p:nvSpPr>
          <p:cNvPr id="5" name="Параллелограмм 4"/>
          <p:cNvSpPr/>
          <p:nvPr/>
        </p:nvSpPr>
        <p:spPr>
          <a:xfrm>
            <a:off x="7072330" y="1357298"/>
            <a:ext cx="1785950" cy="928694"/>
          </a:xfrm>
          <a:prstGeom prst="parallelogram">
            <a:avLst/>
          </a:prstGeom>
          <a:solidFill>
            <a:schemeClr val="tx1">
              <a:lumMod val="50000"/>
              <a:lumOff val="5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7" name="Прямая соединительная линия 6"/>
          <p:cNvCxnSpPr/>
          <p:nvPr/>
        </p:nvCxnSpPr>
        <p:spPr>
          <a:xfrm flipV="1">
            <a:off x="7072329" y="1357298"/>
            <a:ext cx="1071571" cy="928696"/>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Прямая соединительная линия 9"/>
          <p:cNvCxnSpPr/>
          <p:nvPr/>
        </p:nvCxnSpPr>
        <p:spPr>
          <a:xfrm flipV="1">
            <a:off x="7715272" y="1357298"/>
            <a:ext cx="1143006" cy="928694"/>
          </a:xfrm>
          <a:prstGeom prst="line">
            <a:avLst/>
          </a:prstGeom>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6858016" y="2214554"/>
            <a:ext cx="322524" cy="369332"/>
          </a:xfrm>
          <a:prstGeom prst="rect">
            <a:avLst/>
          </a:prstGeom>
          <a:noFill/>
        </p:spPr>
        <p:txBody>
          <a:bodyPr wrap="none" rtlCol="0">
            <a:spAutoFit/>
          </a:bodyPr>
          <a:lstStyle/>
          <a:p>
            <a:r>
              <a:rPr lang="en-US" dirty="0" smtClean="0"/>
              <a:t>A</a:t>
            </a:r>
            <a:endParaRPr lang="ru-RU" dirty="0"/>
          </a:p>
        </p:txBody>
      </p:sp>
      <p:sp>
        <p:nvSpPr>
          <p:cNvPr id="13" name="TextBox 12"/>
          <p:cNvSpPr txBox="1"/>
          <p:nvPr/>
        </p:nvSpPr>
        <p:spPr>
          <a:xfrm>
            <a:off x="7072330" y="1071546"/>
            <a:ext cx="301686" cy="369332"/>
          </a:xfrm>
          <a:prstGeom prst="rect">
            <a:avLst/>
          </a:prstGeom>
          <a:noFill/>
        </p:spPr>
        <p:txBody>
          <a:bodyPr wrap="none" rtlCol="0">
            <a:spAutoFit/>
          </a:bodyPr>
          <a:lstStyle/>
          <a:p>
            <a:r>
              <a:rPr lang="en-US" dirty="0" smtClean="0"/>
              <a:t>B</a:t>
            </a:r>
            <a:endParaRPr lang="ru-RU" dirty="0"/>
          </a:p>
        </p:txBody>
      </p:sp>
      <p:sp>
        <p:nvSpPr>
          <p:cNvPr id="15" name="TextBox 14"/>
          <p:cNvSpPr txBox="1"/>
          <p:nvPr/>
        </p:nvSpPr>
        <p:spPr>
          <a:xfrm>
            <a:off x="8816666" y="1071546"/>
            <a:ext cx="327334" cy="369332"/>
          </a:xfrm>
          <a:prstGeom prst="rect">
            <a:avLst/>
          </a:prstGeom>
          <a:noFill/>
        </p:spPr>
        <p:txBody>
          <a:bodyPr wrap="none" rtlCol="0">
            <a:spAutoFit/>
          </a:bodyPr>
          <a:lstStyle/>
          <a:p>
            <a:r>
              <a:rPr lang="en-US" dirty="0" smtClean="0"/>
              <a:t>C</a:t>
            </a:r>
            <a:endParaRPr lang="ru-RU" dirty="0"/>
          </a:p>
        </p:txBody>
      </p:sp>
      <p:sp>
        <p:nvSpPr>
          <p:cNvPr id="16" name="TextBox 15"/>
          <p:cNvSpPr txBox="1"/>
          <p:nvPr/>
        </p:nvSpPr>
        <p:spPr>
          <a:xfrm>
            <a:off x="8501090" y="2214554"/>
            <a:ext cx="338554" cy="369332"/>
          </a:xfrm>
          <a:prstGeom prst="rect">
            <a:avLst/>
          </a:prstGeom>
          <a:noFill/>
        </p:spPr>
        <p:txBody>
          <a:bodyPr wrap="none" rtlCol="0">
            <a:spAutoFit/>
          </a:bodyPr>
          <a:lstStyle/>
          <a:p>
            <a:r>
              <a:rPr lang="en-US" dirty="0" smtClean="0"/>
              <a:t>D</a:t>
            </a:r>
            <a:endParaRPr lang="ru-RU" dirty="0"/>
          </a:p>
        </p:txBody>
      </p:sp>
      <p:sp>
        <p:nvSpPr>
          <p:cNvPr id="17" name="TextBox 16"/>
          <p:cNvSpPr txBox="1"/>
          <p:nvPr/>
        </p:nvSpPr>
        <p:spPr>
          <a:xfrm>
            <a:off x="7786710" y="1071546"/>
            <a:ext cx="362600" cy="369332"/>
          </a:xfrm>
          <a:prstGeom prst="rect">
            <a:avLst/>
          </a:prstGeom>
          <a:noFill/>
        </p:spPr>
        <p:txBody>
          <a:bodyPr wrap="square" rtlCol="0">
            <a:spAutoFit/>
          </a:bodyPr>
          <a:lstStyle/>
          <a:p>
            <a:r>
              <a:rPr lang="en-US" dirty="0" smtClean="0"/>
              <a:t>M</a:t>
            </a:r>
            <a:endParaRPr lang="ru-RU" dirty="0"/>
          </a:p>
        </p:txBody>
      </p:sp>
      <p:sp>
        <p:nvSpPr>
          <p:cNvPr id="18" name="TextBox 17"/>
          <p:cNvSpPr txBox="1"/>
          <p:nvPr/>
        </p:nvSpPr>
        <p:spPr>
          <a:xfrm>
            <a:off x="7858148" y="2214554"/>
            <a:ext cx="327334" cy="369332"/>
          </a:xfrm>
          <a:prstGeom prst="rect">
            <a:avLst/>
          </a:prstGeom>
          <a:noFill/>
        </p:spPr>
        <p:txBody>
          <a:bodyPr wrap="none" rtlCol="0">
            <a:spAutoFit/>
          </a:bodyPr>
          <a:lstStyle/>
          <a:p>
            <a:r>
              <a:rPr lang="en-US" dirty="0" smtClean="0"/>
              <a:t>K</a:t>
            </a:r>
            <a:endParaRPr lang="ru-RU" dirty="0"/>
          </a:p>
        </p:txBody>
      </p:sp>
      <p:sp>
        <p:nvSpPr>
          <p:cNvPr id="19" name="TextBox 18"/>
          <p:cNvSpPr txBox="1"/>
          <p:nvPr/>
        </p:nvSpPr>
        <p:spPr>
          <a:xfrm>
            <a:off x="7072330" y="1857364"/>
            <a:ext cx="290464" cy="369332"/>
          </a:xfrm>
          <a:prstGeom prst="rect">
            <a:avLst/>
          </a:prstGeom>
          <a:noFill/>
        </p:spPr>
        <p:txBody>
          <a:bodyPr wrap="none" rtlCol="0">
            <a:spAutoFit/>
          </a:bodyPr>
          <a:lstStyle/>
          <a:p>
            <a:r>
              <a:rPr lang="en-US" dirty="0" smtClean="0"/>
              <a:t>1</a:t>
            </a:r>
            <a:endParaRPr lang="ru-RU" dirty="0"/>
          </a:p>
        </p:txBody>
      </p:sp>
      <p:sp>
        <p:nvSpPr>
          <p:cNvPr id="20" name="TextBox 19"/>
          <p:cNvSpPr txBox="1"/>
          <p:nvPr/>
        </p:nvSpPr>
        <p:spPr>
          <a:xfrm>
            <a:off x="7215206" y="2000240"/>
            <a:ext cx="290464" cy="369332"/>
          </a:xfrm>
          <a:prstGeom prst="rect">
            <a:avLst/>
          </a:prstGeom>
          <a:noFill/>
        </p:spPr>
        <p:txBody>
          <a:bodyPr wrap="none" rtlCol="0">
            <a:spAutoFit/>
          </a:bodyPr>
          <a:lstStyle/>
          <a:p>
            <a:r>
              <a:rPr lang="en-US" dirty="0" smtClean="0"/>
              <a:t>2</a:t>
            </a:r>
            <a:endParaRPr lang="ru-RU" dirty="0"/>
          </a:p>
        </p:txBody>
      </p:sp>
      <p:sp>
        <p:nvSpPr>
          <p:cNvPr id="21" name="TextBox 20"/>
          <p:cNvSpPr txBox="1"/>
          <p:nvPr/>
        </p:nvSpPr>
        <p:spPr>
          <a:xfrm>
            <a:off x="7572396" y="1285860"/>
            <a:ext cx="290464" cy="369332"/>
          </a:xfrm>
          <a:prstGeom prst="rect">
            <a:avLst/>
          </a:prstGeom>
          <a:noFill/>
        </p:spPr>
        <p:txBody>
          <a:bodyPr wrap="none" rtlCol="0">
            <a:spAutoFit/>
          </a:bodyPr>
          <a:lstStyle/>
          <a:p>
            <a:r>
              <a:rPr lang="en-US" dirty="0" smtClean="0"/>
              <a:t>3</a:t>
            </a:r>
            <a:endParaRPr lang="ru-RU" dirty="0"/>
          </a:p>
        </p:txBody>
      </p:sp>
      <p:sp>
        <p:nvSpPr>
          <p:cNvPr id="22" name="TextBox 21"/>
          <p:cNvSpPr txBox="1"/>
          <p:nvPr/>
        </p:nvSpPr>
        <p:spPr>
          <a:xfrm>
            <a:off x="8429652" y="1285860"/>
            <a:ext cx="290464" cy="369332"/>
          </a:xfrm>
          <a:prstGeom prst="rect">
            <a:avLst/>
          </a:prstGeom>
          <a:noFill/>
        </p:spPr>
        <p:txBody>
          <a:bodyPr wrap="none" rtlCol="0">
            <a:spAutoFit/>
          </a:bodyPr>
          <a:lstStyle/>
          <a:p>
            <a:r>
              <a:rPr lang="en-US" dirty="0" smtClean="0"/>
              <a:t>5</a:t>
            </a:r>
            <a:endParaRPr lang="ru-RU" dirty="0"/>
          </a:p>
        </p:txBody>
      </p:sp>
      <p:sp>
        <p:nvSpPr>
          <p:cNvPr id="23" name="TextBox 22"/>
          <p:cNvSpPr txBox="1"/>
          <p:nvPr/>
        </p:nvSpPr>
        <p:spPr>
          <a:xfrm>
            <a:off x="7929586" y="2000240"/>
            <a:ext cx="290464" cy="369332"/>
          </a:xfrm>
          <a:prstGeom prst="rect">
            <a:avLst/>
          </a:prstGeom>
          <a:noFill/>
        </p:spPr>
        <p:txBody>
          <a:bodyPr wrap="none" rtlCol="0">
            <a:spAutoFit/>
          </a:bodyPr>
          <a:lstStyle/>
          <a:p>
            <a:r>
              <a:rPr lang="en-US" dirty="0" smtClean="0"/>
              <a:t>6</a:t>
            </a:r>
            <a:endParaRPr lang="ru-RU" dirty="0"/>
          </a:p>
        </p:txBody>
      </p:sp>
      <p:sp>
        <p:nvSpPr>
          <p:cNvPr id="24" name="TextBox 23"/>
          <p:cNvSpPr txBox="1"/>
          <p:nvPr/>
        </p:nvSpPr>
        <p:spPr>
          <a:xfrm>
            <a:off x="8572528" y="1428736"/>
            <a:ext cx="290464" cy="369332"/>
          </a:xfrm>
          <a:prstGeom prst="rect">
            <a:avLst/>
          </a:prstGeom>
          <a:noFill/>
        </p:spPr>
        <p:txBody>
          <a:bodyPr wrap="none" rtlCol="0">
            <a:spAutoFit/>
          </a:bodyPr>
          <a:lstStyle/>
          <a:p>
            <a:r>
              <a:rPr lang="en-US" dirty="0" smtClean="0"/>
              <a:t>4</a:t>
            </a:r>
            <a:endParaRPr lang="ru-RU" dirty="0"/>
          </a:p>
        </p:txBody>
      </p:sp>
      <p:sp>
        <p:nvSpPr>
          <p:cNvPr id="32" name="TextBox 31"/>
          <p:cNvSpPr txBox="1"/>
          <p:nvPr/>
        </p:nvSpPr>
        <p:spPr>
          <a:xfrm>
            <a:off x="714348" y="2714620"/>
            <a:ext cx="7643866" cy="646331"/>
          </a:xfrm>
          <a:prstGeom prst="rect">
            <a:avLst/>
          </a:prstGeom>
          <a:noFill/>
        </p:spPr>
        <p:txBody>
          <a:bodyPr wrap="square" rtlCol="0">
            <a:spAutoFit/>
          </a:bodyPr>
          <a:lstStyle/>
          <a:p>
            <a:r>
              <a:rPr lang="ru-RU" dirty="0" smtClean="0">
                <a:solidFill>
                  <a:srgbClr val="FF0000"/>
                </a:solidFill>
              </a:rPr>
              <a:t>Свойство:</a:t>
            </a:r>
            <a:r>
              <a:rPr lang="en-US" dirty="0" smtClean="0">
                <a:solidFill>
                  <a:srgbClr val="FF0000"/>
                </a:solidFill>
              </a:rPr>
              <a:t> </a:t>
            </a:r>
            <a:r>
              <a:rPr lang="ru-RU" dirty="0" smtClean="0">
                <a:solidFill>
                  <a:srgbClr val="FF0000"/>
                </a:solidFill>
              </a:rPr>
              <a:t>в параллелограмме биссектрисы двух противоположных углов параллельны. </a:t>
            </a:r>
            <a:endParaRPr lang="ru-RU" dirty="0">
              <a:solidFill>
                <a:srgbClr val="FF0000"/>
              </a:solidFill>
            </a:endParaRPr>
          </a:p>
        </p:txBody>
      </p:sp>
      <p:sp>
        <p:nvSpPr>
          <p:cNvPr id="33" name="TextBox 32"/>
          <p:cNvSpPr txBox="1"/>
          <p:nvPr/>
        </p:nvSpPr>
        <p:spPr>
          <a:xfrm>
            <a:off x="642910" y="3643314"/>
            <a:ext cx="2571768" cy="492443"/>
          </a:xfrm>
          <a:prstGeom prst="rect">
            <a:avLst/>
          </a:prstGeom>
          <a:noFill/>
        </p:spPr>
        <p:txBody>
          <a:bodyPr wrap="square" rtlCol="0">
            <a:spAutoFit/>
          </a:bodyPr>
          <a:lstStyle/>
          <a:p>
            <a:r>
              <a:rPr lang="ru-RU" sz="2600" dirty="0" smtClean="0"/>
              <a:t>Сообщение</a:t>
            </a:r>
            <a:r>
              <a:rPr lang="ru-RU" dirty="0" smtClean="0"/>
              <a:t>  </a:t>
            </a:r>
            <a:r>
              <a:rPr lang="ru-RU" sz="2600" dirty="0" smtClean="0"/>
              <a:t>2</a:t>
            </a:r>
            <a:endParaRPr lang="ru-RU" sz="2600" dirty="0"/>
          </a:p>
        </p:txBody>
      </p:sp>
      <p:sp>
        <p:nvSpPr>
          <p:cNvPr id="35" name="TextBox 34"/>
          <p:cNvSpPr txBox="1"/>
          <p:nvPr/>
        </p:nvSpPr>
        <p:spPr>
          <a:xfrm>
            <a:off x="571472" y="4214819"/>
            <a:ext cx="8001056" cy="2643181"/>
          </a:xfrm>
          <a:prstGeom prst="rect">
            <a:avLst/>
          </a:prstGeom>
          <a:noFill/>
        </p:spPr>
        <p:txBody>
          <a:bodyPr wrap="square" rtlCol="0">
            <a:spAutoFit/>
          </a:bodyPr>
          <a:lstStyle/>
          <a:p>
            <a:r>
              <a:rPr lang="ru-RU" dirty="0" smtClean="0"/>
              <a:t>Свойства параллелограмма: 1) Диагональ параллелограмма разбивает его на два равных треугольника.                                                                                                   2) Сумма углов, прилежащих к одной стороне параллелограмма, равна 180 ̊.                                                                                                                                                        3) Биссектриса любого угла параллелограмма отсекает от него равнобедренный треугольник.                                                                                                        4) В параллелограмме против большего угла лежит большая диагональ.                     5) В параллелограмме биссектрисы углов, прилежащих к одной стороне, взаимно перпендикулярны.</a:t>
            </a:r>
            <a:endParaRPr lang="ru-RU" dirty="0"/>
          </a:p>
        </p:txBody>
      </p:sp>
    </p:spTree>
  </p:cSld>
  <p:clrMapOvr>
    <a:masterClrMapping/>
  </p:clrMapOvr>
  <p:transition spd="slow">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anim calcmode="lin" valueType="num">
                                      <p:cBhvr>
                                        <p:cTn id="8" dur="2000" fill="hold"/>
                                        <p:tgtEl>
                                          <p:spTgt spid="3">
                                            <p:txEl>
                                              <p:pRg st="0" end="0"/>
                                            </p:txEl>
                                          </p:spTgt>
                                        </p:tgtEl>
                                        <p:attrNameLst>
                                          <p:attrName>style.rotation</p:attrName>
                                        </p:attrNameLst>
                                      </p:cBhvr>
                                      <p:tavLst>
                                        <p:tav tm="0">
                                          <p:val>
                                            <p:fltVal val="720"/>
                                          </p:val>
                                        </p:tav>
                                        <p:tav tm="100000">
                                          <p:val>
                                            <p:fltVal val="0"/>
                                          </p:val>
                                        </p:tav>
                                      </p:tavLst>
                                    </p:anim>
                                    <p:anim calcmode="lin" valueType="num">
                                      <p:cBhvr>
                                        <p:cTn id="9" dur="2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0" dur="2000" fill="hold"/>
                                        <p:tgtEl>
                                          <p:spTgt spid="3">
                                            <p:txEl>
                                              <p:pRg st="0" end="0"/>
                                            </p:txEl>
                                          </p:spTgt>
                                        </p:tgtEl>
                                        <p:attrNameLst>
                                          <p:attrName>ppt_w</p:attrName>
                                        </p:attrNameLst>
                                      </p:cBhvr>
                                      <p:tavLst>
                                        <p:tav tm="0">
                                          <p:val>
                                            <p:fltVal val="0"/>
                                          </p:val>
                                        </p:tav>
                                        <p:tav tm="100000">
                                          <p:val>
                                            <p:strVal val="#ppt_w"/>
                                          </p:val>
                                        </p:tav>
                                      </p:tavLst>
                                    </p:anim>
                                  </p:childTnLst>
                                </p:cTn>
                              </p:par>
                            </p:childTnLst>
                          </p:cTn>
                        </p:par>
                      </p:childTnLst>
                    </p:cTn>
                  </p:par>
                  <p:par>
                    <p:cTn id="11" fill="hold">
                      <p:stCondLst>
                        <p:cond delay="indefinite"/>
                      </p:stCondLst>
                      <p:childTnLst>
                        <p:par>
                          <p:cTn id="12" fill="hold">
                            <p:stCondLst>
                              <p:cond delay="0"/>
                            </p:stCondLst>
                            <p:childTnLst>
                              <p:par>
                                <p:cTn id="13" presetID="5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fade">
                                      <p:cBhvr>
                                        <p:cTn id="15" dur="770" decel="100000"/>
                                        <p:tgtEl>
                                          <p:spTgt spid="4"/>
                                        </p:tgtEl>
                                      </p:cBhvr>
                                    </p:animEffect>
                                    <p:animScale>
                                      <p:cBhvr>
                                        <p:cTn id="16" dur="770" decel="100000"/>
                                        <p:tgtEl>
                                          <p:spTgt spid="4"/>
                                        </p:tgtEl>
                                      </p:cBhvr>
                                      <p:from x="10000" y="10000"/>
                                      <p:to x="200000" y="450000"/>
                                    </p:animScale>
                                    <p:animScale>
                                      <p:cBhvr>
                                        <p:cTn id="17" dur="1230" accel="100000" fill="hold">
                                          <p:stCondLst>
                                            <p:cond delay="770"/>
                                          </p:stCondLst>
                                        </p:cTn>
                                        <p:tgtEl>
                                          <p:spTgt spid="4"/>
                                        </p:tgtEl>
                                      </p:cBhvr>
                                      <p:from x="200000" y="450000"/>
                                      <p:to x="100000" y="100000"/>
                                    </p:animScale>
                                    <p:set>
                                      <p:cBhvr>
                                        <p:cTn id="18" dur="770" fill="hold"/>
                                        <p:tgtEl>
                                          <p:spTgt spid="4"/>
                                        </p:tgtEl>
                                        <p:attrNameLst>
                                          <p:attrName>ppt_x</p:attrName>
                                        </p:attrNameLst>
                                      </p:cBhvr>
                                      <p:to>
                                        <p:strVal val="(0.5)"/>
                                      </p:to>
                                    </p:set>
                                    <p:anim from="(0.5)" to="(#ppt_x)" calcmode="lin" valueType="num">
                                      <p:cBhvr>
                                        <p:cTn id="19" dur="1230" accel="100000" fill="hold">
                                          <p:stCondLst>
                                            <p:cond delay="770"/>
                                          </p:stCondLst>
                                        </p:cTn>
                                        <p:tgtEl>
                                          <p:spTgt spid="4"/>
                                        </p:tgtEl>
                                        <p:attrNameLst>
                                          <p:attrName>ppt_x</p:attrName>
                                        </p:attrNameLst>
                                      </p:cBhvr>
                                    </p:anim>
                                    <p:set>
                                      <p:cBhvr>
                                        <p:cTn id="20" dur="770" fill="hold"/>
                                        <p:tgtEl>
                                          <p:spTgt spid="4"/>
                                        </p:tgtEl>
                                        <p:attrNameLst>
                                          <p:attrName>ppt_y</p:attrName>
                                        </p:attrNameLst>
                                      </p:cBhvr>
                                      <p:to>
                                        <p:strVal val="(#ppt_y+0.4)"/>
                                      </p:to>
                                    </p:set>
                                    <p:anim from="(#ppt_y+0.4)" to="(#ppt_y)" calcmode="lin" valueType="num">
                                      <p:cBhvr>
                                        <p:cTn id="21" dur="1230" accel="100000" fill="hold">
                                          <p:stCondLst>
                                            <p:cond delay="770"/>
                                          </p:stCondLst>
                                        </p:cTn>
                                        <p:tgtEl>
                                          <p:spTgt spid="4"/>
                                        </p:tgtEl>
                                        <p:attrNameLst>
                                          <p:attrName>ppt_y</p:attrName>
                                        </p:attrNameLst>
                                      </p:cBhvr>
                                    </p:anim>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5"/>
                                        </p:tgtEl>
                                        <p:attrNameLst>
                                          <p:attrName>style.visibility</p:attrName>
                                        </p:attrNameLst>
                                      </p:cBhvr>
                                      <p:to>
                                        <p:strVal val="visible"/>
                                      </p:to>
                                    </p:set>
                                    <p:animEffect transition="in" filter="fade">
                                      <p:cBhvr>
                                        <p:cTn id="26" dur="2000"/>
                                        <p:tgtEl>
                                          <p:spTgt spid="5"/>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7"/>
                                        </p:tgtEl>
                                        <p:attrNameLst>
                                          <p:attrName>style.visibility</p:attrName>
                                        </p:attrNameLst>
                                      </p:cBhvr>
                                      <p:to>
                                        <p:strVal val="visible"/>
                                      </p:to>
                                    </p:set>
                                    <p:animEffect transition="in" filter="fade">
                                      <p:cBhvr>
                                        <p:cTn id="31" dur="2000"/>
                                        <p:tgtEl>
                                          <p:spTgt spid="7"/>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nodeType="clickEffect">
                                  <p:stCondLst>
                                    <p:cond delay="0"/>
                                  </p:stCondLst>
                                  <p:childTnLst>
                                    <p:set>
                                      <p:cBhvr>
                                        <p:cTn id="35" dur="1" fill="hold">
                                          <p:stCondLst>
                                            <p:cond delay="0"/>
                                          </p:stCondLst>
                                        </p:cTn>
                                        <p:tgtEl>
                                          <p:spTgt spid="10"/>
                                        </p:tgtEl>
                                        <p:attrNameLst>
                                          <p:attrName>style.visibility</p:attrName>
                                        </p:attrNameLst>
                                      </p:cBhvr>
                                      <p:to>
                                        <p:strVal val="visible"/>
                                      </p:to>
                                    </p:set>
                                    <p:animEffect transition="in" filter="fade">
                                      <p:cBhvr>
                                        <p:cTn id="36" dur="2000"/>
                                        <p:tgtEl>
                                          <p:spTgt spid="10"/>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grpId="0" nodeType="clickEffect">
                                  <p:stCondLst>
                                    <p:cond delay="0"/>
                                  </p:stCondLst>
                                  <p:childTnLst>
                                    <p:set>
                                      <p:cBhvr>
                                        <p:cTn id="40" dur="1" fill="hold">
                                          <p:stCondLst>
                                            <p:cond delay="0"/>
                                          </p:stCondLst>
                                        </p:cTn>
                                        <p:tgtEl>
                                          <p:spTgt spid="12"/>
                                        </p:tgtEl>
                                        <p:attrNameLst>
                                          <p:attrName>style.visibility</p:attrName>
                                        </p:attrNameLst>
                                      </p:cBhvr>
                                      <p:to>
                                        <p:strVal val="visible"/>
                                      </p:to>
                                    </p:set>
                                    <p:animEffect transition="in" filter="fade">
                                      <p:cBhvr>
                                        <p:cTn id="41" dur="2000"/>
                                        <p:tgtEl>
                                          <p:spTgt spid="12"/>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grpId="0" nodeType="clickEffect">
                                  <p:stCondLst>
                                    <p:cond delay="0"/>
                                  </p:stCondLst>
                                  <p:childTnLst>
                                    <p:set>
                                      <p:cBhvr>
                                        <p:cTn id="45" dur="1" fill="hold">
                                          <p:stCondLst>
                                            <p:cond delay="0"/>
                                          </p:stCondLst>
                                        </p:cTn>
                                        <p:tgtEl>
                                          <p:spTgt spid="13"/>
                                        </p:tgtEl>
                                        <p:attrNameLst>
                                          <p:attrName>style.visibility</p:attrName>
                                        </p:attrNameLst>
                                      </p:cBhvr>
                                      <p:to>
                                        <p:strVal val="visible"/>
                                      </p:to>
                                    </p:set>
                                    <p:animEffect transition="in" filter="fade">
                                      <p:cBhvr>
                                        <p:cTn id="46" dur="2000"/>
                                        <p:tgtEl>
                                          <p:spTgt spid="13"/>
                                        </p:tgtEl>
                                      </p:cBhvr>
                                    </p:animEffect>
                                  </p:childTnLst>
                                </p:cTn>
                              </p:par>
                            </p:childTnLst>
                          </p:cTn>
                        </p:par>
                      </p:childTnLst>
                    </p:cTn>
                  </p:par>
                  <p:par>
                    <p:cTn id="47" fill="hold">
                      <p:stCondLst>
                        <p:cond delay="indefinite"/>
                      </p:stCondLst>
                      <p:childTnLst>
                        <p:par>
                          <p:cTn id="48" fill="hold">
                            <p:stCondLst>
                              <p:cond delay="0"/>
                            </p:stCondLst>
                            <p:childTnLst>
                              <p:par>
                                <p:cTn id="49" presetID="10" presetClass="entr" presetSubtype="0" fill="hold" grpId="0" nodeType="clickEffect">
                                  <p:stCondLst>
                                    <p:cond delay="0"/>
                                  </p:stCondLst>
                                  <p:childTnLst>
                                    <p:set>
                                      <p:cBhvr>
                                        <p:cTn id="50" dur="1" fill="hold">
                                          <p:stCondLst>
                                            <p:cond delay="0"/>
                                          </p:stCondLst>
                                        </p:cTn>
                                        <p:tgtEl>
                                          <p:spTgt spid="17"/>
                                        </p:tgtEl>
                                        <p:attrNameLst>
                                          <p:attrName>style.visibility</p:attrName>
                                        </p:attrNameLst>
                                      </p:cBhvr>
                                      <p:to>
                                        <p:strVal val="visible"/>
                                      </p:to>
                                    </p:set>
                                    <p:animEffect transition="in" filter="fade">
                                      <p:cBhvr>
                                        <p:cTn id="51" dur="2000"/>
                                        <p:tgtEl>
                                          <p:spTgt spid="17"/>
                                        </p:tgtEl>
                                      </p:cBhvr>
                                    </p:animEffect>
                                  </p:childTnLst>
                                </p:cTn>
                              </p:par>
                            </p:childTnLst>
                          </p:cTn>
                        </p:par>
                      </p:childTnLst>
                    </p:cTn>
                  </p:par>
                  <p:par>
                    <p:cTn id="52" fill="hold">
                      <p:stCondLst>
                        <p:cond delay="indefinite"/>
                      </p:stCondLst>
                      <p:childTnLst>
                        <p:par>
                          <p:cTn id="53" fill="hold">
                            <p:stCondLst>
                              <p:cond delay="0"/>
                            </p:stCondLst>
                            <p:childTnLst>
                              <p:par>
                                <p:cTn id="54" presetID="10" presetClass="entr" presetSubtype="0" fill="hold" grpId="0" nodeType="clickEffect">
                                  <p:stCondLst>
                                    <p:cond delay="0"/>
                                  </p:stCondLst>
                                  <p:childTnLst>
                                    <p:set>
                                      <p:cBhvr>
                                        <p:cTn id="55" dur="1" fill="hold">
                                          <p:stCondLst>
                                            <p:cond delay="0"/>
                                          </p:stCondLst>
                                        </p:cTn>
                                        <p:tgtEl>
                                          <p:spTgt spid="15"/>
                                        </p:tgtEl>
                                        <p:attrNameLst>
                                          <p:attrName>style.visibility</p:attrName>
                                        </p:attrNameLst>
                                      </p:cBhvr>
                                      <p:to>
                                        <p:strVal val="visible"/>
                                      </p:to>
                                    </p:set>
                                    <p:animEffect transition="in" filter="fade">
                                      <p:cBhvr>
                                        <p:cTn id="56" dur="2000"/>
                                        <p:tgtEl>
                                          <p:spTgt spid="15"/>
                                        </p:tgtEl>
                                      </p:cBhvr>
                                    </p:animEffect>
                                  </p:childTnLst>
                                </p:cTn>
                              </p:par>
                            </p:childTnLst>
                          </p:cTn>
                        </p:par>
                      </p:childTnLst>
                    </p:cTn>
                  </p:par>
                  <p:par>
                    <p:cTn id="57" fill="hold">
                      <p:stCondLst>
                        <p:cond delay="indefinite"/>
                      </p:stCondLst>
                      <p:childTnLst>
                        <p:par>
                          <p:cTn id="58" fill="hold">
                            <p:stCondLst>
                              <p:cond delay="0"/>
                            </p:stCondLst>
                            <p:childTnLst>
                              <p:par>
                                <p:cTn id="59" presetID="10" presetClass="entr" presetSubtype="0" fill="hold" grpId="0" nodeType="clickEffect">
                                  <p:stCondLst>
                                    <p:cond delay="0"/>
                                  </p:stCondLst>
                                  <p:childTnLst>
                                    <p:set>
                                      <p:cBhvr>
                                        <p:cTn id="60" dur="1" fill="hold">
                                          <p:stCondLst>
                                            <p:cond delay="0"/>
                                          </p:stCondLst>
                                        </p:cTn>
                                        <p:tgtEl>
                                          <p:spTgt spid="16"/>
                                        </p:tgtEl>
                                        <p:attrNameLst>
                                          <p:attrName>style.visibility</p:attrName>
                                        </p:attrNameLst>
                                      </p:cBhvr>
                                      <p:to>
                                        <p:strVal val="visible"/>
                                      </p:to>
                                    </p:set>
                                    <p:animEffect transition="in" filter="fade">
                                      <p:cBhvr>
                                        <p:cTn id="61" dur="2000"/>
                                        <p:tgtEl>
                                          <p:spTgt spid="16"/>
                                        </p:tgtEl>
                                      </p:cBhvr>
                                    </p:animEffect>
                                  </p:childTnLst>
                                </p:cTn>
                              </p:par>
                            </p:childTnLst>
                          </p:cTn>
                        </p:par>
                      </p:childTnLst>
                    </p:cTn>
                  </p:par>
                  <p:par>
                    <p:cTn id="62" fill="hold">
                      <p:stCondLst>
                        <p:cond delay="indefinite"/>
                      </p:stCondLst>
                      <p:childTnLst>
                        <p:par>
                          <p:cTn id="63" fill="hold">
                            <p:stCondLst>
                              <p:cond delay="0"/>
                            </p:stCondLst>
                            <p:childTnLst>
                              <p:par>
                                <p:cTn id="64" presetID="10" presetClass="entr" presetSubtype="0" fill="hold" grpId="0" nodeType="clickEffect">
                                  <p:stCondLst>
                                    <p:cond delay="0"/>
                                  </p:stCondLst>
                                  <p:childTnLst>
                                    <p:set>
                                      <p:cBhvr>
                                        <p:cTn id="65" dur="1" fill="hold">
                                          <p:stCondLst>
                                            <p:cond delay="0"/>
                                          </p:stCondLst>
                                        </p:cTn>
                                        <p:tgtEl>
                                          <p:spTgt spid="18"/>
                                        </p:tgtEl>
                                        <p:attrNameLst>
                                          <p:attrName>style.visibility</p:attrName>
                                        </p:attrNameLst>
                                      </p:cBhvr>
                                      <p:to>
                                        <p:strVal val="visible"/>
                                      </p:to>
                                    </p:set>
                                    <p:animEffect transition="in" filter="fade">
                                      <p:cBhvr>
                                        <p:cTn id="66" dur="2000"/>
                                        <p:tgtEl>
                                          <p:spTgt spid="18"/>
                                        </p:tgtEl>
                                      </p:cBhvr>
                                    </p:animEffect>
                                  </p:childTnLst>
                                </p:cTn>
                              </p:par>
                            </p:childTnLst>
                          </p:cTn>
                        </p:par>
                      </p:childTnLst>
                    </p:cTn>
                  </p:par>
                  <p:par>
                    <p:cTn id="67" fill="hold">
                      <p:stCondLst>
                        <p:cond delay="indefinite"/>
                      </p:stCondLst>
                      <p:childTnLst>
                        <p:par>
                          <p:cTn id="68" fill="hold">
                            <p:stCondLst>
                              <p:cond delay="0"/>
                            </p:stCondLst>
                            <p:childTnLst>
                              <p:par>
                                <p:cTn id="69" presetID="10" presetClass="entr" presetSubtype="0" fill="hold" grpId="0" nodeType="clickEffect">
                                  <p:stCondLst>
                                    <p:cond delay="0"/>
                                  </p:stCondLst>
                                  <p:childTnLst>
                                    <p:set>
                                      <p:cBhvr>
                                        <p:cTn id="70" dur="1" fill="hold">
                                          <p:stCondLst>
                                            <p:cond delay="0"/>
                                          </p:stCondLst>
                                        </p:cTn>
                                        <p:tgtEl>
                                          <p:spTgt spid="19"/>
                                        </p:tgtEl>
                                        <p:attrNameLst>
                                          <p:attrName>style.visibility</p:attrName>
                                        </p:attrNameLst>
                                      </p:cBhvr>
                                      <p:to>
                                        <p:strVal val="visible"/>
                                      </p:to>
                                    </p:set>
                                    <p:animEffect transition="in" filter="fade">
                                      <p:cBhvr>
                                        <p:cTn id="71" dur="2000"/>
                                        <p:tgtEl>
                                          <p:spTgt spid="19"/>
                                        </p:tgtEl>
                                      </p:cBhvr>
                                    </p:animEffect>
                                  </p:childTnLst>
                                </p:cTn>
                              </p:par>
                            </p:childTnLst>
                          </p:cTn>
                        </p:par>
                      </p:childTnLst>
                    </p:cTn>
                  </p:par>
                  <p:par>
                    <p:cTn id="72" fill="hold">
                      <p:stCondLst>
                        <p:cond delay="indefinite"/>
                      </p:stCondLst>
                      <p:childTnLst>
                        <p:par>
                          <p:cTn id="73" fill="hold">
                            <p:stCondLst>
                              <p:cond delay="0"/>
                            </p:stCondLst>
                            <p:childTnLst>
                              <p:par>
                                <p:cTn id="74" presetID="10" presetClass="entr" presetSubtype="0" fill="hold" grpId="0" nodeType="clickEffect">
                                  <p:stCondLst>
                                    <p:cond delay="0"/>
                                  </p:stCondLst>
                                  <p:childTnLst>
                                    <p:set>
                                      <p:cBhvr>
                                        <p:cTn id="75" dur="1" fill="hold">
                                          <p:stCondLst>
                                            <p:cond delay="0"/>
                                          </p:stCondLst>
                                        </p:cTn>
                                        <p:tgtEl>
                                          <p:spTgt spid="20"/>
                                        </p:tgtEl>
                                        <p:attrNameLst>
                                          <p:attrName>style.visibility</p:attrName>
                                        </p:attrNameLst>
                                      </p:cBhvr>
                                      <p:to>
                                        <p:strVal val="visible"/>
                                      </p:to>
                                    </p:set>
                                    <p:animEffect transition="in" filter="fade">
                                      <p:cBhvr>
                                        <p:cTn id="76" dur="2000"/>
                                        <p:tgtEl>
                                          <p:spTgt spid="20"/>
                                        </p:tgtEl>
                                      </p:cBhvr>
                                    </p:animEffect>
                                  </p:childTnLst>
                                </p:cTn>
                              </p:par>
                            </p:childTnLst>
                          </p:cTn>
                        </p:par>
                      </p:childTnLst>
                    </p:cTn>
                  </p:par>
                  <p:par>
                    <p:cTn id="77" fill="hold">
                      <p:stCondLst>
                        <p:cond delay="indefinite"/>
                      </p:stCondLst>
                      <p:childTnLst>
                        <p:par>
                          <p:cTn id="78" fill="hold">
                            <p:stCondLst>
                              <p:cond delay="0"/>
                            </p:stCondLst>
                            <p:childTnLst>
                              <p:par>
                                <p:cTn id="79" presetID="10" presetClass="entr" presetSubtype="0" fill="hold" grpId="0" nodeType="clickEffect">
                                  <p:stCondLst>
                                    <p:cond delay="0"/>
                                  </p:stCondLst>
                                  <p:childTnLst>
                                    <p:set>
                                      <p:cBhvr>
                                        <p:cTn id="80" dur="1" fill="hold">
                                          <p:stCondLst>
                                            <p:cond delay="0"/>
                                          </p:stCondLst>
                                        </p:cTn>
                                        <p:tgtEl>
                                          <p:spTgt spid="21"/>
                                        </p:tgtEl>
                                        <p:attrNameLst>
                                          <p:attrName>style.visibility</p:attrName>
                                        </p:attrNameLst>
                                      </p:cBhvr>
                                      <p:to>
                                        <p:strVal val="visible"/>
                                      </p:to>
                                    </p:set>
                                    <p:animEffect transition="in" filter="fade">
                                      <p:cBhvr>
                                        <p:cTn id="81" dur="2000"/>
                                        <p:tgtEl>
                                          <p:spTgt spid="21"/>
                                        </p:tgtEl>
                                      </p:cBhvr>
                                    </p:animEffect>
                                  </p:childTnLst>
                                </p:cTn>
                              </p:par>
                            </p:childTnLst>
                          </p:cTn>
                        </p:par>
                      </p:childTnLst>
                    </p:cTn>
                  </p:par>
                  <p:par>
                    <p:cTn id="82" fill="hold">
                      <p:stCondLst>
                        <p:cond delay="indefinite"/>
                      </p:stCondLst>
                      <p:childTnLst>
                        <p:par>
                          <p:cTn id="83" fill="hold">
                            <p:stCondLst>
                              <p:cond delay="0"/>
                            </p:stCondLst>
                            <p:childTnLst>
                              <p:par>
                                <p:cTn id="84" presetID="10" presetClass="entr" presetSubtype="0" fill="hold" grpId="0" nodeType="clickEffect">
                                  <p:stCondLst>
                                    <p:cond delay="0"/>
                                  </p:stCondLst>
                                  <p:childTnLst>
                                    <p:set>
                                      <p:cBhvr>
                                        <p:cTn id="85" dur="1" fill="hold">
                                          <p:stCondLst>
                                            <p:cond delay="0"/>
                                          </p:stCondLst>
                                        </p:cTn>
                                        <p:tgtEl>
                                          <p:spTgt spid="24"/>
                                        </p:tgtEl>
                                        <p:attrNameLst>
                                          <p:attrName>style.visibility</p:attrName>
                                        </p:attrNameLst>
                                      </p:cBhvr>
                                      <p:to>
                                        <p:strVal val="visible"/>
                                      </p:to>
                                    </p:set>
                                    <p:animEffect transition="in" filter="fade">
                                      <p:cBhvr>
                                        <p:cTn id="86" dur="2000"/>
                                        <p:tgtEl>
                                          <p:spTgt spid="24"/>
                                        </p:tgtEl>
                                      </p:cBhvr>
                                    </p:animEffect>
                                  </p:childTnLst>
                                </p:cTn>
                              </p:par>
                            </p:childTnLst>
                          </p:cTn>
                        </p:par>
                      </p:childTnLst>
                    </p:cTn>
                  </p:par>
                  <p:par>
                    <p:cTn id="87" fill="hold">
                      <p:stCondLst>
                        <p:cond delay="indefinite"/>
                      </p:stCondLst>
                      <p:childTnLst>
                        <p:par>
                          <p:cTn id="88" fill="hold">
                            <p:stCondLst>
                              <p:cond delay="0"/>
                            </p:stCondLst>
                            <p:childTnLst>
                              <p:par>
                                <p:cTn id="89" presetID="10" presetClass="entr" presetSubtype="0" fill="hold" grpId="0" nodeType="clickEffect">
                                  <p:stCondLst>
                                    <p:cond delay="0"/>
                                  </p:stCondLst>
                                  <p:childTnLst>
                                    <p:set>
                                      <p:cBhvr>
                                        <p:cTn id="90" dur="1" fill="hold">
                                          <p:stCondLst>
                                            <p:cond delay="0"/>
                                          </p:stCondLst>
                                        </p:cTn>
                                        <p:tgtEl>
                                          <p:spTgt spid="22"/>
                                        </p:tgtEl>
                                        <p:attrNameLst>
                                          <p:attrName>style.visibility</p:attrName>
                                        </p:attrNameLst>
                                      </p:cBhvr>
                                      <p:to>
                                        <p:strVal val="visible"/>
                                      </p:to>
                                    </p:set>
                                    <p:animEffect transition="in" filter="fade">
                                      <p:cBhvr>
                                        <p:cTn id="91" dur="2000"/>
                                        <p:tgtEl>
                                          <p:spTgt spid="22"/>
                                        </p:tgtEl>
                                      </p:cBhvr>
                                    </p:animEffect>
                                  </p:childTnLst>
                                </p:cTn>
                              </p:par>
                            </p:childTnLst>
                          </p:cTn>
                        </p:par>
                      </p:childTnLst>
                    </p:cTn>
                  </p:par>
                  <p:par>
                    <p:cTn id="92" fill="hold">
                      <p:stCondLst>
                        <p:cond delay="indefinite"/>
                      </p:stCondLst>
                      <p:childTnLst>
                        <p:par>
                          <p:cTn id="93" fill="hold">
                            <p:stCondLst>
                              <p:cond delay="0"/>
                            </p:stCondLst>
                            <p:childTnLst>
                              <p:par>
                                <p:cTn id="94" presetID="10" presetClass="entr" presetSubtype="0" fill="hold" grpId="0" nodeType="clickEffect">
                                  <p:stCondLst>
                                    <p:cond delay="0"/>
                                  </p:stCondLst>
                                  <p:childTnLst>
                                    <p:set>
                                      <p:cBhvr>
                                        <p:cTn id="95" dur="1" fill="hold">
                                          <p:stCondLst>
                                            <p:cond delay="0"/>
                                          </p:stCondLst>
                                        </p:cTn>
                                        <p:tgtEl>
                                          <p:spTgt spid="23"/>
                                        </p:tgtEl>
                                        <p:attrNameLst>
                                          <p:attrName>style.visibility</p:attrName>
                                        </p:attrNameLst>
                                      </p:cBhvr>
                                      <p:to>
                                        <p:strVal val="visible"/>
                                      </p:to>
                                    </p:set>
                                    <p:animEffect transition="in" filter="fade">
                                      <p:cBhvr>
                                        <p:cTn id="96" dur="2000"/>
                                        <p:tgtEl>
                                          <p:spTgt spid="23"/>
                                        </p:tgtEl>
                                      </p:cBhvr>
                                    </p:animEffect>
                                  </p:childTnLst>
                                </p:cTn>
                              </p:par>
                            </p:childTnLst>
                          </p:cTn>
                        </p:par>
                      </p:childTnLst>
                    </p:cTn>
                  </p:par>
                  <p:par>
                    <p:cTn id="97" fill="hold">
                      <p:stCondLst>
                        <p:cond delay="indefinite"/>
                      </p:stCondLst>
                      <p:childTnLst>
                        <p:par>
                          <p:cTn id="98" fill="hold">
                            <p:stCondLst>
                              <p:cond delay="0"/>
                            </p:stCondLst>
                            <p:childTnLst>
                              <p:par>
                                <p:cTn id="99" presetID="55" presetClass="entr" presetSubtype="0" fill="hold" grpId="0" nodeType="clickEffect">
                                  <p:stCondLst>
                                    <p:cond delay="0"/>
                                  </p:stCondLst>
                                  <p:childTnLst>
                                    <p:set>
                                      <p:cBhvr>
                                        <p:cTn id="100" dur="1" fill="hold">
                                          <p:stCondLst>
                                            <p:cond delay="0"/>
                                          </p:stCondLst>
                                        </p:cTn>
                                        <p:tgtEl>
                                          <p:spTgt spid="32"/>
                                        </p:tgtEl>
                                        <p:attrNameLst>
                                          <p:attrName>style.visibility</p:attrName>
                                        </p:attrNameLst>
                                      </p:cBhvr>
                                      <p:to>
                                        <p:strVal val="visible"/>
                                      </p:to>
                                    </p:set>
                                    <p:anim calcmode="lin" valueType="num">
                                      <p:cBhvr>
                                        <p:cTn id="101" dur="1000" fill="hold"/>
                                        <p:tgtEl>
                                          <p:spTgt spid="32"/>
                                        </p:tgtEl>
                                        <p:attrNameLst>
                                          <p:attrName>ppt_w</p:attrName>
                                        </p:attrNameLst>
                                      </p:cBhvr>
                                      <p:tavLst>
                                        <p:tav tm="0">
                                          <p:val>
                                            <p:strVal val="#ppt_w*0.70"/>
                                          </p:val>
                                        </p:tav>
                                        <p:tav tm="100000">
                                          <p:val>
                                            <p:strVal val="#ppt_w"/>
                                          </p:val>
                                        </p:tav>
                                      </p:tavLst>
                                    </p:anim>
                                    <p:anim calcmode="lin" valueType="num">
                                      <p:cBhvr>
                                        <p:cTn id="102" dur="1000" fill="hold"/>
                                        <p:tgtEl>
                                          <p:spTgt spid="32"/>
                                        </p:tgtEl>
                                        <p:attrNameLst>
                                          <p:attrName>ppt_h</p:attrName>
                                        </p:attrNameLst>
                                      </p:cBhvr>
                                      <p:tavLst>
                                        <p:tav tm="0">
                                          <p:val>
                                            <p:strVal val="#ppt_h"/>
                                          </p:val>
                                        </p:tav>
                                        <p:tav tm="100000">
                                          <p:val>
                                            <p:strVal val="#ppt_h"/>
                                          </p:val>
                                        </p:tav>
                                      </p:tavLst>
                                    </p:anim>
                                    <p:animEffect transition="in" filter="fade">
                                      <p:cBhvr>
                                        <p:cTn id="103" dur="1000"/>
                                        <p:tgtEl>
                                          <p:spTgt spid="32"/>
                                        </p:tgtEl>
                                      </p:cBhvr>
                                    </p:animEffect>
                                  </p:childTnLst>
                                </p:cTn>
                              </p:par>
                            </p:childTnLst>
                          </p:cTn>
                        </p:par>
                      </p:childTnLst>
                    </p:cTn>
                  </p:par>
                  <p:par>
                    <p:cTn id="104" fill="hold">
                      <p:stCondLst>
                        <p:cond delay="indefinite"/>
                      </p:stCondLst>
                      <p:childTnLst>
                        <p:par>
                          <p:cTn id="105" fill="hold">
                            <p:stCondLst>
                              <p:cond delay="0"/>
                            </p:stCondLst>
                            <p:childTnLst>
                              <p:par>
                                <p:cTn id="106" presetID="30" presetClass="entr" presetSubtype="0" fill="hold" grpId="0" nodeType="clickEffect">
                                  <p:stCondLst>
                                    <p:cond delay="0"/>
                                  </p:stCondLst>
                                  <p:childTnLst>
                                    <p:set>
                                      <p:cBhvr>
                                        <p:cTn id="107" dur="1" fill="hold">
                                          <p:stCondLst>
                                            <p:cond delay="0"/>
                                          </p:stCondLst>
                                        </p:cTn>
                                        <p:tgtEl>
                                          <p:spTgt spid="33"/>
                                        </p:tgtEl>
                                        <p:attrNameLst>
                                          <p:attrName>style.visibility</p:attrName>
                                        </p:attrNameLst>
                                      </p:cBhvr>
                                      <p:to>
                                        <p:strVal val="visible"/>
                                      </p:to>
                                    </p:set>
                                    <p:animEffect transition="in" filter="fade">
                                      <p:cBhvr>
                                        <p:cTn id="108" dur="800" decel="100000"/>
                                        <p:tgtEl>
                                          <p:spTgt spid="33"/>
                                        </p:tgtEl>
                                      </p:cBhvr>
                                    </p:animEffect>
                                    <p:anim calcmode="lin" valueType="num">
                                      <p:cBhvr>
                                        <p:cTn id="109" dur="800" decel="100000" fill="hold"/>
                                        <p:tgtEl>
                                          <p:spTgt spid="33"/>
                                        </p:tgtEl>
                                        <p:attrNameLst>
                                          <p:attrName>style.rotation</p:attrName>
                                        </p:attrNameLst>
                                      </p:cBhvr>
                                      <p:tavLst>
                                        <p:tav tm="0">
                                          <p:val>
                                            <p:fltVal val="-90"/>
                                          </p:val>
                                        </p:tav>
                                        <p:tav tm="100000">
                                          <p:val>
                                            <p:fltVal val="0"/>
                                          </p:val>
                                        </p:tav>
                                      </p:tavLst>
                                    </p:anim>
                                    <p:anim calcmode="lin" valueType="num">
                                      <p:cBhvr>
                                        <p:cTn id="110" dur="800" decel="100000" fill="hold"/>
                                        <p:tgtEl>
                                          <p:spTgt spid="33"/>
                                        </p:tgtEl>
                                        <p:attrNameLst>
                                          <p:attrName>ppt_x</p:attrName>
                                        </p:attrNameLst>
                                      </p:cBhvr>
                                      <p:tavLst>
                                        <p:tav tm="0">
                                          <p:val>
                                            <p:strVal val="#ppt_x+0.4"/>
                                          </p:val>
                                        </p:tav>
                                        <p:tav tm="100000">
                                          <p:val>
                                            <p:strVal val="#ppt_x-0.05"/>
                                          </p:val>
                                        </p:tav>
                                      </p:tavLst>
                                    </p:anim>
                                    <p:anim calcmode="lin" valueType="num">
                                      <p:cBhvr>
                                        <p:cTn id="111" dur="800" decel="100000" fill="hold"/>
                                        <p:tgtEl>
                                          <p:spTgt spid="33"/>
                                        </p:tgtEl>
                                        <p:attrNameLst>
                                          <p:attrName>ppt_y</p:attrName>
                                        </p:attrNameLst>
                                      </p:cBhvr>
                                      <p:tavLst>
                                        <p:tav tm="0">
                                          <p:val>
                                            <p:strVal val="#ppt_y-0.4"/>
                                          </p:val>
                                        </p:tav>
                                        <p:tav tm="100000">
                                          <p:val>
                                            <p:strVal val="#ppt_y+0.1"/>
                                          </p:val>
                                        </p:tav>
                                      </p:tavLst>
                                    </p:anim>
                                    <p:anim calcmode="lin" valueType="num">
                                      <p:cBhvr>
                                        <p:cTn id="112" dur="200" accel="100000" fill="hold">
                                          <p:stCondLst>
                                            <p:cond delay="800"/>
                                          </p:stCondLst>
                                        </p:cTn>
                                        <p:tgtEl>
                                          <p:spTgt spid="33"/>
                                        </p:tgtEl>
                                        <p:attrNameLst>
                                          <p:attrName>ppt_x</p:attrName>
                                        </p:attrNameLst>
                                      </p:cBhvr>
                                      <p:tavLst>
                                        <p:tav tm="0">
                                          <p:val>
                                            <p:strVal val="#ppt_x-0.05"/>
                                          </p:val>
                                        </p:tav>
                                        <p:tav tm="100000">
                                          <p:val>
                                            <p:strVal val="#ppt_x"/>
                                          </p:val>
                                        </p:tav>
                                      </p:tavLst>
                                    </p:anim>
                                    <p:anim calcmode="lin" valueType="num">
                                      <p:cBhvr>
                                        <p:cTn id="113" dur="200" accel="100000" fill="hold">
                                          <p:stCondLst>
                                            <p:cond delay="800"/>
                                          </p:stCondLst>
                                        </p:cTn>
                                        <p:tgtEl>
                                          <p:spTgt spid="33"/>
                                        </p:tgtEl>
                                        <p:attrNameLst>
                                          <p:attrName>ppt_y</p:attrName>
                                        </p:attrNameLst>
                                      </p:cBhvr>
                                      <p:tavLst>
                                        <p:tav tm="0">
                                          <p:val>
                                            <p:strVal val="#ppt_y+0.1"/>
                                          </p:val>
                                        </p:tav>
                                        <p:tav tm="100000">
                                          <p:val>
                                            <p:strVal val="#ppt_y"/>
                                          </p:val>
                                        </p:tav>
                                      </p:tavLst>
                                    </p:anim>
                                  </p:childTnLst>
                                </p:cTn>
                              </p:par>
                            </p:childTnLst>
                          </p:cTn>
                        </p:par>
                      </p:childTnLst>
                    </p:cTn>
                  </p:par>
                  <p:par>
                    <p:cTn id="114" fill="hold">
                      <p:stCondLst>
                        <p:cond delay="indefinite"/>
                      </p:stCondLst>
                      <p:childTnLst>
                        <p:par>
                          <p:cTn id="115" fill="hold">
                            <p:stCondLst>
                              <p:cond delay="0"/>
                            </p:stCondLst>
                            <p:childTnLst>
                              <p:par>
                                <p:cTn id="116" presetID="51" presetClass="entr" presetSubtype="0" fill="hold" grpId="0" nodeType="clickEffect">
                                  <p:stCondLst>
                                    <p:cond delay="0"/>
                                  </p:stCondLst>
                                  <p:childTnLst>
                                    <p:set>
                                      <p:cBhvr>
                                        <p:cTn id="117" dur="1" fill="hold">
                                          <p:stCondLst>
                                            <p:cond delay="0"/>
                                          </p:stCondLst>
                                        </p:cTn>
                                        <p:tgtEl>
                                          <p:spTgt spid="35"/>
                                        </p:tgtEl>
                                        <p:attrNameLst>
                                          <p:attrName>style.visibility</p:attrName>
                                        </p:attrNameLst>
                                      </p:cBhvr>
                                      <p:to>
                                        <p:strVal val="visible"/>
                                      </p:to>
                                    </p:set>
                                    <p:animEffect transition="in" filter="fade">
                                      <p:cBhvr>
                                        <p:cTn id="118" dur="770" decel="100000"/>
                                        <p:tgtEl>
                                          <p:spTgt spid="35"/>
                                        </p:tgtEl>
                                      </p:cBhvr>
                                    </p:animEffect>
                                    <p:animScale>
                                      <p:cBhvr>
                                        <p:cTn id="119" dur="770" decel="100000"/>
                                        <p:tgtEl>
                                          <p:spTgt spid="35"/>
                                        </p:tgtEl>
                                      </p:cBhvr>
                                      <p:from x="10000" y="10000"/>
                                      <p:to x="200000" y="450000"/>
                                    </p:animScale>
                                    <p:animScale>
                                      <p:cBhvr>
                                        <p:cTn id="120" dur="1230" accel="100000" fill="hold">
                                          <p:stCondLst>
                                            <p:cond delay="770"/>
                                          </p:stCondLst>
                                        </p:cTn>
                                        <p:tgtEl>
                                          <p:spTgt spid="35"/>
                                        </p:tgtEl>
                                      </p:cBhvr>
                                      <p:from x="200000" y="450000"/>
                                      <p:to x="100000" y="100000"/>
                                    </p:animScale>
                                    <p:set>
                                      <p:cBhvr>
                                        <p:cTn id="121" dur="770" fill="hold"/>
                                        <p:tgtEl>
                                          <p:spTgt spid="35"/>
                                        </p:tgtEl>
                                        <p:attrNameLst>
                                          <p:attrName>ppt_x</p:attrName>
                                        </p:attrNameLst>
                                      </p:cBhvr>
                                      <p:to>
                                        <p:strVal val="(0.5)"/>
                                      </p:to>
                                    </p:set>
                                    <p:anim from="(0.5)" to="(#ppt_x)" calcmode="lin" valueType="num">
                                      <p:cBhvr>
                                        <p:cTn id="122" dur="1230" accel="100000" fill="hold">
                                          <p:stCondLst>
                                            <p:cond delay="770"/>
                                          </p:stCondLst>
                                        </p:cTn>
                                        <p:tgtEl>
                                          <p:spTgt spid="35"/>
                                        </p:tgtEl>
                                        <p:attrNameLst>
                                          <p:attrName>ppt_x</p:attrName>
                                        </p:attrNameLst>
                                      </p:cBhvr>
                                    </p:anim>
                                    <p:set>
                                      <p:cBhvr>
                                        <p:cTn id="123" dur="770" fill="hold"/>
                                        <p:tgtEl>
                                          <p:spTgt spid="35"/>
                                        </p:tgtEl>
                                        <p:attrNameLst>
                                          <p:attrName>ppt_y</p:attrName>
                                        </p:attrNameLst>
                                      </p:cBhvr>
                                      <p:to>
                                        <p:strVal val="(#ppt_y+0.4)"/>
                                      </p:to>
                                    </p:set>
                                    <p:anim from="(#ppt_y+0.4)" to="(#ppt_y)" calcmode="lin" valueType="num">
                                      <p:cBhvr>
                                        <p:cTn id="124" dur="1230" accel="100000" fill="hold">
                                          <p:stCondLst>
                                            <p:cond delay="770"/>
                                          </p:stCondLst>
                                        </p:cTn>
                                        <p:tgtEl>
                                          <p:spTgt spid="35"/>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5" grpId="0" animBg="1"/>
      <p:bldP spid="12" grpId="0"/>
      <p:bldP spid="13" grpId="0"/>
      <p:bldP spid="15" grpId="0"/>
      <p:bldP spid="16" grpId="0"/>
      <p:bldP spid="17" grpId="0"/>
      <p:bldP spid="18" grpId="0"/>
      <p:bldP spid="19" grpId="0"/>
      <p:bldP spid="20" grpId="0"/>
      <p:bldP spid="21" grpId="0"/>
      <p:bldP spid="22" grpId="0"/>
      <p:bldP spid="23" grpId="0"/>
      <p:bldP spid="24" grpId="0"/>
      <p:bldP spid="32" grpId="0"/>
      <p:bldP spid="33" grpId="0"/>
      <p:bldP spid="3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solidFill>
                  <a:srgbClr val="FF0000"/>
                </a:solidFill>
              </a:rPr>
              <a:t>Решение нестандартных задач практического характера</a:t>
            </a:r>
            <a:endParaRPr lang="ru-RU" dirty="0">
              <a:solidFill>
                <a:srgbClr val="FF0000"/>
              </a:solidFill>
            </a:endParaRPr>
          </a:p>
        </p:txBody>
      </p:sp>
      <p:sp>
        <p:nvSpPr>
          <p:cNvPr id="3" name="Содержимое 2"/>
          <p:cNvSpPr>
            <a:spLocks noGrp="1"/>
          </p:cNvSpPr>
          <p:nvPr>
            <p:ph sz="quarter" idx="1"/>
          </p:nvPr>
        </p:nvSpPr>
        <p:spPr>
          <a:xfrm>
            <a:off x="1071538" y="1447800"/>
            <a:ext cx="7615262" cy="909630"/>
          </a:xfrm>
        </p:spPr>
        <p:txBody>
          <a:bodyPr/>
          <a:lstStyle/>
          <a:p>
            <a:pPr>
              <a:buNone/>
            </a:pPr>
            <a:r>
              <a:rPr lang="ru-RU" dirty="0" smtClean="0"/>
              <a:t>  «Ничто так не содействует усвоению предмета, как действие с ним в разных ситуациях». </a:t>
            </a:r>
            <a:endParaRPr lang="ru-RU" dirty="0"/>
          </a:p>
        </p:txBody>
      </p:sp>
      <p:sp>
        <p:nvSpPr>
          <p:cNvPr id="4" name="Облако 3"/>
          <p:cNvSpPr/>
          <p:nvPr/>
        </p:nvSpPr>
        <p:spPr>
          <a:xfrm rot="10979384">
            <a:off x="1650250" y="2580864"/>
            <a:ext cx="357190" cy="285752"/>
          </a:xfrm>
          <a:prstGeom prst="cloud">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2" name="Минус 11"/>
          <p:cNvSpPr/>
          <p:nvPr/>
        </p:nvSpPr>
        <p:spPr>
          <a:xfrm rot="5400000">
            <a:off x="1607323" y="2821777"/>
            <a:ext cx="357190" cy="285752"/>
          </a:xfrm>
          <a:prstGeom prst="mathMinus">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3" name="Облако 12"/>
          <p:cNvSpPr/>
          <p:nvPr/>
        </p:nvSpPr>
        <p:spPr>
          <a:xfrm>
            <a:off x="3143240" y="2500306"/>
            <a:ext cx="357190" cy="285752"/>
          </a:xfrm>
          <a:prstGeom prst="cloud">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4" name="Минус 13"/>
          <p:cNvSpPr/>
          <p:nvPr/>
        </p:nvSpPr>
        <p:spPr>
          <a:xfrm rot="5400000">
            <a:off x="3107521" y="2750339"/>
            <a:ext cx="428628" cy="357190"/>
          </a:xfrm>
          <a:prstGeom prst="mathMinus">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2" name="Облако 31"/>
          <p:cNvSpPr/>
          <p:nvPr/>
        </p:nvSpPr>
        <p:spPr>
          <a:xfrm>
            <a:off x="2143108" y="2786058"/>
            <a:ext cx="857256" cy="914400"/>
          </a:xfrm>
          <a:prstGeom prst="cloud">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3" name="TextBox 32"/>
          <p:cNvSpPr txBox="1"/>
          <p:nvPr/>
        </p:nvSpPr>
        <p:spPr>
          <a:xfrm>
            <a:off x="1714480" y="3214686"/>
            <a:ext cx="322524" cy="369332"/>
          </a:xfrm>
          <a:prstGeom prst="rect">
            <a:avLst/>
          </a:prstGeom>
          <a:noFill/>
        </p:spPr>
        <p:txBody>
          <a:bodyPr wrap="none" rtlCol="0">
            <a:spAutoFit/>
          </a:bodyPr>
          <a:lstStyle/>
          <a:p>
            <a:r>
              <a:rPr lang="en-US" dirty="0" smtClean="0"/>
              <a:t>A</a:t>
            </a:r>
            <a:endParaRPr lang="ru-RU" dirty="0"/>
          </a:p>
        </p:txBody>
      </p:sp>
      <p:sp>
        <p:nvSpPr>
          <p:cNvPr id="34" name="TextBox 33"/>
          <p:cNvSpPr txBox="1"/>
          <p:nvPr/>
        </p:nvSpPr>
        <p:spPr>
          <a:xfrm>
            <a:off x="3286116" y="3214686"/>
            <a:ext cx="301686" cy="369332"/>
          </a:xfrm>
          <a:prstGeom prst="rect">
            <a:avLst/>
          </a:prstGeom>
          <a:noFill/>
        </p:spPr>
        <p:txBody>
          <a:bodyPr wrap="none" rtlCol="0">
            <a:spAutoFit/>
          </a:bodyPr>
          <a:lstStyle/>
          <a:p>
            <a:r>
              <a:rPr lang="en-US" dirty="0" smtClean="0"/>
              <a:t>B</a:t>
            </a:r>
            <a:endParaRPr lang="ru-RU" dirty="0"/>
          </a:p>
        </p:txBody>
      </p:sp>
      <p:sp>
        <p:nvSpPr>
          <p:cNvPr id="35" name="TextBox 34"/>
          <p:cNvSpPr txBox="1"/>
          <p:nvPr/>
        </p:nvSpPr>
        <p:spPr>
          <a:xfrm>
            <a:off x="1142976" y="3714752"/>
            <a:ext cx="2857520" cy="1477328"/>
          </a:xfrm>
          <a:prstGeom prst="rect">
            <a:avLst/>
          </a:prstGeom>
          <a:noFill/>
        </p:spPr>
        <p:txBody>
          <a:bodyPr wrap="square" rtlCol="0">
            <a:spAutoFit/>
          </a:bodyPr>
          <a:lstStyle/>
          <a:p>
            <a:r>
              <a:rPr lang="ru-RU" dirty="0" smtClean="0">
                <a:solidFill>
                  <a:srgbClr val="FF0000"/>
                </a:solidFill>
              </a:rPr>
              <a:t>1) </a:t>
            </a:r>
            <a:r>
              <a:rPr lang="ru-RU" dirty="0" smtClean="0"/>
              <a:t>Как на местности измерить расстояние между точками </a:t>
            </a:r>
            <a:r>
              <a:rPr lang="en-US" dirty="0" smtClean="0"/>
              <a:t>A </a:t>
            </a:r>
            <a:r>
              <a:rPr lang="ru-RU" dirty="0" smtClean="0"/>
              <a:t>и</a:t>
            </a:r>
            <a:r>
              <a:rPr lang="en-US" dirty="0" smtClean="0"/>
              <a:t> B</a:t>
            </a:r>
            <a:r>
              <a:rPr lang="ru-RU" dirty="0" smtClean="0"/>
              <a:t>, используя свойство параллелограмма</a:t>
            </a:r>
            <a:r>
              <a:rPr lang="en-US" dirty="0" smtClean="0"/>
              <a:t>?</a:t>
            </a:r>
            <a:endParaRPr lang="ru-RU" dirty="0"/>
          </a:p>
        </p:txBody>
      </p:sp>
      <p:sp>
        <p:nvSpPr>
          <p:cNvPr id="36" name="TextBox 35"/>
          <p:cNvSpPr txBox="1"/>
          <p:nvPr/>
        </p:nvSpPr>
        <p:spPr>
          <a:xfrm>
            <a:off x="4714876" y="2500306"/>
            <a:ext cx="3357586" cy="2031325"/>
          </a:xfrm>
          <a:prstGeom prst="rect">
            <a:avLst/>
          </a:prstGeom>
          <a:noFill/>
        </p:spPr>
        <p:txBody>
          <a:bodyPr wrap="square" rtlCol="0">
            <a:spAutoFit/>
          </a:bodyPr>
          <a:lstStyle/>
          <a:p>
            <a:r>
              <a:rPr lang="ru-RU" dirty="0" smtClean="0">
                <a:solidFill>
                  <a:srgbClr val="FF0000"/>
                </a:solidFill>
              </a:rPr>
              <a:t>2) </a:t>
            </a:r>
            <a:r>
              <a:rPr lang="ru-RU" dirty="0" smtClean="0"/>
              <a:t>Достаточно ли для проверки того, что данный четырехугольный кусок материи имеет форму ромба , проверить совпадение краев при сгибании его по каждой диагонали</a:t>
            </a:r>
            <a:r>
              <a:rPr lang="en-US" dirty="0" smtClean="0"/>
              <a:t>?</a:t>
            </a:r>
            <a:endParaRPr lang="ru-RU" dirty="0"/>
          </a:p>
        </p:txBody>
      </p:sp>
      <p:cxnSp>
        <p:nvCxnSpPr>
          <p:cNvPr id="42" name="Прямая соединительная линия 41"/>
          <p:cNvCxnSpPr/>
          <p:nvPr/>
        </p:nvCxnSpPr>
        <p:spPr>
          <a:xfrm>
            <a:off x="6715140" y="5214950"/>
            <a:ext cx="1143008" cy="0"/>
          </a:xfrm>
          <a:prstGeom prst="line">
            <a:avLst/>
          </a:prstGeom>
        </p:spPr>
        <p:style>
          <a:lnRef idx="3">
            <a:schemeClr val="dk1"/>
          </a:lnRef>
          <a:fillRef idx="0">
            <a:schemeClr val="dk1"/>
          </a:fillRef>
          <a:effectRef idx="2">
            <a:schemeClr val="dk1"/>
          </a:effectRef>
          <a:fontRef idx="minor">
            <a:schemeClr val="tx1"/>
          </a:fontRef>
        </p:style>
      </p:cxnSp>
      <p:cxnSp>
        <p:nvCxnSpPr>
          <p:cNvPr id="47" name="Прямая соединительная линия 46"/>
          <p:cNvCxnSpPr/>
          <p:nvPr/>
        </p:nvCxnSpPr>
        <p:spPr>
          <a:xfrm rot="5400000">
            <a:off x="6143636" y="5357826"/>
            <a:ext cx="1000132" cy="285752"/>
          </a:xfrm>
          <a:prstGeom prst="line">
            <a:avLst/>
          </a:prstGeom>
        </p:spPr>
        <p:style>
          <a:lnRef idx="3">
            <a:schemeClr val="dk1"/>
          </a:lnRef>
          <a:fillRef idx="0">
            <a:schemeClr val="dk1"/>
          </a:fillRef>
          <a:effectRef idx="2">
            <a:schemeClr val="dk1"/>
          </a:effectRef>
          <a:fontRef idx="minor">
            <a:schemeClr val="tx1"/>
          </a:fontRef>
        </p:style>
      </p:cxnSp>
      <p:cxnSp>
        <p:nvCxnSpPr>
          <p:cNvPr id="53" name="Прямая соединительная линия 52"/>
          <p:cNvCxnSpPr/>
          <p:nvPr/>
        </p:nvCxnSpPr>
        <p:spPr>
          <a:xfrm rot="5400000">
            <a:off x="7286644" y="5429264"/>
            <a:ext cx="928694" cy="214314"/>
          </a:xfrm>
          <a:prstGeom prst="line">
            <a:avLst/>
          </a:prstGeom>
        </p:spPr>
        <p:style>
          <a:lnRef idx="3">
            <a:schemeClr val="dk1"/>
          </a:lnRef>
          <a:fillRef idx="0">
            <a:schemeClr val="dk1"/>
          </a:fillRef>
          <a:effectRef idx="2">
            <a:schemeClr val="dk1"/>
          </a:effectRef>
          <a:fontRef idx="minor">
            <a:schemeClr val="tx1"/>
          </a:fontRef>
        </p:style>
      </p:cxnSp>
      <p:cxnSp>
        <p:nvCxnSpPr>
          <p:cNvPr id="57" name="Прямая соединительная линия 56"/>
          <p:cNvCxnSpPr/>
          <p:nvPr/>
        </p:nvCxnSpPr>
        <p:spPr>
          <a:xfrm>
            <a:off x="6572264" y="5857892"/>
            <a:ext cx="1071570" cy="0"/>
          </a:xfrm>
          <a:prstGeom prst="line">
            <a:avLst/>
          </a:prstGeom>
        </p:spPr>
        <p:style>
          <a:lnRef idx="3">
            <a:schemeClr val="dk1"/>
          </a:lnRef>
          <a:fillRef idx="0">
            <a:schemeClr val="dk1"/>
          </a:fillRef>
          <a:effectRef idx="2">
            <a:schemeClr val="dk1"/>
          </a:effectRef>
          <a:fontRef idx="minor">
            <a:schemeClr val="tx1"/>
          </a:fontRef>
        </p:style>
      </p:cxnSp>
      <p:sp>
        <p:nvSpPr>
          <p:cNvPr id="68" name="TextBox 67"/>
          <p:cNvSpPr txBox="1"/>
          <p:nvPr/>
        </p:nvSpPr>
        <p:spPr>
          <a:xfrm>
            <a:off x="4156341" y="4758187"/>
            <a:ext cx="2143140" cy="1754326"/>
          </a:xfrm>
          <a:prstGeom prst="rect">
            <a:avLst/>
          </a:prstGeom>
          <a:noFill/>
        </p:spPr>
        <p:txBody>
          <a:bodyPr wrap="square" rtlCol="0">
            <a:spAutoFit/>
          </a:bodyPr>
          <a:lstStyle/>
          <a:p>
            <a:r>
              <a:rPr lang="ru-RU" dirty="0" smtClean="0">
                <a:solidFill>
                  <a:srgbClr val="FF0000"/>
                </a:solidFill>
              </a:rPr>
              <a:t>3) </a:t>
            </a:r>
            <a:r>
              <a:rPr lang="ru-RU" dirty="0" smtClean="0"/>
              <a:t>Объясните устройство приспособления для вычерчивания параллельных прямых</a:t>
            </a:r>
            <a:r>
              <a:rPr lang="en-US" dirty="0" smtClean="0"/>
              <a:t>?</a:t>
            </a:r>
            <a:endParaRPr lang="ru-RU" dirty="0"/>
          </a:p>
        </p:txBody>
      </p:sp>
    </p:spTree>
  </p:cSld>
  <p:clrMapOvr>
    <a:masterClrMapping/>
  </p:clrMapOvr>
  <p:transition spd="slow">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8" presetClass="entr" presetSubtype="0" accel="100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strVal val="#ppt_w*2.5"/>
                                          </p:val>
                                        </p:tav>
                                        <p:tav tm="100000">
                                          <p:val>
                                            <p:strVal val="#ppt_w"/>
                                          </p:val>
                                        </p:tav>
                                      </p:tavLst>
                                    </p:anim>
                                    <p:anim calcmode="lin" valueType="num">
                                      <p:cBhvr>
                                        <p:cTn id="8" dur="500" fill="hold"/>
                                        <p:tgtEl>
                                          <p:spTgt spid="3">
                                            <p:txEl>
                                              <p:pRg st="0" end="0"/>
                                            </p:txEl>
                                          </p:spTgt>
                                        </p:tgtEl>
                                        <p:attrNameLst>
                                          <p:attrName>ppt_h</p:attrName>
                                        </p:attrNameLst>
                                      </p:cBhvr>
                                      <p:tavLst>
                                        <p:tav tm="0">
                                          <p:val>
                                            <p:strVal val="#ppt_h*0.01"/>
                                          </p:val>
                                        </p:tav>
                                        <p:tav tm="100000">
                                          <p:val>
                                            <p:strVal val="#ppt_h"/>
                                          </p:val>
                                        </p:tav>
                                      </p:tavLst>
                                    </p:anim>
                                    <p:anim calcmode="lin" valueType="num">
                                      <p:cBhvr>
                                        <p:cTn id="9"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0" dur="500" fill="hold"/>
                                        <p:tgtEl>
                                          <p:spTgt spid="3">
                                            <p:txEl>
                                              <p:pRg st="0" end="0"/>
                                            </p:txEl>
                                          </p:spTgt>
                                        </p:tgtEl>
                                        <p:attrNameLst>
                                          <p:attrName>ppt_y</p:attrName>
                                        </p:attrNameLst>
                                      </p:cBhvr>
                                      <p:tavLst>
                                        <p:tav tm="0">
                                          <p:val>
                                            <p:strVal val="#ppt_h+1"/>
                                          </p:val>
                                        </p:tav>
                                        <p:tav tm="100000">
                                          <p:val>
                                            <p:strVal val="#ppt_y"/>
                                          </p:val>
                                        </p:tav>
                                      </p:tavLst>
                                    </p:anim>
                                    <p:animEffect transition="in" filter="fade">
                                      <p:cBhvr>
                                        <p:cTn id="11" dur="5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7" presetClass="entr" presetSubtype="0" fill="hold" grpId="0" nodeType="clickEffect">
                                  <p:stCondLst>
                                    <p:cond delay="0"/>
                                  </p:stCondLst>
                                  <p:childTnLst>
                                    <p:set>
                                      <p:cBhvr>
                                        <p:cTn id="15" dur="1" fill="hold">
                                          <p:stCondLst>
                                            <p:cond delay="0"/>
                                          </p:stCondLst>
                                        </p:cTn>
                                        <p:tgtEl>
                                          <p:spTgt spid="35"/>
                                        </p:tgtEl>
                                        <p:attrNameLst>
                                          <p:attrName>style.visibility</p:attrName>
                                        </p:attrNameLst>
                                      </p:cBhvr>
                                      <p:to>
                                        <p:strVal val="visible"/>
                                      </p:to>
                                    </p:set>
                                    <p:animEffect transition="in" filter="fade">
                                      <p:cBhvr>
                                        <p:cTn id="16" dur="1000"/>
                                        <p:tgtEl>
                                          <p:spTgt spid="35"/>
                                        </p:tgtEl>
                                      </p:cBhvr>
                                    </p:animEffect>
                                    <p:anim calcmode="lin" valueType="num">
                                      <p:cBhvr>
                                        <p:cTn id="17" dur="1000" fill="hold"/>
                                        <p:tgtEl>
                                          <p:spTgt spid="35"/>
                                        </p:tgtEl>
                                        <p:attrNameLst>
                                          <p:attrName>ppt_x</p:attrName>
                                        </p:attrNameLst>
                                      </p:cBhvr>
                                      <p:tavLst>
                                        <p:tav tm="0">
                                          <p:val>
                                            <p:strVal val="#ppt_x"/>
                                          </p:val>
                                        </p:tav>
                                        <p:tav tm="100000">
                                          <p:val>
                                            <p:strVal val="#ppt_x"/>
                                          </p:val>
                                        </p:tav>
                                      </p:tavLst>
                                    </p:anim>
                                    <p:anim calcmode="lin" valueType="num">
                                      <p:cBhvr>
                                        <p:cTn id="18" dur="1000" fill="hold"/>
                                        <p:tgtEl>
                                          <p:spTgt spid="35"/>
                                        </p:tgtEl>
                                        <p:attrNameLst>
                                          <p:attrName>ppt_y</p:attrName>
                                        </p:attrNameLst>
                                      </p:cBhvr>
                                      <p:tavLst>
                                        <p:tav tm="0">
                                          <p:val>
                                            <p:strVal val="#ppt_y-.1"/>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47" presetClass="entr" presetSubtype="0" fill="hold" grpId="0" nodeType="clickEffect">
                                  <p:stCondLst>
                                    <p:cond delay="0"/>
                                  </p:stCondLst>
                                  <p:childTnLst>
                                    <p:set>
                                      <p:cBhvr>
                                        <p:cTn id="22" dur="1" fill="hold">
                                          <p:stCondLst>
                                            <p:cond delay="0"/>
                                          </p:stCondLst>
                                        </p:cTn>
                                        <p:tgtEl>
                                          <p:spTgt spid="36"/>
                                        </p:tgtEl>
                                        <p:attrNameLst>
                                          <p:attrName>style.visibility</p:attrName>
                                        </p:attrNameLst>
                                      </p:cBhvr>
                                      <p:to>
                                        <p:strVal val="visible"/>
                                      </p:to>
                                    </p:set>
                                    <p:animEffect transition="in" filter="fade">
                                      <p:cBhvr>
                                        <p:cTn id="23" dur="1000"/>
                                        <p:tgtEl>
                                          <p:spTgt spid="36"/>
                                        </p:tgtEl>
                                      </p:cBhvr>
                                    </p:animEffect>
                                    <p:anim calcmode="lin" valueType="num">
                                      <p:cBhvr>
                                        <p:cTn id="24" dur="1000" fill="hold"/>
                                        <p:tgtEl>
                                          <p:spTgt spid="36"/>
                                        </p:tgtEl>
                                        <p:attrNameLst>
                                          <p:attrName>ppt_x</p:attrName>
                                        </p:attrNameLst>
                                      </p:cBhvr>
                                      <p:tavLst>
                                        <p:tav tm="0">
                                          <p:val>
                                            <p:strVal val="#ppt_x"/>
                                          </p:val>
                                        </p:tav>
                                        <p:tav tm="100000">
                                          <p:val>
                                            <p:strVal val="#ppt_x"/>
                                          </p:val>
                                        </p:tav>
                                      </p:tavLst>
                                    </p:anim>
                                    <p:anim calcmode="lin" valueType="num">
                                      <p:cBhvr>
                                        <p:cTn id="25" dur="1000" fill="hold"/>
                                        <p:tgtEl>
                                          <p:spTgt spid="36"/>
                                        </p:tgtEl>
                                        <p:attrNameLst>
                                          <p:attrName>ppt_y</p:attrName>
                                        </p:attrNameLst>
                                      </p:cBhvr>
                                      <p:tavLst>
                                        <p:tav tm="0">
                                          <p:val>
                                            <p:strVal val="#ppt_y-.1"/>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47" presetClass="entr" presetSubtype="0" fill="hold" grpId="0" nodeType="clickEffect">
                                  <p:stCondLst>
                                    <p:cond delay="0"/>
                                  </p:stCondLst>
                                  <p:childTnLst>
                                    <p:set>
                                      <p:cBhvr>
                                        <p:cTn id="29" dur="1" fill="hold">
                                          <p:stCondLst>
                                            <p:cond delay="0"/>
                                          </p:stCondLst>
                                        </p:cTn>
                                        <p:tgtEl>
                                          <p:spTgt spid="68"/>
                                        </p:tgtEl>
                                        <p:attrNameLst>
                                          <p:attrName>style.visibility</p:attrName>
                                        </p:attrNameLst>
                                      </p:cBhvr>
                                      <p:to>
                                        <p:strVal val="visible"/>
                                      </p:to>
                                    </p:set>
                                    <p:animEffect transition="in" filter="fade">
                                      <p:cBhvr>
                                        <p:cTn id="30" dur="1000"/>
                                        <p:tgtEl>
                                          <p:spTgt spid="68"/>
                                        </p:tgtEl>
                                      </p:cBhvr>
                                    </p:animEffect>
                                    <p:anim calcmode="lin" valueType="num">
                                      <p:cBhvr>
                                        <p:cTn id="31" dur="1000" fill="hold"/>
                                        <p:tgtEl>
                                          <p:spTgt spid="68"/>
                                        </p:tgtEl>
                                        <p:attrNameLst>
                                          <p:attrName>ppt_x</p:attrName>
                                        </p:attrNameLst>
                                      </p:cBhvr>
                                      <p:tavLst>
                                        <p:tav tm="0">
                                          <p:val>
                                            <p:strVal val="#ppt_x"/>
                                          </p:val>
                                        </p:tav>
                                        <p:tav tm="100000">
                                          <p:val>
                                            <p:strVal val="#ppt_x"/>
                                          </p:val>
                                        </p:tav>
                                      </p:tavLst>
                                    </p:anim>
                                    <p:anim calcmode="lin" valueType="num">
                                      <p:cBhvr>
                                        <p:cTn id="32" dur="1000" fill="hold"/>
                                        <p:tgtEl>
                                          <p:spTgt spid="68"/>
                                        </p:tgtEl>
                                        <p:attrNameLst>
                                          <p:attrName>ppt_y</p:attrName>
                                        </p:attrNameLst>
                                      </p:cBhvr>
                                      <p:tavLst>
                                        <p:tav tm="0">
                                          <p:val>
                                            <p:strVal val="#ppt_y-.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4"/>
                                        </p:tgtEl>
                                        <p:attrNameLst>
                                          <p:attrName>style.visibility</p:attrName>
                                        </p:attrNameLst>
                                      </p:cBhvr>
                                      <p:to>
                                        <p:strVal val="visible"/>
                                      </p:to>
                                    </p:set>
                                    <p:animEffect transition="in" filter="fade">
                                      <p:cBhvr>
                                        <p:cTn id="37" dur="2000"/>
                                        <p:tgtEl>
                                          <p:spTgt spid="4"/>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2"/>
                                        </p:tgtEl>
                                        <p:attrNameLst>
                                          <p:attrName>style.visibility</p:attrName>
                                        </p:attrNameLst>
                                      </p:cBhvr>
                                      <p:to>
                                        <p:strVal val="visible"/>
                                      </p:to>
                                    </p:set>
                                    <p:animEffect transition="in" filter="fade">
                                      <p:cBhvr>
                                        <p:cTn id="42" dur="2000"/>
                                        <p:tgtEl>
                                          <p:spTgt spid="12"/>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2"/>
                                        </p:tgtEl>
                                        <p:attrNameLst>
                                          <p:attrName>style.visibility</p:attrName>
                                        </p:attrNameLst>
                                      </p:cBhvr>
                                      <p:to>
                                        <p:strVal val="visible"/>
                                      </p:to>
                                    </p:set>
                                    <p:animEffect transition="in" filter="fade">
                                      <p:cBhvr>
                                        <p:cTn id="47" dur="2000"/>
                                        <p:tgtEl>
                                          <p:spTgt spid="32"/>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3"/>
                                        </p:tgtEl>
                                        <p:attrNameLst>
                                          <p:attrName>style.visibility</p:attrName>
                                        </p:attrNameLst>
                                      </p:cBhvr>
                                      <p:to>
                                        <p:strVal val="visible"/>
                                      </p:to>
                                    </p:set>
                                    <p:animEffect transition="in" filter="fade">
                                      <p:cBhvr>
                                        <p:cTn id="52" dur="2000"/>
                                        <p:tgtEl>
                                          <p:spTgt spid="13"/>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14"/>
                                        </p:tgtEl>
                                        <p:attrNameLst>
                                          <p:attrName>style.visibility</p:attrName>
                                        </p:attrNameLst>
                                      </p:cBhvr>
                                      <p:to>
                                        <p:strVal val="visible"/>
                                      </p:to>
                                    </p:set>
                                    <p:animEffect transition="in" filter="fade">
                                      <p:cBhvr>
                                        <p:cTn id="57" dur="2000"/>
                                        <p:tgtEl>
                                          <p:spTgt spid="14"/>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33"/>
                                        </p:tgtEl>
                                        <p:attrNameLst>
                                          <p:attrName>style.visibility</p:attrName>
                                        </p:attrNameLst>
                                      </p:cBhvr>
                                      <p:to>
                                        <p:strVal val="visible"/>
                                      </p:to>
                                    </p:set>
                                    <p:animEffect transition="in" filter="fade">
                                      <p:cBhvr>
                                        <p:cTn id="62" dur="2000"/>
                                        <p:tgtEl>
                                          <p:spTgt spid="33"/>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34"/>
                                        </p:tgtEl>
                                        <p:attrNameLst>
                                          <p:attrName>style.visibility</p:attrName>
                                        </p:attrNameLst>
                                      </p:cBhvr>
                                      <p:to>
                                        <p:strVal val="visible"/>
                                      </p:to>
                                    </p:set>
                                    <p:animEffect transition="in" filter="fade">
                                      <p:cBhvr>
                                        <p:cTn id="67" dur="2000"/>
                                        <p:tgtEl>
                                          <p:spTgt spid="34"/>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nodeType="clickEffect">
                                  <p:stCondLst>
                                    <p:cond delay="0"/>
                                  </p:stCondLst>
                                  <p:childTnLst>
                                    <p:set>
                                      <p:cBhvr>
                                        <p:cTn id="71" dur="1" fill="hold">
                                          <p:stCondLst>
                                            <p:cond delay="0"/>
                                          </p:stCondLst>
                                        </p:cTn>
                                        <p:tgtEl>
                                          <p:spTgt spid="47"/>
                                        </p:tgtEl>
                                        <p:attrNameLst>
                                          <p:attrName>style.visibility</p:attrName>
                                        </p:attrNameLst>
                                      </p:cBhvr>
                                      <p:to>
                                        <p:strVal val="visible"/>
                                      </p:to>
                                    </p:set>
                                    <p:animEffect transition="in" filter="fade">
                                      <p:cBhvr>
                                        <p:cTn id="72" dur="2000"/>
                                        <p:tgtEl>
                                          <p:spTgt spid="47"/>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nodeType="clickEffect">
                                  <p:stCondLst>
                                    <p:cond delay="0"/>
                                  </p:stCondLst>
                                  <p:childTnLst>
                                    <p:set>
                                      <p:cBhvr>
                                        <p:cTn id="76" dur="1" fill="hold">
                                          <p:stCondLst>
                                            <p:cond delay="0"/>
                                          </p:stCondLst>
                                        </p:cTn>
                                        <p:tgtEl>
                                          <p:spTgt spid="42"/>
                                        </p:tgtEl>
                                        <p:attrNameLst>
                                          <p:attrName>style.visibility</p:attrName>
                                        </p:attrNameLst>
                                      </p:cBhvr>
                                      <p:to>
                                        <p:strVal val="visible"/>
                                      </p:to>
                                    </p:set>
                                    <p:animEffect transition="in" filter="fade">
                                      <p:cBhvr>
                                        <p:cTn id="77" dur="2000"/>
                                        <p:tgtEl>
                                          <p:spTgt spid="42"/>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nodeType="clickEffect">
                                  <p:stCondLst>
                                    <p:cond delay="0"/>
                                  </p:stCondLst>
                                  <p:childTnLst>
                                    <p:set>
                                      <p:cBhvr>
                                        <p:cTn id="81" dur="1" fill="hold">
                                          <p:stCondLst>
                                            <p:cond delay="0"/>
                                          </p:stCondLst>
                                        </p:cTn>
                                        <p:tgtEl>
                                          <p:spTgt spid="53"/>
                                        </p:tgtEl>
                                        <p:attrNameLst>
                                          <p:attrName>style.visibility</p:attrName>
                                        </p:attrNameLst>
                                      </p:cBhvr>
                                      <p:to>
                                        <p:strVal val="visible"/>
                                      </p:to>
                                    </p:set>
                                    <p:animEffect transition="in" filter="fade">
                                      <p:cBhvr>
                                        <p:cTn id="82" dur="2000"/>
                                        <p:tgtEl>
                                          <p:spTgt spid="53"/>
                                        </p:tgtEl>
                                      </p:cBhvr>
                                    </p:animEffect>
                                  </p:childTnLst>
                                </p:cTn>
                              </p:par>
                            </p:childTnLst>
                          </p:cTn>
                        </p:par>
                      </p:childTnLst>
                    </p:cTn>
                  </p:par>
                  <p:par>
                    <p:cTn id="83" fill="hold">
                      <p:stCondLst>
                        <p:cond delay="indefinite"/>
                      </p:stCondLst>
                      <p:childTnLst>
                        <p:par>
                          <p:cTn id="84" fill="hold">
                            <p:stCondLst>
                              <p:cond delay="0"/>
                            </p:stCondLst>
                            <p:childTnLst>
                              <p:par>
                                <p:cTn id="85" presetID="10" presetClass="entr" presetSubtype="0" fill="hold" nodeType="clickEffect">
                                  <p:stCondLst>
                                    <p:cond delay="0"/>
                                  </p:stCondLst>
                                  <p:childTnLst>
                                    <p:set>
                                      <p:cBhvr>
                                        <p:cTn id="86" dur="1" fill="hold">
                                          <p:stCondLst>
                                            <p:cond delay="0"/>
                                          </p:stCondLst>
                                        </p:cTn>
                                        <p:tgtEl>
                                          <p:spTgt spid="57"/>
                                        </p:tgtEl>
                                        <p:attrNameLst>
                                          <p:attrName>style.visibility</p:attrName>
                                        </p:attrNameLst>
                                      </p:cBhvr>
                                      <p:to>
                                        <p:strVal val="visible"/>
                                      </p:to>
                                    </p:set>
                                    <p:animEffect transition="in" filter="fade">
                                      <p:cBhvr>
                                        <p:cTn id="87" dur="2000"/>
                                        <p:tgtEl>
                                          <p:spTgt spid="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animBg="1"/>
      <p:bldP spid="12" grpId="0" animBg="1"/>
      <p:bldP spid="13" grpId="0" animBg="1"/>
      <p:bldP spid="14" grpId="0" animBg="1"/>
      <p:bldP spid="32" grpId="0" animBg="1"/>
      <p:bldP spid="33" grpId="0"/>
      <p:bldP spid="34" grpId="0"/>
      <p:bldP spid="35" grpId="0"/>
      <p:bldP spid="36" grpId="0"/>
      <p:bldP spid="68"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28662" y="285728"/>
            <a:ext cx="7772400" cy="1143000"/>
          </a:xfrm>
        </p:spPr>
        <p:txBody>
          <a:bodyPr>
            <a:normAutofit/>
          </a:bodyPr>
          <a:lstStyle/>
          <a:p>
            <a:r>
              <a:rPr lang="ru-RU" sz="4400" dirty="0" smtClean="0">
                <a:solidFill>
                  <a:srgbClr val="FF0000"/>
                </a:solidFill>
              </a:rPr>
              <a:t>Творческое домашнее задание</a:t>
            </a:r>
            <a:endParaRPr lang="ru-RU" sz="4400" dirty="0">
              <a:solidFill>
                <a:srgbClr val="FF0000"/>
              </a:solidFill>
            </a:endParaRPr>
          </a:p>
        </p:txBody>
      </p:sp>
      <p:sp>
        <p:nvSpPr>
          <p:cNvPr id="3" name="Содержимое 2"/>
          <p:cNvSpPr>
            <a:spLocks noGrp="1"/>
          </p:cNvSpPr>
          <p:nvPr>
            <p:ph sz="quarter" idx="1"/>
          </p:nvPr>
        </p:nvSpPr>
        <p:spPr/>
        <p:txBody>
          <a:bodyPr>
            <a:normAutofit/>
          </a:bodyPr>
          <a:lstStyle/>
          <a:p>
            <a:pPr>
              <a:buNone/>
            </a:pPr>
            <a:r>
              <a:rPr lang="ru-RU" sz="1800" dirty="0" smtClean="0">
                <a:solidFill>
                  <a:srgbClr val="FF0000"/>
                </a:solidFill>
              </a:rPr>
              <a:t>«Каждый ученик должен хорошо усваивать все то, что излагает учитель математики на уроках, тщательно выполнять все задания. Но для того, кто хочет быть инженером или математиком, всего этого мало. Необходима еще самостоятельная творческая работа по математике».</a:t>
            </a:r>
          </a:p>
          <a:p>
            <a:pPr>
              <a:buNone/>
            </a:pPr>
            <a:r>
              <a:rPr lang="ru-RU" sz="1800" dirty="0" smtClean="0"/>
              <a:t>                                                                                                                                                   </a:t>
            </a:r>
            <a:r>
              <a:rPr lang="ru-RU" sz="2800" dirty="0" smtClean="0"/>
              <a:t>Работая с дополнительной литературой               « откройте» как можно больше признаков ромба (</a:t>
            </a:r>
            <a:r>
              <a:rPr lang="en-US" sz="2800" dirty="0" smtClean="0"/>
              <a:t>I </a:t>
            </a:r>
            <a:r>
              <a:rPr lang="ru-RU" sz="2800" dirty="0" smtClean="0"/>
              <a:t>вариант), признаков прямоугольника (</a:t>
            </a:r>
            <a:r>
              <a:rPr lang="en-US" sz="2800" dirty="0" smtClean="0"/>
              <a:t>II</a:t>
            </a:r>
            <a:r>
              <a:rPr lang="ru-RU" sz="2800" dirty="0" smtClean="0"/>
              <a:t> вариант), признаков квадрата (</a:t>
            </a:r>
            <a:r>
              <a:rPr lang="en-US" sz="2800" dirty="0" smtClean="0"/>
              <a:t>III</a:t>
            </a:r>
            <a:r>
              <a:rPr lang="ru-RU" sz="2800" dirty="0" smtClean="0"/>
              <a:t> вариант). Можно сформулированные признаки сопроводить доказательствами.</a:t>
            </a:r>
          </a:p>
          <a:p>
            <a:pPr>
              <a:buNone/>
            </a:pPr>
            <a:endParaRPr lang="ru-RU" sz="1800" dirty="0">
              <a:solidFill>
                <a:srgbClr val="FF0000"/>
              </a:solidFill>
            </a:endParaRPr>
          </a:p>
        </p:txBody>
      </p:sp>
    </p:spTree>
  </p:cSld>
  <p:clrMapOvr>
    <a:masterClrMapping/>
  </p:clrMapOvr>
  <p:transition spd="slow">
    <p:cover dir="l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3">
                                            <p:txEl>
                                              <p:pRg st="0" end="0"/>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1000"/>
                                        <p:tgtEl>
                                          <p:spTgt spid="3">
                                            <p:txEl>
                                              <p:pRg st="1" end="1"/>
                                            </p:txEl>
                                          </p:spTgt>
                                        </p:tgtEl>
                                      </p:cBhvr>
                                    </p:animEffect>
                                    <p:anim calcmode="lin" valueType="num">
                                      <p:cBhvr>
                                        <p:cTn id="16"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3">
                                            <p:txEl>
                                              <p:pRg st="1" end="1"/>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3">
                                            <p:txEl>
                                              <p:pRg st="1" end="1"/>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714348" y="285728"/>
            <a:ext cx="7972452" cy="5734072"/>
          </a:xfrm>
        </p:spPr>
        <p:txBody>
          <a:bodyPr>
            <a:normAutofit/>
          </a:bodyPr>
          <a:lstStyle/>
          <a:p>
            <a:pPr>
              <a:buNone/>
            </a:pPr>
            <a:r>
              <a:rPr lang="ru-RU" sz="3600" dirty="0" smtClean="0">
                <a:solidFill>
                  <a:srgbClr val="FF0000"/>
                </a:solidFill>
              </a:rPr>
              <a:t>« Если вы хотите участвовать в большой жизни, то наполняйте свою голову математикой, пока есть к тому возможность. Она окажет Вам потом огромную помощь во всей вашей работе…» </a:t>
            </a:r>
            <a:r>
              <a:rPr lang="ru-RU" sz="3600" dirty="0" smtClean="0"/>
              <a:t>     М.И. Калинин</a:t>
            </a:r>
            <a:endParaRPr lang="ru-RU" sz="3600" dirty="0"/>
          </a:p>
        </p:txBody>
      </p:sp>
    </p:spTree>
  </p:cSld>
  <p:clrMapOvr>
    <a:masterClrMapping/>
  </p:clrMapOvr>
  <p:transition spd="slow">
    <p:checke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4800" dirty="0" smtClean="0">
                <a:solidFill>
                  <a:srgbClr val="FF0000"/>
                </a:solidFill>
              </a:rPr>
              <a:t>                Цель урока</a:t>
            </a:r>
            <a:endParaRPr lang="ru-RU" sz="4800" dirty="0">
              <a:solidFill>
                <a:srgbClr val="FF0000"/>
              </a:solidFill>
            </a:endParaRPr>
          </a:p>
        </p:txBody>
      </p:sp>
      <p:sp>
        <p:nvSpPr>
          <p:cNvPr id="3" name="Содержимое 2"/>
          <p:cNvSpPr>
            <a:spLocks noGrp="1"/>
          </p:cNvSpPr>
          <p:nvPr>
            <p:ph sz="quarter" idx="1"/>
          </p:nvPr>
        </p:nvSpPr>
        <p:spPr/>
        <p:txBody>
          <a:bodyPr>
            <a:normAutofit/>
          </a:bodyPr>
          <a:lstStyle/>
          <a:p>
            <a:pPr>
              <a:buNone/>
            </a:pPr>
            <a:r>
              <a:rPr lang="ru-RU" sz="2400" dirty="0" smtClean="0">
                <a:solidFill>
                  <a:srgbClr val="FF0000"/>
                </a:solidFill>
              </a:rPr>
              <a:t>  1) Образовательная</a:t>
            </a:r>
            <a:r>
              <a:rPr lang="ru-RU" sz="2400" dirty="0" smtClean="0"/>
              <a:t> – обобщить и систематизировать  полученные знания и навыки, подготовить учащихся к контрольной работе.                                                                                   </a:t>
            </a:r>
            <a:r>
              <a:rPr lang="ru-RU" sz="2400" dirty="0" smtClean="0">
                <a:solidFill>
                  <a:srgbClr val="FF0000"/>
                </a:solidFill>
              </a:rPr>
              <a:t>2) Развивающая</a:t>
            </a:r>
            <a:r>
              <a:rPr lang="ru-RU" sz="2400" dirty="0" smtClean="0"/>
              <a:t> – развить умение мыслить, умение применять полученные знания при решении практических задач, формировать алгомитрическую культуру учащихся, и формировать навыки самоконтроля.                                                                                                                        </a:t>
            </a:r>
            <a:r>
              <a:rPr lang="ru-RU" sz="2400" dirty="0" smtClean="0">
                <a:solidFill>
                  <a:srgbClr val="FF0000"/>
                </a:solidFill>
              </a:rPr>
              <a:t>3)</a:t>
            </a:r>
            <a:r>
              <a:rPr lang="ru-RU" sz="2400" dirty="0" smtClean="0"/>
              <a:t> </a:t>
            </a:r>
            <a:r>
              <a:rPr lang="ru-RU" sz="2400" dirty="0" smtClean="0">
                <a:solidFill>
                  <a:srgbClr val="FF0000"/>
                </a:solidFill>
              </a:rPr>
              <a:t>Воспитательная</a:t>
            </a:r>
            <a:r>
              <a:rPr lang="ru-RU" sz="2400" dirty="0" smtClean="0"/>
              <a:t> -  воспитывать на уроке чувство коллективизма, взаимовыручки, ответственности, аккуратности и внимательности</a:t>
            </a:r>
            <a:r>
              <a:rPr lang="ru-RU" sz="1800" dirty="0" smtClean="0"/>
              <a:t>.  </a:t>
            </a:r>
            <a:endParaRPr lang="ru-RU" sz="1800" dirty="0"/>
          </a:p>
        </p:txBody>
      </p:sp>
    </p:spTree>
  </p:cSld>
  <p:clrMapOvr>
    <a:masterClrMapping/>
  </p:clrMapOvr>
  <p:transition spd="slow">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4800" dirty="0" smtClean="0"/>
              <a:t>                 </a:t>
            </a:r>
            <a:r>
              <a:rPr lang="ru-RU" sz="4800" dirty="0" smtClean="0">
                <a:solidFill>
                  <a:srgbClr val="FF0000"/>
                </a:solidFill>
              </a:rPr>
              <a:t>Ход урока </a:t>
            </a:r>
            <a:endParaRPr lang="ru-RU" sz="4800" dirty="0">
              <a:solidFill>
                <a:srgbClr val="FF0000"/>
              </a:solidFill>
            </a:endParaRPr>
          </a:p>
        </p:txBody>
      </p:sp>
      <p:sp>
        <p:nvSpPr>
          <p:cNvPr id="3" name="Содержимое 2"/>
          <p:cNvSpPr>
            <a:spLocks noGrp="1"/>
          </p:cNvSpPr>
          <p:nvPr>
            <p:ph sz="quarter" idx="1"/>
          </p:nvPr>
        </p:nvSpPr>
        <p:spPr>
          <a:ln>
            <a:noFill/>
          </a:ln>
        </p:spPr>
        <p:txBody>
          <a:bodyPr>
            <a:normAutofit/>
          </a:bodyPr>
          <a:lstStyle/>
          <a:p>
            <a:pPr>
              <a:buNone/>
            </a:pPr>
            <a:r>
              <a:rPr lang="ru-RU" sz="2400" dirty="0" smtClean="0">
                <a:solidFill>
                  <a:srgbClr val="FF0000"/>
                </a:solidFill>
              </a:rPr>
              <a:t>    1) </a:t>
            </a:r>
            <a:r>
              <a:rPr lang="ru-RU" sz="2400" dirty="0" smtClean="0"/>
              <a:t>Организационный этап.                                                       </a:t>
            </a:r>
            <a:r>
              <a:rPr lang="ru-RU" sz="2400" dirty="0" smtClean="0">
                <a:solidFill>
                  <a:srgbClr val="FF0000"/>
                </a:solidFill>
              </a:rPr>
              <a:t>2) </a:t>
            </a:r>
            <a:r>
              <a:rPr lang="ru-RU" sz="2400" dirty="0" smtClean="0"/>
              <a:t>Актуализация знаний.                                                      </a:t>
            </a:r>
            <a:r>
              <a:rPr lang="ru-RU" sz="2400" dirty="0" smtClean="0">
                <a:solidFill>
                  <a:srgbClr val="FF0000"/>
                </a:solidFill>
              </a:rPr>
              <a:t>3) </a:t>
            </a:r>
            <a:r>
              <a:rPr lang="ru-RU" sz="2400" dirty="0" smtClean="0"/>
              <a:t>Воспроизведение знаний на новом уровне.                   </a:t>
            </a:r>
            <a:r>
              <a:rPr lang="ru-RU" sz="2400" dirty="0" smtClean="0">
                <a:solidFill>
                  <a:srgbClr val="FF0000"/>
                </a:solidFill>
              </a:rPr>
              <a:t>4) </a:t>
            </a:r>
            <a:r>
              <a:rPr lang="ru-RU" sz="2400" dirty="0" smtClean="0"/>
              <a:t>Самостоятельное выполнение практической части.                                                                                                     </a:t>
            </a:r>
            <a:r>
              <a:rPr lang="ru-RU" sz="2400" dirty="0" smtClean="0">
                <a:solidFill>
                  <a:srgbClr val="FF0000"/>
                </a:solidFill>
              </a:rPr>
              <a:t>5)</a:t>
            </a:r>
            <a:r>
              <a:rPr lang="ru-RU" sz="2400" dirty="0" smtClean="0"/>
              <a:t>Решение комплексной задачи.                                             </a:t>
            </a:r>
            <a:r>
              <a:rPr lang="ru-RU" sz="2400" dirty="0" smtClean="0">
                <a:solidFill>
                  <a:srgbClr val="FF0000"/>
                </a:solidFill>
              </a:rPr>
              <a:t>6) </a:t>
            </a:r>
            <a:r>
              <a:rPr lang="ru-RU" sz="2400" dirty="0" smtClean="0"/>
              <a:t>Самостоятельная работа поискового характера.                                                                                     </a:t>
            </a:r>
            <a:r>
              <a:rPr lang="ru-RU" sz="2400" dirty="0" smtClean="0">
                <a:solidFill>
                  <a:srgbClr val="FF0000"/>
                </a:solidFill>
              </a:rPr>
              <a:t>7) </a:t>
            </a:r>
            <a:r>
              <a:rPr lang="ru-RU" sz="2400" dirty="0" smtClean="0"/>
              <a:t>Решение нестандартных задач практического характера.                                                                                                 </a:t>
            </a:r>
            <a:r>
              <a:rPr lang="ru-RU" sz="2400" dirty="0" smtClean="0">
                <a:solidFill>
                  <a:srgbClr val="FF0000"/>
                </a:solidFill>
              </a:rPr>
              <a:t>8) </a:t>
            </a:r>
            <a:r>
              <a:rPr lang="ru-RU" sz="2400" dirty="0" smtClean="0"/>
              <a:t>Домашнее задание.</a:t>
            </a:r>
          </a:p>
          <a:p>
            <a:pPr>
              <a:buNone/>
            </a:pPr>
            <a:r>
              <a:rPr lang="ru-RU" sz="2400" dirty="0" smtClean="0"/>
              <a:t>    </a:t>
            </a:r>
            <a:r>
              <a:rPr lang="ru-RU" sz="2400" dirty="0" smtClean="0">
                <a:solidFill>
                  <a:srgbClr val="FF0000"/>
                </a:solidFill>
              </a:rPr>
              <a:t>9) </a:t>
            </a:r>
            <a:r>
              <a:rPr lang="ru-RU" sz="2400" dirty="0" smtClean="0"/>
              <a:t>Подведение итогов.  </a:t>
            </a:r>
            <a:endParaRPr lang="ru-RU" sz="2400" dirty="0"/>
          </a:p>
        </p:txBody>
      </p:sp>
    </p:spTree>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par>
                                <p:cTn id="8" presetID="14" presetClass="entr" presetSubtype="1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0"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642910" y="428604"/>
            <a:ext cx="8043890" cy="5591196"/>
          </a:xfrm>
        </p:spPr>
        <p:txBody>
          <a:bodyPr>
            <a:normAutofit lnSpcReduction="10000"/>
          </a:bodyPr>
          <a:lstStyle/>
          <a:p>
            <a:pPr>
              <a:buNone/>
            </a:pPr>
            <a:r>
              <a:rPr lang="ru-RU" sz="4800" dirty="0" smtClean="0">
                <a:solidFill>
                  <a:srgbClr val="FF0000"/>
                </a:solidFill>
              </a:rPr>
              <a:t>«Природа говорит языком математики: буквы этого языка – круги, треугольники и иные математические фигуры».  К иным математическим фигурам относятся и четырехугольники.</a:t>
            </a:r>
            <a:endParaRPr lang="ru-RU" sz="4800" dirty="0">
              <a:solidFill>
                <a:srgbClr val="FF0000"/>
              </a:solidFill>
            </a:endParaRPr>
          </a:p>
        </p:txBody>
      </p:sp>
    </p:spTree>
  </p:cSld>
  <p:clrMapOvr>
    <a:masterClrMapping/>
  </p:clrMapOvr>
  <p:transition spd="slow">
    <p:strips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4800" dirty="0" smtClean="0">
                <a:solidFill>
                  <a:srgbClr val="FF0000"/>
                </a:solidFill>
              </a:rPr>
              <a:t>        Фронтальный опрос</a:t>
            </a:r>
            <a:endParaRPr lang="ru-RU" sz="4800" dirty="0">
              <a:solidFill>
                <a:srgbClr val="FF0000"/>
              </a:solidFill>
            </a:endParaRPr>
          </a:p>
        </p:txBody>
      </p:sp>
      <p:sp>
        <p:nvSpPr>
          <p:cNvPr id="3" name="Содержимое 2"/>
          <p:cNvSpPr>
            <a:spLocks noGrp="1"/>
          </p:cNvSpPr>
          <p:nvPr>
            <p:ph sz="quarter" idx="1"/>
          </p:nvPr>
        </p:nvSpPr>
        <p:spPr>
          <a:xfrm>
            <a:off x="928662" y="1447800"/>
            <a:ext cx="7758138" cy="481002"/>
          </a:xfrm>
        </p:spPr>
        <p:txBody>
          <a:bodyPr>
            <a:normAutofit lnSpcReduction="10000"/>
          </a:bodyPr>
          <a:lstStyle/>
          <a:p>
            <a:pPr>
              <a:buNone/>
            </a:pPr>
            <a:r>
              <a:rPr lang="ru-RU" dirty="0" smtClean="0"/>
              <a:t>1) </a:t>
            </a:r>
            <a:r>
              <a:rPr lang="ru-RU" sz="2400" dirty="0" smtClean="0"/>
              <a:t>Какие</a:t>
            </a:r>
            <a:r>
              <a:rPr lang="ru-RU" dirty="0" smtClean="0"/>
              <a:t> виды четырехугольников вы знаете</a:t>
            </a:r>
            <a:r>
              <a:rPr lang="en-US" dirty="0" smtClean="0"/>
              <a:t>?</a:t>
            </a:r>
            <a:endParaRPr lang="ru-RU" dirty="0"/>
          </a:p>
        </p:txBody>
      </p:sp>
      <p:sp>
        <p:nvSpPr>
          <p:cNvPr id="4" name="TextBox 3"/>
          <p:cNvSpPr txBox="1"/>
          <p:nvPr/>
        </p:nvSpPr>
        <p:spPr>
          <a:xfrm>
            <a:off x="1500166" y="1928802"/>
            <a:ext cx="6429420" cy="646331"/>
          </a:xfrm>
          <a:prstGeom prst="rect">
            <a:avLst/>
          </a:prstGeom>
          <a:noFill/>
        </p:spPr>
        <p:txBody>
          <a:bodyPr wrap="square" rtlCol="0">
            <a:spAutoFit/>
          </a:bodyPr>
          <a:lstStyle/>
          <a:p>
            <a:r>
              <a:rPr lang="ru-RU" dirty="0" smtClean="0"/>
              <a:t>Ответ. Параллелограмм, прямоугольник, трапеция, ромб, квадрат.</a:t>
            </a:r>
            <a:endParaRPr lang="ru-RU" dirty="0"/>
          </a:p>
        </p:txBody>
      </p:sp>
      <p:sp>
        <p:nvSpPr>
          <p:cNvPr id="5" name="TextBox 4"/>
          <p:cNvSpPr txBox="1"/>
          <p:nvPr/>
        </p:nvSpPr>
        <p:spPr>
          <a:xfrm>
            <a:off x="1214414" y="2643182"/>
            <a:ext cx="6429420" cy="461665"/>
          </a:xfrm>
          <a:prstGeom prst="rect">
            <a:avLst/>
          </a:prstGeom>
          <a:noFill/>
        </p:spPr>
        <p:txBody>
          <a:bodyPr wrap="square" rtlCol="0">
            <a:spAutoFit/>
          </a:bodyPr>
          <a:lstStyle/>
          <a:p>
            <a:r>
              <a:rPr lang="ru-RU" sz="2400" dirty="0" smtClean="0"/>
              <a:t>2) Дайте соответствующие определения.</a:t>
            </a:r>
            <a:endParaRPr lang="ru-RU" sz="2400" dirty="0"/>
          </a:p>
        </p:txBody>
      </p:sp>
      <p:sp>
        <p:nvSpPr>
          <p:cNvPr id="6" name="TextBox 5"/>
          <p:cNvSpPr txBox="1"/>
          <p:nvPr/>
        </p:nvSpPr>
        <p:spPr>
          <a:xfrm>
            <a:off x="1571604" y="3143248"/>
            <a:ext cx="5786478" cy="2862322"/>
          </a:xfrm>
          <a:prstGeom prst="rect">
            <a:avLst/>
          </a:prstGeom>
          <a:noFill/>
        </p:spPr>
        <p:txBody>
          <a:bodyPr wrap="square" rtlCol="0">
            <a:spAutoFit/>
          </a:bodyPr>
          <a:lstStyle/>
          <a:p>
            <a:r>
              <a:rPr lang="ru-RU" dirty="0" smtClean="0"/>
              <a:t> Ответ</a:t>
            </a:r>
            <a:r>
              <a:rPr lang="ru-RU" dirty="0">
                <a:solidFill>
                  <a:schemeClr val="tx1">
                    <a:lumMod val="95000"/>
                    <a:lumOff val="5000"/>
                  </a:schemeClr>
                </a:solidFill>
              </a:rPr>
              <a:t>.</a:t>
            </a:r>
            <a:r>
              <a:rPr lang="ru-RU" dirty="0" smtClean="0">
                <a:solidFill>
                  <a:srgbClr val="FF0000"/>
                </a:solidFill>
              </a:rPr>
              <a:t> Параллелограммом </a:t>
            </a:r>
            <a:r>
              <a:rPr lang="ru-RU" dirty="0" smtClean="0"/>
              <a:t>называется четырехугольник, у которого противоположные стороны попарно параллельны.  </a:t>
            </a:r>
            <a:r>
              <a:rPr lang="ru-RU" dirty="0" smtClean="0">
                <a:solidFill>
                  <a:srgbClr val="FF0000"/>
                </a:solidFill>
              </a:rPr>
              <a:t>Прямоугольником</a:t>
            </a:r>
            <a:r>
              <a:rPr lang="ru-RU" dirty="0" smtClean="0"/>
              <a:t> называется параллелограмм, у которого углы прямые. </a:t>
            </a:r>
            <a:r>
              <a:rPr lang="ru-RU" dirty="0" smtClean="0">
                <a:solidFill>
                  <a:srgbClr val="FF0000"/>
                </a:solidFill>
              </a:rPr>
              <a:t>Трапецией</a:t>
            </a:r>
            <a:r>
              <a:rPr lang="ru-RU" dirty="0" smtClean="0"/>
              <a:t> называется четырехугольник, у которого две стороны параллельны, а две другие стороны не  параллельны</a:t>
            </a:r>
            <a:r>
              <a:rPr lang="ru-RU" dirty="0" smtClean="0">
                <a:solidFill>
                  <a:srgbClr val="FF0000"/>
                </a:solidFill>
              </a:rPr>
              <a:t>. Ромбом </a:t>
            </a:r>
            <a:r>
              <a:rPr lang="ru-RU" dirty="0" smtClean="0"/>
              <a:t>называется параллелограмм, у которого все стороны равны. </a:t>
            </a:r>
            <a:r>
              <a:rPr lang="ru-RU" dirty="0" smtClean="0">
                <a:solidFill>
                  <a:srgbClr val="FF0000"/>
                </a:solidFill>
              </a:rPr>
              <a:t>Квадратом</a:t>
            </a:r>
            <a:r>
              <a:rPr lang="ru-RU" dirty="0" smtClean="0"/>
              <a:t> называется прямоугольник, у которого все стороны равны.</a:t>
            </a:r>
            <a:endParaRPr lang="ru-RU" dirty="0"/>
          </a:p>
        </p:txBody>
      </p:sp>
    </p:spTree>
  </p:cSld>
  <p:clrMapOvr>
    <a:masterClrMapping/>
  </p:clrMapOvr>
  <p:transition spd="slow">
    <p:strips dir="l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20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20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5" grpId="0"/>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642910" y="357166"/>
            <a:ext cx="8043890" cy="1285884"/>
          </a:xfrm>
        </p:spPr>
        <p:txBody>
          <a:bodyPr/>
          <a:lstStyle/>
          <a:p>
            <a:pPr>
              <a:buNone/>
            </a:pPr>
            <a:r>
              <a:rPr lang="ru-RU" dirty="0" smtClean="0"/>
              <a:t>3) </a:t>
            </a:r>
            <a:r>
              <a:rPr lang="ru-RU" sz="2400" dirty="0" smtClean="0"/>
              <a:t>Истинность</a:t>
            </a:r>
            <a:r>
              <a:rPr lang="ru-RU" dirty="0" smtClean="0"/>
              <a:t> каких утверждений достаточно проверить, если в задаче требуется доказать, что </a:t>
            </a:r>
            <a:r>
              <a:rPr lang="ru-RU" sz="2400" dirty="0" smtClean="0"/>
              <a:t>четырехугольник</a:t>
            </a:r>
            <a:r>
              <a:rPr lang="ru-RU" dirty="0" smtClean="0"/>
              <a:t> является параллелограммом</a:t>
            </a:r>
            <a:r>
              <a:rPr lang="en-US" dirty="0" smtClean="0"/>
              <a:t>?</a:t>
            </a:r>
            <a:endParaRPr lang="ru-RU" dirty="0"/>
          </a:p>
        </p:txBody>
      </p:sp>
      <p:sp>
        <p:nvSpPr>
          <p:cNvPr id="5" name="TextBox 4"/>
          <p:cNvSpPr txBox="1"/>
          <p:nvPr/>
        </p:nvSpPr>
        <p:spPr>
          <a:xfrm>
            <a:off x="1142976" y="1643050"/>
            <a:ext cx="6929486" cy="2031325"/>
          </a:xfrm>
          <a:prstGeom prst="rect">
            <a:avLst/>
          </a:prstGeom>
          <a:noFill/>
        </p:spPr>
        <p:txBody>
          <a:bodyPr wrap="square" rtlCol="0">
            <a:spAutoFit/>
          </a:bodyPr>
          <a:lstStyle/>
          <a:p>
            <a:r>
              <a:rPr lang="ru-RU" dirty="0" smtClean="0"/>
              <a:t>Ответ. Если в четырехугольники две стороны равны и параллельны, то этот четырехугольник – параллелограмм. Если в четырехугольнике противоположные стороны попарно равны, то этот четырехугольник – параллелограмм. Если в четырехугольнике диагонали пересекаются и точкой пересечения делятся пополам, то этот четырехугольник – параллелограмм. </a:t>
            </a:r>
            <a:endParaRPr lang="ru-RU" dirty="0"/>
          </a:p>
        </p:txBody>
      </p:sp>
      <p:sp>
        <p:nvSpPr>
          <p:cNvPr id="8" name="TextBox 7"/>
          <p:cNvSpPr txBox="1"/>
          <p:nvPr/>
        </p:nvSpPr>
        <p:spPr>
          <a:xfrm>
            <a:off x="1000100" y="3857628"/>
            <a:ext cx="6786610" cy="830997"/>
          </a:xfrm>
          <a:prstGeom prst="rect">
            <a:avLst/>
          </a:prstGeom>
          <a:noFill/>
        </p:spPr>
        <p:txBody>
          <a:bodyPr wrap="square" rtlCol="0">
            <a:spAutoFit/>
          </a:bodyPr>
          <a:lstStyle/>
          <a:p>
            <a:r>
              <a:rPr lang="ru-RU" sz="2400" dirty="0" smtClean="0"/>
              <a:t>4) Если в условии задачи или теоремы дан ромб, то какие следствия можно получить</a:t>
            </a:r>
            <a:r>
              <a:rPr lang="en-US" sz="2400" dirty="0" smtClean="0"/>
              <a:t>?</a:t>
            </a:r>
            <a:endParaRPr lang="ru-RU" sz="2400" dirty="0"/>
          </a:p>
        </p:txBody>
      </p:sp>
      <p:sp>
        <p:nvSpPr>
          <p:cNvPr id="9" name="TextBox 8"/>
          <p:cNvSpPr txBox="1"/>
          <p:nvPr/>
        </p:nvSpPr>
        <p:spPr>
          <a:xfrm>
            <a:off x="1142976" y="4714884"/>
            <a:ext cx="6000792" cy="1200329"/>
          </a:xfrm>
          <a:prstGeom prst="rect">
            <a:avLst/>
          </a:prstGeom>
          <a:noFill/>
        </p:spPr>
        <p:txBody>
          <a:bodyPr wrap="square" rtlCol="0">
            <a:spAutoFit/>
          </a:bodyPr>
          <a:lstStyle/>
          <a:p>
            <a:r>
              <a:rPr lang="ru-RU" dirty="0" smtClean="0"/>
              <a:t>Ответ. В ромбе  противоположные стороны равны, противоположные углы равны. Диагонали пересекаются и точкой пересечения делятся пополам, взаимно перпендикулярны, делят углы ромба пополам.</a:t>
            </a:r>
            <a:endParaRPr lang="ru-RU" dirty="0"/>
          </a:p>
        </p:txBody>
      </p:sp>
    </p:spTree>
  </p:cSld>
  <p:clrMapOvr>
    <a:masterClrMapping/>
  </p:clrMapOvr>
  <p:transition spd="slow">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20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20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fade">
                                      <p:cBhvr>
                                        <p:cTn id="22"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p:bldP spid="8" grpId="0"/>
      <p:bldP spid="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857224" y="428604"/>
            <a:ext cx="7829576" cy="5591196"/>
          </a:xfrm>
        </p:spPr>
        <p:txBody>
          <a:bodyPr>
            <a:normAutofit/>
          </a:bodyPr>
          <a:lstStyle/>
          <a:p>
            <a:pPr>
              <a:buNone/>
            </a:pPr>
            <a:r>
              <a:rPr lang="ru-RU" sz="2400" dirty="0" smtClean="0"/>
              <a:t>5) Перечислите свойства квадрата и попытайтесь при этом ответить на следующий вопрос: от какого четырехугольника унаследовал квадрат то или иное свойство</a:t>
            </a:r>
            <a:r>
              <a:rPr lang="en-US" sz="2400" dirty="0" smtClean="0"/>
              <a:t>?</a:t>
            </a:r>
            <a:endParaRPr lang="ru-RU" sz="2400" dirty="0"/>
          </a:p>
        </p:txBody>
      </p:sp>
      <p:sp>
        <p:nvSpPr>
          <p:cNvPr id="6" name="TextBox 5"/>
          <p:cNvSpPr txBox="1"/>
          <p:nvPr/>
        </p:nvSpPr>
        <p:spPr>
          <a:xfrm>
            <a:off x="1428728" y="2143116"/>
            <a:ext cx="7072362" cy="1477328"/>
          </a:xfrm>
          <a:prstGeom prst="rect">
            <a:avLst/>
          </a:prstGeom>
          <a:noFill/>
        </p:spPr>
        <p:txBody>
          <a:bodyPr wrap="square" rtlCol="0">
            <a:spAutoFit/>
          </a:bodyPr>
          <a:lstStyle/>
          <a:p>
            <a:r>
              <a:rPr lang="ru-RU" dirty="0" smtClean="0"/>
              <a:t>Ответ. У квадрата противоположные стороны равны, противоположные углы равны, диагонали пересекаются и точкой пересечения делятся пополам(от параллелограмма). Диагонали равны(от прямоугольника). Диагонали взаимно перпендикулярны и делят углы квадрата пополам(от ромба).</a:t>
            </a:r>
            <a:endParaRPr lang="ru-RU" dirty="0"/>
          </a:p>
        </p:txBody>
      </p:sp>
      <p:sp>
        <p:nvSpPr>
          <p:cNvPr id="7" name="TextBox 6"/>
          <p:cNvSpPr txBox="1"/>
          <p:nvPr/>
        </p:nvSpPr>
        <p:spPr>
          <a:xfrm>
            <a:off x="1071538" y="3929066"/>
            <a:ext cx="7286676" cy="2246769"/>
          </a:xfrm>
          <a:prstGeom prst="rect">
            <a:avLst/>
          </a:prstGeom>
          <a:noFill/>
        </p:spPr>
        <p:txBody>
          <a:bodyPr wrap="square" rtlCol="0">
            <a:spAutoFit/>
          </a:bodyPr>
          <a:lstStyle/>
          <a:p>
            <a:r>
              <a:rPr lang="ru-RU" sz="2800" dirty="0" smtClean="0">
                <a:solidFill>
                  <a:srgbClr val="FF0000"/>
                </a:solidFill>
              </a:rPr>
              <a:t>«Теория без практики мертва или бесплодна, практика без теории невозможна или пагубна. Для теории нужно главным образом знание, для практики, сверх того, и умение».</a:t>
            </a:r>
            <a:endParaRPr lang="ru-RU" sz="2800" dirty="0">
              <a:solidFill>
                <a:srgbClr val="FF0000"/>
              </a:solidFill>
            </a:endParaRPr>
          </a:p>
        </p:txBody>
      </p:sp>
    </p:spTree>
  </p:cSld>
  <p:clrMapOvr>
    <a:masterClrMapping/>
  </p:clrMapOvr>
  <p:transition spd="slow">
    <p:wheel spokes="3"/>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20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23" presetClass="entr" presetSubtype="16"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 calcmode="lin" valueType="num">
                                      <p:cBhvr>
                                        <p:cTn id="17" dur="500" fill="hold"/>
                                        <p:tgtEl>
                                          <p:spTgt spid="7"/>
                                        </p:tgtEl>
                                        <p:attrNameLst>
                                          <p:attrName>ppt_w</p:attrName>
                                        </p:attrNameLst>
                                      </p:cBhvr>
                                      <p:tavLst>
                                        <p:tav tm="0">
                                          <p:val>
                                            <p:fltVal val="0"/>
                                          </p:val>
                                        </p:tav>
                                        <p:tav tm="100000">
                                          <p:val>
                                            <p:strVal val="#ppt_w"/>
                                          </p:val>
                                        </p:tav>
                                      </p:tavLst>
                                    </p:anim>
                                    <p:anim calcmode="lin" valueType="num">
                                      <p:cBhvr>
                                        <p:cTn id="18" dur="500" fill="hold"/>
                                        <p:tgtEl>
                                          <p:spTgt spid="7"/>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4800" dirty="0" smtClean="0">
                <a:solidFill>
                  <a:srgbClr val="FF0000"/>
                </a:solidFill>
              </a:rPr>
              <a:t>Самостоятельная работа</a:t>
            </a:r>
            <a:endParaRPr lang="ru-RU" sz="4800" dirty="0">
              <a:solidFill>
                <a:srgbClr val="FF0000"/>
              </a:solidFill>
            </a:endParaRPr>
          </a:p>
        </p:txBody>
      </p:sp>
      <p:sp>
        <p:nvSpPr>
          <p:cNvPr id="3" name="Содержимое 2"/>
          <p:cNvSpPr>
            <a:spLocks noGrp="1"/>
          </p:cNvSpPr>
          <p:nvPr>
            <p:ph sz="quarter" idx="1"/>
          </p:nvPr>
        </p:nvSpPr>
        <p:spPr/>
        <p:txBody>
          <a:bodyPr/>
          <a:lstStyle/>
          <a:p>
            <a:pPr>
              <a:buNone/>
            </a:pPr>
            <a:r>
              <a:rPr lang="ru-RU" dirty="0" smtClean="0"/>
              <a:t>            Ход выполнения этой работы:                              1) Шесть человек решают задачи у доски.                          2) Остальные учащиеся выполняют на местах следующую работу: в таблице кратко записаны определения некоторых фигур и чертежами представлены их свойства и признаки. Для удобства ссылок они все занумерованы и их номера записаны в кружочках. Итак, задание: укажите номер определения, свойства или признака, который необходим для решения каждой из следующих задач.</a:t>
            </a:r>
            <a:endParaRPr lang="ru-RU" dirty="0"/>
          </a:p>
        </p:txBody>
      </p:sp>
    </p:spTree>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285720" y="214290"/>
            <a:ext cx="3733800" cy="500066"/>
          </a:xfrm>
        </p:spPr>
        <p:txBody>
          <a:bodyPr/>
          <a:lstStyle/>
          <a:p>
            <a:r>
              <a:rPr lang="ru-RU" dirty="0" smtClean="0"/>
              <a:t>              </a:t>
            </a:r>
            <a:r>
              <a:rPr lang="en-US" dirty="0" smtClean="0"/>
              <a:t>I </a:t>
            </a:r>
            <a:r>
              <a:rPr lang="ru-RU" dirty="0" smtClean="0"/>
              <a:t>вариант                                                      </a:t>
            </a:r>
          </a:p>
        </p:txBody>
      </p:sp>
      <p:sp>
        <p:nvSpPr>
          <p:cNvPr id="4" name="Текст 3"/>
          <p:cNvSpPr>
            <a:spLocks noGrp="1"/>
          </p:cNvSpPr>
          <p:nvPr>
            <p:ph type="body" sz="half" idx="3"/>
          </p:nvPr>
        </p:nvSpPr>
        <p:spPr>
          <a:xfrm>
            <a:off x="4786314" y="214290"/>
            <a:ext cx="3733800" cy="500066"/>
          </a:xfrm>
        </p:spPr>
        <p:txBody>
          <a:bodyPr/>
          <a:lstStyle/>
          <a:p>
            <a:r>
              <a:rPr lang="ru-RU" dirty="0" smtClean="0"/>
              <a:t>                                                            </a:t>
            </a:r>
          </a:p>
          <a:p>
            <a:r>
              <a:rPr lang="ru-RU" dirty="0" smtClean="0"/>
              <a:t>              </a:t>
            </a:r>
            <a:r>
              <a:rPr lang="en-US" dirty="0" smtClean="0"/>
              <a:t>II</a:t>
            </a:r>
            <a:r>
              <a:rPr lang="ru-RU" dirty="0" smtClean="0"/>
              <a:t> вариант</a:t>
            </a:r>
            <a:endParaRPr lang="ru-RU" dirty="0"/>
          </a:p>
        </p:txBody>
      </p:sp>
      <p:sp>
        <p:nvSpPr>
          <p:cNvPr id="5" name="Содержимое 4"/>
          <p:cNvSpPr>
            <a:spLocks noGrp="1"/>
          </p:cNvSpPr>
          <p:nvPr>
            <p:ph sz="half" idx="2"/>
          </p:nvPr>
        </p:nvSpPr>
        <p:spPr>
          <a:xfrm>
            <a:off x="428596" y="928670"/>
            <a:ext cx="3500462" cy="857256"/>
          </a:xfrm>
          <a:ln>
            <a:solidFill>
              <a:schemeClr val="bg1"/>
            </a:solidFill>
          </a:ln>
        </p:spPr>
        <p:txBody>
          <a:bodyPr>
            <a:noAutofit/>
          </a:bodyPr>
          <a:lstStyle/>
          <a:p>
            <a:pPr lvl="0">
              <a:buNone/>
            </a:pPr>
            <a:r>
              <a:rPr lang="ru-RU" sz="1800" dirty="0" smtClean="0"/>
              <a:t>1)Сумма двух углов параллелограмма             </a:t>
            </a:r>
            <a:r>
              <a:rPr lang="en-US" sz="1800" dirty="0" smtClean="0"/>
              <a:t>               </a:t>
            </a:r>
            <a:r>
              <a:rPr lang="ru-RU" sz="1800" dirty="0" smtClean="0"/>
              <a:t>  = 168. ̊ Найдите его углы.</a:t>
            </a:r>
          </a:p>
          <a:p>
            <a:endParaRPr lang="ru-RU" sz="1800" dirty="0"/>
          </a:p>
        </p:txBody>
      </p:sp>
      <p:sp>
        <p:nvSpPr>
          <p:cNvPr id="7" name="Ромб 6"/>
          <p:cNvSpPr/>
          <p:nvPr/>
        </p:nvSpPr>
        <p:spPr>
          <a:xfrm>
            <a:off x="3286116" y="2786058"/>
            <a:ext cx="1143008" cy="1071570"/>
          </a:xfrm>
          <a:prstGeom prst="diamond">
            <a:avLst/>
          </a:prstGeom>
          <a:solidFill>
            <a:schemeClr val="tx1">
              <a:lumMod val="50000"/>
              <a:lumOff val="50000"/>
            </a:schemeClr>
          </a:solidFill>
          <a:ln>
            <a:solidFill>
              <a:srgbClr val="FF0000"/>
            </a:solidFill>
          </a:ln>
          <a:effectLst>
            <a:glow rad="139700">
              <a:schemeClr val="accent2">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lumMod val="95000"/>
                    <a:lumOff val="5000"/>
                  </a:schemeClr>
                </a:solidFill>
              </a:rPr>
              <a:t> </a:t>
            </a:r>
            <a:endParaRPr lang="ru-RU" dirty="0">
              <a:solidFill>
                <a:schemeClr val="tx1">
                  <a:lumMod val="95000"/>
                  <a:lumOff val="5000"/>
                </a:schemeClr>
              </a:solidFill>
            </a:endParaRPr>
          </a:p>
        </p:txBody>
      </p:sp>
      <p:sp>
        <p:nvSpPr>
          <p:cNvPr id="8" name="TextBox 7"/>
          <p:cNvSpPr txBox="1"/>
          <p:nvPr/>
        </p:nvSpPr>
        <p:spPr>
          <a:xfrm>
            <a:off x="3143240" y="3286124"/>
            <a:ext cx="300082" cy="369332"/>
          </a:xfrm>
          <a:prstGeom prst="rect">
            <a:avLst/>
          </a:prstGeom>
          <a:noFill/>
        </p:spPr>
        <p:txBody>
          <a:bodyPr wrap="none" rtlCol="0">
            <a:spAutoFit/>
          </a:bodyPr>
          <a:lstStyle/>
          <a:p>
            <a:r>
              <a:rPr lang="en-US" dirty="0" smtClean="0"/>
              <a:t>P</a:t>
            </a:r>
            <a:endParaRPr lang="ru-RU" dirty="0"/>
          </a:p>
        </p:txBody>
      </p:sp>
      <p:sp>
        <p:nvSpPr>
          <p:cNvPr id="9" name="TextBox 8"/>
          <p:cNvSpPr txBox="1"/>
          <p:nvPr/>
        </p:nvSpPr>
        <p:spPr>
          <a:xfrm>
            <a:off x="714348" y="1857364"/>
            <a:ext cx="2786082" cy="369332"/>
          </a:xfrm>
          <a:prstGeom prst="rect">
            <a:avLst/>
          </a:prstGeom>
          <a:noFill/>
        </p:spPr>
        <p:txBody>
          <a:bodyPr wrap="square" rtlCol="0">
            <a:spAutoFit/>
          </a:bodyPr>
          <a:lstStyle/>
          <a:p>
            <a:r>
              <a:rPr lang="ru-RU" dirty="0" smtClean="0"/>
              <a:t>Ответ: 3</a:t>
            </a:r>
            <a:endParaRPr lang="ru-RU" dirty="0"/>
          </a:p>
        </p:txBody>
      </p:sp>
      <p:sp>
        <p:nvSpPr>
          <p:cNvPr id="12" name="TextBox 11"/>
          <p:cNvSpPr txBox="1"/>
          <p:nvPr/>
        </p:nvSpPr>
        <p:spPr>
          <a:xfrm>
            <a:off x="714348" y="2285992"/>
            <a:ext cx="3071834" cy="646331"/>
          </a:xfrm>
          <a:prstGeom prst="rect">
            <a:avLst/>
          </a:prstGeom>
          <a:noFill/>
        </p:spPr>
        <p:txBody>
          <a:bodyPr wrap="square" rtlCol="0">
            <a:spAutoFit/>
          </a:bodyPr>
          <a:lstStyle/>
          <a:p>
            <a:pPr lvl="0"/>
            <a:r>
              <a:rPr lang="ru-RU" dirty="0" smtClean="0"/>
              <a:t>2)Дано: </a:t>
            </a:r>
            <a:r>
              <a:rPr lang="en-US" dirty="0" smtClean="0"/>
              <a:t>PQRS</a:t>
            </a:r>
            <a:r>
              <a:rPr lang="ru-RU" dirty="0" smtClean="0"/>
              <a:t> – квадрат. Найти  ⎿1, ⎿2.</a:t>
            </a:r>
            <a:endParaRPr lang="ru-RU" dirty="0"/>
          </a:p>
        </p:txBody>
      </p:sp>
      <p:sp>
        <p:nvSpPr>
          <p:cNvPr id="15" name="TextBox 14"/>
          <p:cNvSpPr txBox="1"/>
          <p:nvPr/>
        </p:nvSpPr>
        <p:spPr>
          <a:xfrm>
            <a:off x="3786182" y="2500306"/>
            <a:ext cx="285752" cy="369332"/>
          </a:xfrm>
          <a:prstGeom prst="rect">
            <a:avLst/>
          </a:prstGeom>
          <a:noFill/>
        </p:spPr>
        <p:txBody>
          <a:bodyPr wrap="square" rtlCol="0">
            <a:spAutoFit/>
          </a:bodyPr>
          <a:lstStyle/>
          <a:p>
            <a:r>
              <a:rPr lang="en-US" dirty="0" smtClean="0"/>
              <a:t>Q</a:t>
            </a:r>
            <a:endParaRPr lang="ru-RU" dirty="0"/>
          </a:p>
        </p:txBody>
      </p:sp>
      <p:sp>
        <p:nvSpPr>
          <p:cNvPr id="16" name="TextBox 15"/>
          <p:cNvSpPr txBox="1"/>
          <p:nvPr/>
        </p:nvSpPr>
        <p:spPr>
          <a:xfrm>
            <a:off x="4357686" y="3286124"/>
            <a:ext cx="322524" cy="369332"/>
          </a:xfrm>
          <a:prstGeom prst="rect">
            <a:avLst/>
          </a:prstGeom>
          <a:noFill/>
        </p:spPr>
        <p:txBody>
          <a:bodyPr wrap="none" rtlCol="0">
            <a:spAutoFit/>
          </a:bodyPr>
          <a:lstStyle/>
          <a:p>
            <a:r>
              <a:rPr lang="en-US" dirty="0" smtClean="0"/>
              <a:t>R</a:t>
            </a:r>
            <a:endParaRPr lang="ru-RU" dirty="0"/>
          </a:p>
        </p:txBody>
      </p:sp>
      <p:sp>
        <p:nvSpPr>
          <p:cNvPr id="17" name="TextBox 16"/>
          <p:cNvSpPr txBox="1"/>
          <p:nvPr/>
        </p:nvSpPr>
        <p:spPr>
          <a:xfrm>
            <a:off x="3714744" y="3786190"/>
            <a:ext cx="280846" cy="369332"/>
          </a:xfrm>
          <a:prstGeom prst="rect">
            <a:avLst/>
          </a:prstGeom>
          <a:noFill/>
        </p:spPr>
        <p:txBody>
          <a:bodyPr wrap="none" rtlCol="0">
            <a:spAutoFit/>
          </a:bodyPr>
          <a:lstStyle/>
          <a:p>
            <a:r>
              <a:rPr lang="en-US" dirty="0" smtClean="0"/>
              <a:t>S</a:t>
            </a:r>
            <a:endParaRPr lang="ru-RU" dirty="0"/>
          </a:p>
        </p:txBody>
      </p:sp>
      <p:cxnSp>
        <p:nvCxnSpPr>
          <p:cNvPr id="33" name="Прямая соединительная линия 32"/>
          <p:cNvCxnSpPr/>
          <p:nvPr/>
        </p:nvCxnSpPr>
        <p:spPr>
          <a:xfrm rot="5400000" flipH="1" flipV="1">
            <a:off x="3929058" y="3071810"/>
            <a:ext cx="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5" name="Прямая соединительная линия 34"/>
          <p:cNvCxnSpPr/>
          <p:nvPr/>
        </p:nvCxnSpPr>
        <p:spPr>
          <a:xfrm>
            <a:off x="3309322" y="3318657"/>
            <a:ext cx="1119802" cy="3186"/>
          </a:xfrm>
          <a:prstGeom prst="line">
            <a:avLst/>
          </a:prstGeom>
        </p:spPr>
        <p:style>
          <a:lnRef idx="1">
            <a:schemeClr val="accent1"/>
          </a:lnRef>
          <a:fillRef idx="0">
            <a:schemeClr val="accent1"/>
          </a:fillRef>
          <a:effectRef idx="0">
            <a:schemeClr val="accent1"/>
          </a:effectRef>
          <a:fontRef idx="minor">
            <a:schemeClr val="tx1"/>
          </a:fontRef>
        </p:style>
      </p:cxnSp>
      <p:sp>
        <p:nvSpPr>
          <p:cNvPr id="41" name="TextBox 40"/>
          <p:cNvSpPr txBox="1"/>
          <p:nvPr/>
        </p:nvSpPr>
        <p:spPr>
          <a:xfrm>
            <a:off x="857224" y="3071810"/>
            <a:ext cx="1857388" cy="369332"/>
          </a:xfrm>
          <a:prstGeom prst="rect">
            <a:avLst/>
          </a:prstGeom>
          <a:noFill/>
        </p:spPr>
        <p:txBody>
          <a:bodyPr wrap="square" rtlCol="0">
            <a:spAutoFit/>
          </a:bodyPr>
          <a:lstStyle/>
          <a:p>
            <a:r>
              <a:rPr lang="ru-RU" dirty="0" smtClean="0"/>
              <a:t>Ответ: 13, 17.</a:t>
            </a:r>
            <a:endParaRPr lang="ru-RU" dirty="0"/>
          </a:p>
        </p:txBody>
      </p:sp>
      <p:sp>
        <p:nvSpPr>
          <p:cNvPr id="42" name="TextBox 41"/>
          <p:cNvSpPr txBox="1"/>
          <p:nvPr/>
        </p:nvSpPr>
        <p:spPr>
          <a:xfrm>
            <a:off x="642910" y="4214818"/>
            <a:ext cx="2500330" cy="1477328"/>
          </a:xfrm>
          <a:prstGeom prst="rect">
            <a:avLst/>
          </a:prstGeom>
          <a:noFill/>
        </p:spPr>
        <p:txBody>
          <a:bodyPr wrap="square" rtlCol="0">
            <a:spAutoFit/>
          </a:bodyPr>
          <a:lstStyle/>
          <a:p>
            <a:r>
              <a:rPr lang="ru-RU" dirty="0" smtClean="0"/>
              <a:t>3) Дано: </a:t>
            </a:r>
            <a:r>
              <a:rPr lang="en-US" dirty="0" smtClean="0"/>
              <a:t>ABCD</a:t>
            </a:r>
            <a:r>
              <a:rPr lang="ru-RU" dirty="0" smtClean="0"/>
              <a:t> – параллелограмм. </a:t>
            </a:r>
            <a:r>
              <a:rPr lang="en-US" dirty="0" smtClean="0"/>
              <a:t>AK</a:t>
            </a:r>
            <a:r>
              <a:rPr lang="ru-RU" dirty="0" smtClean="0"/>
              <a:t>=</a:t>
            </a:r>
            <a:r>
              <a:rPr lang="en-US" dirty="0" smtClean="0"/>
              <a:t>CM</a:t>
            </a:r>
            <a:r>
              <a:rPr lang="ru-RU" dirty="0" smtClean="0"/>
              <a:t>. Докажите, что ВК</a:t>
            </a:r>
            <a:r>
              <a:rPr lang="en-US" dirty="0" smtClean="0"/>
              <a:t>DM – </a:t>
            </a:r>
            <a:r>
              <a:rPr lang="ru-RU" dirty="0" smtClean="0"/>
              <a:t>параллелограмм.</a:t>
            </a:r>
            <a:endParaRPr lang="ru-RU" dirty="0"/>
          </a:p>
        </p:txBody>
      </p:sp>
      <p:sp>
        <p:nvSpPr>
          <p:cNvPr id="44" name="Параллелограмм 43"/>
          <p:cNvSpPr/>
          <p:nvPr/>
        </p:nvSpPr>
        <p:spPr>
          <a:xfrm>
            <a:off x="3071802" y="4572008"/>
            <a:ext cx="2143140" cy="1000132"/>
          </a:xfrm>
          <a:prstGeom prst="parallelogram">
            <a:avLst>
              <a:gd name="adj" fmla="val 23462"/>
            </a:avLst>
          </a:prstGeom>
          <a:solidFill>
            <a:schemeClr val="tx1">
              <a:lumMod val="50000"/>
              <a:lumOff val="50000"/>
            </a:schemeClr>
          </a:solidFill>
          <a:ln>
            <a:solidFill>
              <a:srgbClr val="FF0000"/>
            </a:solidFill>
          </a:ln>
          <a:effectLst>
            <a:glow rad="139700">
              <a:schemeClr val="accent2">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numCol="3" spcCol="576000" rtlCol="0" anchor="t" anchorCtr="0">
            <a:normAutofit/>
            <a:scene3d>
              <a:camera prst="orthographicFront"/>
              <a:lightRig rig="threePt" dir="t"/>
            </a:scene3d>
            <a:sp3d>
              <a:bevelT w="0" h="0"/>
            </a:sp3d>
          </a:bodyPr>
          <a:lstStyle/>
          <a:p>
            <a:pPr algn="ctr"/>
            <a:endParaRPr lang="ru-RU" dirty="0"/>
          </a:p>
        </p:txBody>
      </p:sp>
      <p:cxnSp>
        <p:nvCxnSpPr>
          <p:cNvPr id="51" name="Прямая соединительная линия 50"/>
          <p:cNvCxnSpPr/>
          <p:nvPr/>
        </p:nvCxnSpPr>
        <p:spPr>
          <a:xfrm flipV="1">
            <a:off x="3071802" y="4572008"/>
            <a:ext cx="2143140" cy="1000132"/>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Прямая соединительная линия 64"/>
          <p:cNvCxnSpPr/>
          <p:nvPr/>
        </p:nvCxnSpPr>
        <p:spPr>
          <a:xfrm rot="16200000" flipH="1">
            <a:off x="3107521" y="4750603"/>
            <a:ext cx="714380" cy="357190"/>
          </a:xfrm>
          <a:prstGeom prst="line">
            <a:avLst/>
          </a:prstGeom>
        </p:spPr>
        <p:style>
          <a:lnRef idx="1">
            <a:schemeClr val="accent1"/>
          </a:lnRef>
          <a:fillRef idx="0">
            <a:schemeClr val="accent1"/>
          </a:fillRef>
          <a:effectRef idx="0">
            <a:schemeClr val="accent1"/>
          </a:effectRef>
          <a:fontRef idx="minor">
            <a:schemeClr val="tx1"/>
          </a:fontRef>
        </p:style>
      </p:cxnSp>
      <p:cxnSp>
        <p:nvCxnSpPr>
          <p:cNvPr id="69" name="Прямая соединительная линия 68"/>
          <p:cNvCxnSpPr/>
          <p:nvPr/>
        </p:nvCxnSpPr>
        <p:spPr>
          <a:xfrm>
            <a:off x="3643306" y="5286388"/>
            <a:ext cx="1357322" cy="285752"/>
          </a:xfrm>
          <a:prstGeom prst="line">
            <a:avLst/>
          </a:prstGeom>
        </p:spPr>
        <p:style>
          <a:lnRef idx="1">
            <a:schemeClr val="accent1"/>
          </a:lnRef>
          <a:fillRef idx="0">
            <a:schemeClr val="accent1"/>
          </a:fillRef>
          <a:effectRef idx="0">
            <a:schemeClr val="accent1"/>
          </a:effectRef>
          <a:fontRef idx="minor">
            <a:schemeClr val="tx1"/>
          </a:fontRef>
        </p:style>
      </p:cxnSp>
      <p:cxnSp>
        <p:nvCxnSpPr>
          <p:cNvPr id="72" name="Прямая соединительная линия 71"/>
          <p:cNvCxnSpPr/>
          <p:nvPr/>
        </p:nvCxnSpPr>
        <p:spPr>
          <a:xfrm rot="16200000" flipV="1">
            <a:off x="4429124" y="5000636"/>
            <a:ext cx="714380" cy="428628"/>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Прямая соединительная линия 81"/>
          <p:cNvCxnSpPr/>
          <p:nvPr/>
        </p:nvCxnSpPr>
        <p:spPr>
          <a:xfrm rot="10800000">
            <a:off x="3357554" y="4572008"/>
            <a:ext cx="1214446" cy="285752"/>
          </a:xfrm>
          <a:prstGeom prst="line">
            <a:avLst/>
          </a:prstGeom>
        </p:spPr>
        <p:style>
          <a:lnRef idx="1">
            <a:schemeClr val="accent1"/>
          </a:lnRef>
          <a:fillRef idx="0">
            <a:schemeClr val="accent1"/>
          </a:fillRef>
          <a:effectRef idx="0">
            <a:schemeClr val="accent1"/>
          </a:effectRef>
          <a:fontRef idx="minor">
            <a:schemeClr val="tx1"/>
          </a:fontRef>
        </p:style>
      </p:cxnSp>
      <p:sp>
        <p:nvSpPr>
          <p:cNvPr id="88" name="TextBox 87"/>
          <p:cNvSpPr txBox="1"/>
          <p:nvPr/>
        </p:nvSpPr>
        <p:spPr>
          <a:xfrm>
            <a:off x="3000364" y="5643578"/>
            <a:ext cx="328936" cy="369332"/>
          </a:xfrm>
          <a:prstGeom prst="rect">
            <a:avLst/>
          </a:prstGeom>
          <a:noFill/>
        </p:spPr>
        <p:txBody>
          <a:bodyPr wrap="none" rtlCol="0">
            <a:spAutoFit/>
          </a:bodyPr>
          <a:lstStyle/>
          <a:p>
            <a:r>
              <a:rPr lang="ru-RU" dirty="0" smtClean="0"/>
              <a:t>А</a:t>
            </a:r>
            <a:endParaRPr lang="ru-RU" dirty="0"/>
          </a:p>
        </p:txBody>
      </p:sp>
      <p:sp>
        <p:nvSpPr>
          <p:cNvPr id="90" name="TextBox 89"/>
          <p:cNvSpPr txBox="1"/>
          <p:nvPr/>
        </p:nvSpPr>
        <p:spPr>
          <a:xfrm>
            <a:off x="3143240" y="4214818"/>
            <a:ext cx="301686" cy="369332"/>
          </a:xfrm>
          <a:prstGeom prst="rect">
            <a:avLst/>
          </a:prstGeom>
          <a:noFill/>
        </p:spPr>
        <p:txBody>
          <a:bodyPr wrap="none" rtlCol="0">
            <a:spAutoFit/>
          </a:bodyPr>
          <a:lstStyle/>
          <a:p>
            <a:r>
              <a:rPr lang="en-US" dirty="0" smtClean="0"/>
              <a:t>B</a:t>
            </a:r>
            <a:endParaRPr lang="ru-RU" dirty="0"/>
          </a:p>
        </p:txBody>
      </p:sp>
      <p:sp>
        <p:nvSpPr>
          <p:cNvPr id="91" name="TextBox 90"/>
          <p:cNvSpPr txBox="1"/>
          <p:nvPr/>
        </p:nvSpPr>
        <p:spPr>
          <a:xfrm>
            <a:off x="5000628" y="4214818"/>
            <a:ext cx="327334" cy="369332"/>
          </a:xfrm>
          <a:prstGeom prst="rect">
            <a:avLst/>
          </a:prstGeom>
          <a:noFill/>
        </p:spPr>
        <p:txBody>
          <a:bodyPr wrap="none" rtlCol="0">
            <a:spAutoFit/>
          </a:bodyPr>
          <a:lstStyle/>
          <a:p>
            <a:r>
              <a:rPr lang="en-US" dirty="0" smtClean="0"/>
              <a:t>C</a:t>
            </a:r>
            <a:endParaRPr lang="ru-RU" dirty="0"/>
          </a:p>
        </p:txBody>
      </p:sp>
      <p:sp>
        <p:nvSpPr>
          <p:cNvPr id="92" name="TextBox 91"/>
          <p:cNvSpPr txBox="1"/>
          <p:nvPr/>
        </p:nvSpPr>
        <p:spPr>
          <a:xfrm>
            <a:off x="5000628" y="5572140"/>
            <a:ext cx="338554" cy="369332"/>
          </a:xfrm>
          <a:prstGeom prst="rect">
            <a:avLst/>
          </a:prstGeom>
          <a:noFill/>
        </p:spPr>
        <p:txBody>
          <a:bodyPr wrap="none" rtlCol="0">
            <a:spAutoFit/>
          </a:bodyPr>
          <a:lstStyle/>
          <a:p>
            <a:r>
              <a:rPr lang="en-US" dirty="0" smtClean="0"/>
              <a:t>D</a:t>
            </a:r>
            <a:endParaRPr lang="ru-RU" dirty="0"/>
          </a:p>
        </p:txBody>
      </p:sp>
      <p:cxnSp>
        <p:nvCxnSpPr>
          <p:cNvPr id="62" name="Прямая соединительная линия 61"/>
          <p:cNvCxnSpPr/>
          <p:nvPr/>
        </p:nvCxnSpPr>
        <p:spPr>
          <a:xfrm>
            <a:off x="3286116" y="4572008"/>
            <a:ext cx="1714512" cy="1000132"/>
          </a:xfrm>
          <a:prstGeom prst="line">
            <a:avLst/>
          </a:prstGeom>
        </p:spPr>
        <p:style>
          <a:lnRef idx="1">
            <a:schemeClr val="accent1"/>
          </a:lnRef>
          <a:fillRef idx="0">
            <a:schemeClr val="accent1"/>
          </a:fillRef>
          <a:effectRef idx="0">
            <a:schemeClr val="accent1"/>
          </a:effectRef>
          <a:fontRef idx="minor">
            <a:schemeClr val="tx1"/>
          </a:fontRef>
        </p:style>
      </p:cxnSp>
      <p:sp>
        <p:nvSpPr>
          <p:cNvPr id="30" name="TextBox 29"/>
          <p:cNvSpPr txBox="1"/>
          <p:nvPr/>
        </p:nvSpPr>
        <p:spPr>
          <a:xfrm>
            <a:off x="3500430" y="5214950"/>
            <a:ext cx="327334" cy="369332"/>
          </a:xfrm>
          <a:prstGeom prst="rect">
            <a:avLst/>
          </a:prstGeom>
          <a:noFill/>
        </p:spPr>
        <p:txBody>
          <a:bodyPr wrap="none" rtlCol="0">
            <a:spAutoFit/>
          </a:bodyPr>
          <a:lstStyle/>
          <a:p>
            <a:r>
              <a:rPr lang="en-US" dirty="0" smtClean="0"/>
              <a:t>K</a:t>
            </a:r>
            <a:endParaRPr lang="ru-RU" dirty="0"/>
          </a:p>
        </p:txBody>
      </p:sp>
      <p:sp>
        <p:nvSpPr>
          <p:cNvPr id="31" name="TextBox 30"/>
          <p:cNvSpPr txBox="1"/>
          <p:nvPr/>
        </p:nvSpPr>
        <p:spPr>
          <a:xfrm>
            <a:off x="3929058" y="5000636"/>
            <a:ext cx="495858" cy="369332"/>
          </a:xfrm>
          <a:prstGeom prst="rect">
            <a:avLst/>
          </a:prstGeom>
          <a:noFill/>
        </p:spPr>
        <p:txBody>
          <a:bodyPr wrap="square" rtlCol="0">
            <a:spAutoFit/>
          </a:bodyPr>
          <a:lstStyle/>
          <a:p>
            <a:r>
              <a:rPr lang="en-US" dirty="0" smtClean="0"/>
              <a:t>O</a:t>
            </a:r>
            <a:endParaRPr lang="ru-RU" dirty="0"/>
          </a:p>
        </p:txBody>
      </p:sp>
      <p:sp>
        <p:nvSpPr>
          <p:cNvPr id="32" name="TextBox 31"/>
          <p:cNvSpPr txBox="1"/>
          <p:nvPr/>
        </p:nvSpPr>
        <p:spPr>
          <a:xfrm>
            <a:off x="4500562" y="4572008"/>
            <a:ext cx="362600" cy="369332"/>
          </a:xfrm>
          <a:prstGeom prst="rect">
            <a:avLst/>
          </a:prstGeom>
          <a:noFill/>
        </p:spPr>
        <p:txBody>
          <a:bodyPr wrap="none" rtlCol="0">
            <a:spAutoFit/>
          </a:bodyPr>
          <a:lstStyle/>
          <a:p>
            <a:r>
              <a:rPr lang="en-US" dirty="0" smtClean="0"/>
              <a:t>M</a:t>
            </a:r>
            <a:endParaRPr lang="ru-RU" dirty="0"/>
          </a:p>
        </p:txBody>
      </p:sp>
      <p:sp>
        <p:nvSpPr>
          <p:cNvPr id="34" name="TextBox 33"/>
          <p:cNvSpPr txBox="1"/>
          <p:nvPr/>
        </p:nvSpPr>
        <p:spPr>
          <a:xfrm>
            <a:off x="3500430" y="3000372"/>
            <a:ext cx="290464" cy="369332"/>
          </a:xfrm>
          <a:prstGeom prst="rect">
            <a:avLst/>
          </a:prstGeom>
          <a:noFill/>
        </p:spPr>
        <p:txBody>
          <a:bodyPr wrap="none" rtlCol="0">
            <a:spAutoFit/>
          </a:bodyPr>
          <a:lstStyle/>
          <a:p>
            <a:r>
              <a:rPr lang="en-US" dirty="0" smtClean="0"/>
              <a:t>1</a:t>
            </a:r>
            <a:endParaRPr lang="ru-RU" dirty="0"/>
          </a:p>
        </p:txBody>
      </p:sp>
      <p:sp>
        <p:nvSpPr>
          <p:cNvPr id="36" name="TextBox 35"/>
          <p:cNvSpPr txBox="1"/>
          <p:nvPr/>
        </p:nvSpPr>
        <p:spPr>
          <a:xfrm>
            <a:off x="4000496" y="3000372"/>
            <a:ext cx="290464" cy="369332"/>
          </a:xfrm>
          <a:prstGeom prst="rect">
            <a:avLst/>
          </a:prstGeom>
          <a:noFill/>
        </p:spPr>
        <p:txBody>
          <a:bodyPr wrap="none" rtlCol="0">
            <a:spAutoFit/>
          </a:bodyPr>
          <a:lstStyle/>
          <a:p>
            <a:r>
              <a:rPr lang="en-US" dirty="0" smtClean="0"/>
              <a:t>2</a:t>
            </a:r>
            <a:endParaRPr lang="ru-RU" dirty="0"/>
          </a:p>
        </p:txBody>
      </p:sp>
      <p:sp>
        <p:nvSpPr>
          <p:cNvPr id="37" name="TextBox 36"/>
          <p:cNvSpPr txBox="1"/>
          <p:nvPr/>
        </p:nvSpPr>
        <p:spPr>
          <a:xfrm>
            <a:off x="714348" y="5857892"/>
            <a:ext cx="2643206" cy="369332"/>
          </a:xfrm>
          <a:prstGeom prst="rect">
            <a:avLst/>
          </a:prstGeom>
          <a:noFill/>
        </p:spPr>
        <p:txBody>
          <a:bodyPr wrap="square" rtlCol="0">
            <a:spAutoFit/>
          </a:bodyPr>
          <a:lstStyle/>
          <a:p>
            <a:r>
              <a:rPr lang="ru-RU" dirty="0" smtClean="0"/>
              <a:t>Ответ: 4.</a:t>
            </a:r>
            <a:endParaRPr lang="ru-RU" dirty="0"/>
          </a:p>
        </p:txBody>
      </p:sp>
      <p:sp>
        <p:nvSpPr>
          <p:cNvPr id="39" name="Ромб 38"/>
          <p:cNvSpPr/>
          <p:nvPr/>
        </p:nvSpPr>
        <p:spPr>
          <a:xfrm>
            <a:off x="7286644" y="1000108"/>
            <a:ext cx="914400" cy="1271590"/>
          </a:xfrm>
          <a:prstGeom prst="diamond">
            <a:avLst/>
          </a:prstGeom>
          <a:solidFill>
            <a:schemeClr val="tx1">
              <a:lumMod val="50000"/>
              <a:lumOff val="50000"/>
            </a:schemeClr>
          </a:solidFill>
          <a:ln>
            <a:solidFill>
              <a:srgbClr val="FF0000"/>
            </a:solidFill>
          </a:ln>
          <a:effectLst>
            <a:glow rad="1397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43" name="Прямая соединительная линия 42"/>
          <p:cNvCxnSpPr>
            <a:stCxn id="39" idx="1"/>
            <a:endCxn id="39" idx="3"/>
          </p:cNvCxnSpPr>
          <p:nvPr/>
        </p:nvCxnSpPr>
        <p:spPr>
          <a:xfrm rot="10800000" flipH="1">
            <a:off x="7286644" y="1635903"/>
            <a:ext cx="914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0" name="Прямая соединительная линия 49"/>
          <p:cNvCxnSpPr/>
          <p:nvPr/>
        </p:nvCxnSpPr>
        <p:spPr>
          <a:xfrm rot="16200000" flipH="1">
            <a:off x="7500958" y="1142984"/>
            <a:ext cx="142876" cy="142876"/>
          </a:xfrm>
          <a:prstGeom prst="line">
            <a:avLst/>
          </a:prstGeom>
        </p:spPr>
        <p:style>
          <a:lnRef idx="1">
            <a:schemeClr val="accent1"/>
          </a:lnRef>
          <a:fillRef idx="0">
            <a:schemeClr val="accent1"/>
          </a:fillRef>
          <a:effectRef idx="0">
            <a:schemeClr val="accent1"/>
          </a:effectRef>
          <a:fontRef idx="minor">
            <a:schemeClr val="tx1"/>
          </a:fontRef>
        </p:style>
      </p:cxnSp>
      <p:cxnSp>
        <p:nvCxnSpPr>
          <p:cNvPr id="54" name="Прямая соединительная линия 53"/>
          <p:cNvCxnSpPr/>
          <p:nvPr/>
        </p:nvCxnSpPr>
        <p:spPr>
          <a:xfrm rot="5400000">
            <a:off x="7608115" y="1607331"/>
            <a:ext cx="214314" cy="0"/>
          </a:xfrm>
          <a:prstGeom prst="line">
            <a:avLst/>
          </a:prstGeom>
        </p:spPr>
        <p:style>
          <a:lnRef idx="1">
            <a:schemeClr val="accent1"/>
          </a:lnRef>
          <a:fillRef idx="0">
            <a:schemeClr val="accent1"/>
          </a:fillRef>
          <a:effectRef idx="0">
            <a:schemeClr val="accent1"/>
          </a:effectRef>
          <a:fontRef idx="minor">
            <a:schemeClr val="tx1"/>
          </a:fontRef>
        </p:style>
      </p:cxnSp>
      <p:sp>
        <p:nvSpPr>
          <p:cNvPr id="60" name="Прямоугольник 59"/>
          <p:cNvSpPr/>
          <p:nvPr/>
        </p:nvSpPr>
        <p:spPr>
          <a:xfrm>
            <a:off x="7215206" y="3286124"/>
            <a:ext cx="1700218" cy="842962"/>
          </a:xfrm>
          <a:prstGeom prst="rect">
            <a:avLst/>
          </a:prstGeom>
          <a:solidFill>
            <a:schemeClr val="tx1">
              <a:lumMod val="50000"/>
              <a:lumOff val="50000"/>
            </a:schemeClr>
          </a:solidFill>
          <a:effectLst>
            <a:glow rad="1397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63" name="Прямая соединительная линия 62"/>
          <p:cNvCxnSpPr/>
          <p:nvPr/>
        </p:nvCxnSpPr>
        <p:spPr>
          <a:xfrm rot="10800000">
            <a:off x="7215206" y="3286124"/>
            <a:ext cx="1714512" cy="857256"/>
          </a:xfrm>
          <a:prstGeom prst="line">
            <a:avLst/>
          </a:prstGeom>
        </p:spPr>
        <p:style>
          <a:lnRef idx="1">
            <a:schemeClr val="accent1"/>
          </a:lnRef>
          <a:fillRef idx="0">
            <a:schemeClr val="accent1"/>
          </a:fillRef>
          <a:effectRef idx="0">
            <a:schemeClr val="accent1"/>
          </a:effectRef>
          <a:fontRef idx="minor">
            <a:schemeClr val="tx1"/>
          </a:fontRef>
        </p:style>
      </p:cxnSp>
      <p:cxnSp>
        <p:nvCxnSpPr>
          <p:cNvPr id="67" name="Прямая соединительная линия 66"/>
          <p:cNvCxnSpPr/>
          <p:nvPr/>
        </p:nvCxnSpPr>
        <p:spPr>
          <a:xfrm flipV="1">
            <a:off x="7215206" y="3286124"/>
            <a:ext cx="1714512" cy="857256"/>
          </a:xfrm>
          <a:prstGeom prst="line">
            <a:avLst/>
          </a:prstGeom>
        </p:spPr>
        <p:style>
          <a:lnRef idx="1">
            <a:schemeClr val="accent1"/>
          </a:lnRef>
          <a:fillRef idx="0">
            <a:schemeClr val="accent1"/>
          </a:fillRef>
          <a:effectRef idx="0">
            <a:schemeClr val="accent1"/>
          </a:effectRef>
          <a:fontRef idx="minor">
            <a:schemeClr val="tx1"/>
          </a:fontRef>
        </p:style>
      </p:cxnSp>
      <p:sp>
        <p:nvSpPr>
          <p:cNvPr id="71" name="Дуга 70"/>
          <p:cNvSpPr/>
          <p:nvPr/>
        </p:nvSpPr>
        <p:spPr>
          <a:xfrm rot="15423681">
            <a:off x="7760664" y="3788373"/>
            <a:ext cx="351086" cy="67072"/>
          </a:xfrm>
          <a:prstGeom prst="arc">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dirty="0"/>
          </a:p>
        </p:txBody>
      </p:sp>
      <p:sp>
        <p:nvSpPr>
          <p:cNvPr id="75" name="TextBox 74"/>
          <p:cNvSpPr txBox="1"/>
          <p:nvPr/>
        </p:nvSpPr>
        <p:spPr>
          <a:xfrm>
            <a:off x="6929454" y="4000504"/>
            <a:ext cx="322524" cy="369332"/>
          </a:xfrm>
          <a:prstGeom prst="rect">
            <a:avLst/>
          </a:prstGeom>
          <a:noFill/>
        </p:spPr>
        <p:txBody>
          <a:bodyPr wrap="none" rtlCol="0">
            <a:spAutoFit/>
          </a:bodyPr>
          <a:lstStyle/>
          <a:p>
            <a:r>
              <a:rPr lang="en-US" dirty="0" smtClean="0"/>
              <a:t>A</a:t>
            </a:r>
            <a:endParaRPr lang="ru-RU" dirty="0"/>
          </a:p>
        </p:txBody>
      </p:sp>
      <p:sp>
        <p:nvSpPr>
          <p:cNvPr id="76" name="TextBox 75"/>
          <p:cNvSpPr txBox="1"/>
          <p:nvPr/>
        </p:nvSpPr>
        <p:spPr>
          <a:xfrm>
            <a:off x="6929454" y="3071810"/>
            <a:ext cx="285752" cy="369332"/>
          </a:xfrm>
          <a:prstGeom prst="rect">
            <a:avLst/>
          </a:prstGeom>
          <a:noFill/>
        </p:spPr>
        <p:txBody>
          <a:bodyPr wrap="square" rtlCol="0">
            <a:spAutoFit/>
          </a:bodyPr>
          <a:lstStyle/>
          <a:p>
            <a:r>
              <a:rPr lang="en-US" dirty="0" smtClean="0"/>
              <a:t>B</a:t>
            </a:r>
            <a:endParaRPr lang="ru-RU" dirty="0"/>
          </a:p>
        </p:txBody>
      </p:sp>
      <p:sp>
        <p:nvSpPr>
          <p:cNvPr id="77" name="TextBox 76"/>
          <p:cNvSpPr txBox="1"/>
          <p:nvPr/>
        </p:nvSpPr>
        <p:spPr>
          <a:xfrm>
            <a:off x="8816666" y="3000372"/>
            <a:ext cx="327334" cy="369332"/>
          </a:xfrm>
          <a:prstGeom prst="rect">
            <a:avLst/>
          </a:prstGeom>
          <a:noFill/>
        </p:spPr>
        <p:txBody>
          <a:bodyPr wrap="none" rtlCol="0">
            <a:spAutoFit/>
          </a:bodyPr>
          <a:lstStyle/>
          <a:p>
            <a:r>
              <a:rPr lang="en-US" dirty="0" smtClean="0"/>
              <a:t>C</a:t>
            </a:r>
            <a:endParaRPr lang="ru-RU" dirty="0"/>
          </a:p>
        </p:txBody>
      </p:sp>
      <p:sp>
        <p:nvSpPr>
          <p:cNvPr id="78" name="TextBox 77"/>
          <p:cNvSpPr txBox="1"/>
          <p:nvPr/>
        </p:nvSpPr>
        <p:spPr>
          <a:xfrm>
            <a:off x="8887831" y="4071942"/>
            <a:ext cx="256169" cy="369332"/>
          </a:xfrm>
          <a:prstGeom prst="rect">
            <a:avLst/>
          </a:prstGeom>
          <a:noFill/>
        </p:spPr>
        <p:txBody>
          <a:bodyPr wrap="square" rtlCol="0">
            <a:spAutoFit/>
          </a:bodyPr>
          <a:lstStyle/>
          <a:p>
            <a:r>
              <a:rPr lang="en-US" dirty="0" smtClean="0"/>
              <a:t>D</a:t>
            </a:r>
            <a:endParaRPr lang="ru-RU" dirty="0"/>
          </a:p>
        </p:txBody>
      </p:sp>
      <p:sp>
        <p:nvSpPr>
          <p:cNvPr id="79" name="TextBox 78"/>
          <p:cNvSpPr txBox="1"/>
          <p:nvPr/>
        </p:nvSpPr>
        <p:spPr>
          <a:xfrm>
            <a:off x="7572396" y="3571876"/>
            <a:ext cx="290464" cy="369332"/>
          </a:xfrm>
          <a:prstGeom prst="rect">
            <a:avLst/>
          </a:prstGeom>
          <a:noFill/>
        </p:spPr>
        <p:txBody>
          <a:bodyPr wrap="none" rtlCol="0">
            <a:spAutoFit/>
          </a:bodyPr>
          <a:lstStyle/>
          <a:p>
            <a:r>
              <a:rPr lang="en-US" dirty="0" smtClean="0"/>
              <a:t>1</a:t>
            </a:r>
            <a:endParaRPr lang="ru-RU" dirty="0"/>
          </a:p>
        </p:txBody>
      </p:sp>
      <p:sp>
        <p:nvSpPr>
          <p:cNvPr id="80" name="TextBox 79"/>
          <p:cNvSpPr txBox="1"/>
          <p:nvPr/>
        </p:nvSpPr>
        <p:spPr>
          <a:xfrm>
            <a:off x="7215206" y="3286124"/>
            <a:ext cx="290464" cy="369332"/>
          </a:xfrm>
          <a:prstGeom prst="rect">
            <a:avLst/>
          </a:prstGeom>
          <a:noFill/>
        </p:spPr>
        <p:txBody>
          <a:bodyPr wrap="none" rtlCol="0">
            <a:spAutoFit/>
          </a:bodyPr>
          <a:lstStyle/>
          <a:p>
            <a:r>
              <a:rPr lang="en-US" dirty="0" smtClean="0"/>
              <a:t>2</a:t>
            </a:r>
            <a:endParaRPr lang="ru-RU" dirty="0"/>
          </a:p>
        </p:txBody>
      </p:sp>
      <p:sp>
        <p:nvSpPr>
          <p:cNvPr id="81" name="TextBox 80"/>
          <p:cNvSpPr txBox="1"/>
          <p:nvPr/>
        </p:nvSpPr>
        <p:spPr>
          <a:xfrm>
            <a:off x="7215206" y="3786190"/>
            <a:ext cx="290464" cy="369332"/>
          </a:xfrm>
          <a:prstGeom prst="rect">
            <a:avLst/>
          </a:prstGeom>
          <a:noFill/>
        </p:spPr>
        <p:txBody>
          <a:bodyPr wrap="none" rtlCol="0">
            <a:spAutoFit/>
          </a:bodyPr>
          <a:lstStyle/>
          <a:p>
            <a:r>
              <a:rPr lang="en-US" dirty="0" smtClean="0"/>
              <a:t>3</a:t>
            </a:r>
            <a:endParaRPr lang="ru-RU" dirty="0"/>
          </a:p>
        </p:txBody>
      </p:sp>
      <p:sp>
        <p:nvSpPr>
          <p:cNvPr id="84" name="TextBox 83"/>
          <p:cNvSpPr txBox="1"/>
          <p:nvPr/>
        </p:nvSpPr>
        <p:spPr>
          <a:xfrm>
            <a:off x="7929586" y="3429000"/>
            <a:ext cx="352982" cy="369332"/>
          </a:xfrm>
          <a:prstGeom prst="rect">
            <a:avLst/>
          </a:prstGeom>
          <a:noFill/>
        </p:spPr>
        <p:txBody>
          <a:bodyPr wrap="square" rtlCol="0">
            <a:spAutoFit/>
          </a:bodyPr>
          <a:lstStyle/>
          <a:p>
            <a:r>
              <a:rPr lang="en-US" dirty="0" smtClean="0"/>
              <a:t>O</a:t>
            </a:r>
            <a:endParaRPr lang="ru-RU" dirty="0"/>
          </a:p>
        </p:txBody>
      </p:sp>
      <p:sp>
        <p:nvSpPr>
          <p:cNvPr id="85" name="Параллелограмм 84"/>
          <p:cNvSpPr/>
          <p:nvPr/>
        </p:nvSpPr>
        <p:spPr>
          <a:xfrm>
            <a:off x="7286644" y="4643446"/>
            <a:ext cx="1643074" cy="914400"/>
          </a:xfrm>
          <a:prstGeom prst="parallelogram">
            <a:avLst/>
          </a:prstGeom>
          <a:solidFill>
            <a:schemeClr val="tx1">
              <a:lumMod val="50000"/>
              <a:lumOff val="50000"/>
            </a:schemeClr>
          </a:solidFill>
          <a:ln>
            <a:solidFill>
              <a:srgbClr val="FF0000"/>
            </a:solidFill>
          </a:ln>
          <a:effectLst>
            <a:glow rad="1016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86" name="Дуга 85"/>
          <p:cNvSpPr/>
          <p:nvPr/>
        </p:nvSpPr>
        <p:spPr>
          <a:xfrm>
            <a:off x="7072330" y="5286388"/>
            <a:ext cx="571504" cy="571504"/>
          </a:xfrm>
          <a:prstGeom prst="arc">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dirty="0"/>
          </a:p>
        </p:txBody>
      </p:sp>
      <p:sp>
        <p:nvSpPr>
          <p:cNvPr id="87" name="Дуга 86"/>
          <p:cNvSpPr/>
          <p:nvPr/>
        </p:nvSpPr>
        <p:spPr>
          <a:xfrm rot="10141509">
            <a:off x="8497385" y="4224138"/>
            <a:ext cx="578880" cy="767180"/>
          </a:xfrm>
          <a:prstGeom prst="arc">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dirty="0"/>
          </a:p>
        </p:txBody>
      </p:sp>
      <p:sp>
        <p:nvSpPr>
          <p:cNvPr id="89" name="Дуга 88"/>
          <p:cNvSpPr/>
          <p:nvPr/>
        </p:nvSpPr>
        <p:spPr>
          <a:xfrm rot="6083715">
            <a:off x="7248173" y="4404692"/>
            <a:ext cx="577008" cy="393827"/>
          </a:xfrm>
          <a:prstGeom prst="arc">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dirty="0"/>
          </a:p>
        </p:txBody>
      </p:sp>
      <p:sp>
        <p:nvSpPr>
          <p:cNvPr id="93" name="Дуга 92"/>
          <p:cNvSpPr/>
          <p:nvPr/>
        </p:nvSpPr>
        <p:spPr>
          <a:xfrm rot="7391506">
            <a:off x="7233391" y="4348043"/>
            <a:ext cx="1053993" cy="397802"/>
          </a:xfrm>
          <a:prstGeom prst="arc">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dirty="0"/>
          </a:p>
        </p:txBody>
      </p:sp>
      <p:sp>
        <p:nvSpPr>
          <p:cNvPr id="94" name="TextBox 93"/>
          <p:cNvSpPr txBox="1"/>
          <p:nvPr/>
        </p:nvSpPr>
        <p:spPr>
          <a:xfrm>
            <a:off x="7215206" y="5643578"/>
            <a:ext cx="300082" cy="369332"/>
          </a:xfrm>
          <a:prstGeom prst="rect">
            <a:avLst/>
          </a:prstGeom>
          <a:noFill/>
        </p:spPr>
        <p:txBody>
          <a:bodyPr wrap="none" rtlCol="0">
            <a:spAutoFit/>
          </a:bodyPr>
          <a:lstStyle/>
          <a:p>
            <a:r>
              <a:rPr lang="en-US" dirty="0" smtClean="0"/>
              <a:t>P</a:t>
            </a:r>
            <a:endParaRPr lang="ru-RU" dirty="0"/>
          </a:p>
        </p:txBody>
      </p:sp>
      <p:sp>
        <p:nvSpPr>
          <p:cNvPr id="95" name="TextBox 94"/>
          <p:cNvSpPr txBox="1"/>
          <p:nvPr/>
        </p:nvSpPr>
        <p:spPr>
          <a:xfrm>
            <a:off x="7286644" y="4357694"/>
            <a:ext cx="351378" cy="369332"/>
          </a:xfrm>
          <a:prstGeom prst="rect">
            <a:avLst/>
          </a:prstGeom>
          <a:noFill/>
        </p:spPr>
        <p:txBody>
          <a:bodyPr wrap="square" rtlCol="0">
            <a:spAutoFit/>
          </a:bodyPr>
          <a:lstStyle/>
          <a:p>
            <a:r>
              <a:rPr lang="en-US" dirty="0" smtClean="0"/>
              <a:t>Q</a:t>
            </a:r>
            <a:endParaRPr lang="ru-RU" dirty="0"/>
          </a:p>
        </p:txBody>
      </p:sp>
      <p:sp>
        <p:nvSpPr>
          <p:cNvPr id="96" name="TextBox 95"/>
          <p:cNvSpPr txBox="1"/>
          <p:nvPr/>
        </p:nvSpPr>
        <p:spPr>
          <a:xfrm>
            <a:off x="8821476" y="4357694"/>
            <a:ext cx="322524" cy="369332"/>
          </a:xfrm>
          <a:prstGeom prst="rect">
            <a:avLst/>
          </a:prstGeom>
          <a:noFill/>
        </p:spPr>
        <p:txBody>
          <a:bodyPr wrap="none" rtlCol="0">
            <a:spAutoFit/>
          </a:bodyPr>
          <a:lstStyle/>
          <a:p>
            <a:r>
              <a:rPr lang="en-US" dirty="0" smtClean="0"/>
              <a:t>R</a:t>
            </a:r>
            <a:endParaRPr lang="ru-RU" dirty="0"/>
          </a:p>
        </p:txBody>
      </p:sp>
      <p:sp>
        <p:nvSpPr>
          <p:cNvPr id="97" name="TextBox 96"/>
          <p:cNvSpPr txBox="1"/>
          <p:nvPr/>
        </p:nvSpPr>
        <p:spPr>
          <a:xfrm>
            <a:off x="8572528" y="5643578"/>
            <a:ext cx="280846" cy="369332"/>
          </a:xfrm>
          <a:prstGeom prst="rect">
            <a:avLst/>
          </a:prstGeom>
          <a:noFill/>
        </p:spPr>
        <p:txBody>
          <a:bodyPr wrap="none" rtlCol="0">
            <a:spAutoFit/>
          </a:bodyPr>
          <a:lstStyle/>
          <a:p>
            <a:r>
              <a:rPr lang="en-US" dirty="0" smtClean="0"/>
              <a:t>S</a:t>
            </a:r>
            <a:endParaRPr lang="ru-RU" dirty="0"/>
          </a:p>
        </p:txBody>
      </p:sp>
      <p:sp>
        <p:nvSpPr>
          <p:cNvPr id="64" name="TextBox 63"/>
          <p:cNvSpPr txBox="1"/>
          <p:nvPr/>
        </p:nvSpPr>
        <p:spPr>
          <a:xfrm>
            <a:off x="4857752" y="857232"/>
            <a:ext cx="1785950" cy="1200329"/>
          </a:xfrm>
          <a:prstGeom prst="rect">
            <a:avLst/>
          </a:prstGeom>
          <a:noFill/>
        </p:spPr>
        <p:txBody>
          <a:bodyPr wrap="square" rtlCol="0">
            <a:spAutoFit/>
          </a:bodyPr>
          <a:lstStyle/>
          <a:p>
            <a:r>
              <a:rPr lang="en-US" dirty="0" smtClean="0"/>
              <a:t>1</a:t>
            </a:r>
            <a:r>
              <a:rPr lang="ru-RU" dirty="0" smtClean="0"/>
              <a:t>) Дано: </a:t>
            </a:r>
            <a:r>
              <a:rPr lang="en-US" dirty="0" smtClean="0"/>
              <a:t>ABCD</a:t>
            </a:r>
            <a:r>
              <a:rPr lang="ru-RU" dirty="0" smtClean="0"/>
              <a:t> – ромб. </a:t>
            </a:r>
            <a:r>
              <a:rPr lang="en-US" dirty="0" smtClean="0"/>
              <a:t>AC</a:t>
            </a:r>
            <a:r>
              <a:rPr lang="ru-RU" dirty="0" smtClean="0"/>
              <a:t>=</a:t>
            </a:r>
            <a:r>
              <a:rPr lang="en-US" dirty="0" smtClean="0"/>
              <a:t>AB</a:t>
            </a:r>
            <a:r>
              <a:rPr lang="ru-RU" dirty="0" smtClean="0"/>
              <a:t>. Найдите: ⎿</a:t>
            </a:r>
            <a:r>
              <a:rPr lang="en-US" dirty="0" smtClean="0"/>
              <a:t>BAD</a:t>
            </a:r>
            <a:r>
              <a:rPr lang="ru-RU" dirty="0" smtClean="0"/>
              <a:t>, ⎿</a:t>
            </a:r>
            <a:r>
              <a:rPr lang="en-US" dirty="0" smtClean="0"/>
              <a:t>ABC.</a:t>
            </a:r>
            <a:endParaRPr lang="ru-RU" dirty="0"/>
          </a:p>
        </p:txBody>
      </p:sp>
      <p:sp>
        <p:nvSpPr>
          <p:cNvPr id="70" name="TextBox 69"/>
          <p:cNvSpPr txBox="1"/>
          <p:nvPr/>
        </p:nvSpPr>
        <p:spPr>
          <a:xfrm>
            <a:off x="7572396" y="2214554"/>
            <a:ext cx="338554" cy="369332"/>
          </a:xfrm>
          <a:prstGeom prst="rect">
            <a:avLst/>
          </a:prstGeom>
          <a:noFill/>
        </p:spPr>
        <p:txBody>
          <a:bodyPr wrap="none" rtlCol="0">
            <a:spAutoFit/>
          </a:bodyPr>
          <a:lstStyle/>
          <a:p>
            <a:r>
              <a:rPr lang="en-US" dirty="0" smtClean="0"/>
              <a:t>D</a:t>
            </a:r>
            <a:endParaRPr lang="ru-RU" dirty="0"/>
          </a:p>
        </p:txBody>
      </p:sp>
      <p:sp>
        <p:nvSpPr>
          <p:cNvPr id="73" name="TextBox 72"/>
          <p:cNvSpPr txBox="1"/>
          <p:nvPr/>
        </p:nvSpPr>
        <p:spPr>
          <a:xfrm>
            <a:off x="7072330" y="1571612"/>
            <a:ext cx="322524" cy="369332"/>
          </a:xfrm>
          <a:prstGeom prst="rect">
            <a:avLst/>
          </a:prstGeom>
          <a:noFill/>
        </p:spPr>
        <p:txBody>
          <a:bodyPr wrap="none" rtlCol="0">
            <a:spAutoFit/>
          </a:bodyPr>
          <a:lstStyle/>
          <a:p>
            <a:r>
              <a:rPr lang="en-US" dirty="0" smtClean="0"/>
              <a:t>A</a:t>
            </a:r>
            <a:endParaRPr lang="ru-RU" dirty="0"/>
          </a:p>
        </p:txBody>
      </p:sp>
      <p:sp>
        <p:nvSpPr>
          <p:cNvPr id="74" name="TextBox 73"/>
          <p:cNvSpPr txBox="1"/>
          <p:nvPr/>
        </p:nvSpPr>
        <p:spPr>
          <a:xfrm>
            <a:off x="7643834" y="642918"/>
            <a:ext cx="301686" cy="369332"/>
          </a:xfrm>
          <a:prstGeom prst="rect">
            <a:avLst/>
          </a:prstGeom>
          <a:noFill/>
        </p:spPr>
        <p:txBody>
          <a:bodyPr wrap="none" rtlCol="0">
            <a:spAutoFit/>
          </a:bodyPr>
          <a:lstStyle/>
          <a:p>
            <a:r>
              <a:rPr lang="en-US" dirty="0" smtClean="0"/>
              <a:t>B</a:t>
            </a:r>
            <a:endParaRPr lang="ru-RU" dirty="0"/>
          </a:p>
        </p:txBody>
      </p:sp>
      <p:sp>
        <p:nvSpPr>
          <p:cNvPr id="83" name="TextBox 82"/>
          <p:cNvSpPr txBox="1"/>
          <p:nvPr/>
        </p:nvSpPr>
        <p:spPr>
          <a:xfrm>
            <a:off x="8072462" y="1643050"/>
            <a:ext cx="327334" cy="369332"/>
          </a:xfrm>
          <a:prstGeom prst="rect">
            <a:avLst/>
          </a:prstGeom>
          <a:noFill/>
        </p:spPr>
        <p:txBody>
          <a:bodyPr wrap="none" rtlCol="0">
            <a:spAutoFit/>
          </a:bodyPr>
          <a:lstStyle/>
          <a:p>
            <a:r>
              <a:rPr lang="en-US" dirty="0" smtClean="0"/>
              <a:t>C</a:t>
            </a:r>
            <a:endParaRPr lang="ru-RU" dirty="0"/>
          </a:p>
        </p:txBody>
      </p:sp>
      <p:sp>
        <p:nvSpPr>
          <p:cNvPr id="98" name="TextBox 97"/>
          <p:cNvSpPr txBox="1"/>
          <p:nvPr/>
        </p:nvSpPr>
        <p:spPr>
          <a:xfrm>
            <a:off x="4929190" y="2500306"/>
            <a:ext cx="1928826" cy="1200329"/>
          </a:xfrm>
          <a:prstGeom prst="rect">
            <a:avLst/>
          </a:prstGeom>
          <a:noFill/>
        </p:spPr>
        <p:txBody>
          <a:bodyPr wrap="square" rtlCol="0">
            <a:spAutoFit/>
          </a:bodyPr>
          <a:lstStyle/>
          <a:p>
            <a:r>
              <a:rPr lang="ru-RU" dirty="0" smtClean="0"/>
              <a:t>2) Дано: </a:t>
            </a:r>
            <a:r>
              <a:rPr lang="en-US" dirty="0" smtClean="0"/>
              <a:t>ABCD</a:t>
            </a:r>
            <a:r>
              <a:rPr lang="ru-RU" dirty="0" smtClean="0"/>
              <a:t> – прямоугольник. </a:t>
            </a:r>
            <a:r>
              <a:rPr lang="en-US" dirty="0" smtClean="0">
                <a:latin typeface="Cambria"/>
              </a:rPr>
              <a:t>⎿</a:t>
            </a:r>
            <a:r>
              <a:rPr lang="ru-RU" dirty="0" smtClean="0"/>
              <a:t>1=58°.Найдите: </a:t>
            </a:r>
            <a:r>
              <a:rPr lang="en-US" dirty="0" smtClean="0">
                <a:latin typeface="Cambria"/>
              </a:rPr>
              <a:t>⎿</a:t>
            </a:r>
            <a:r>
              <a:rPr lang="ru-RU" dirty="0" smtClean="0"/>
              <a:t>2, </a:t>
            </a:r>
            <a:r>
              <a:rPr lang="en-US" dirty="0" smtClean="0">
                <a:latin typeface="Cambria"/>
              </a:rPr>
              <a:t>⎿</a:t>
            </a:r>
            <a:r>
              <a:rPr lang="ru-RU" dirty="0" smtClean="0"/>
              <a:t>3.</a:t>
            </a:r>
            <a:endParaRPr lang="ru-RU" dirty="0"/>
          </a:p>
        </p:txBody>
      </p:sp>
      <p:sp>
        <p:nvSpPr>
          <p:cNvPr id="101" name="Прямоугольник 100"/>
          <p:cNvSpPr/>
          <p:nvPr/>
        </p:nvSpPr>
        <p:spPr>
          <a:xfrm>
            <a:off x="5214942" y="4214818"/>
            <a:ext cx="2143140" cy="2031325"/>
          </a:xfrm>
          <a:prstGeom prst="rect">
            <a:avLst/>
          </a:prstGeom>
        </p:spPr>
        <p:txBody>
          <a:bodyPr wrap="square">
            <a:spAutoFit/>
          </a:bodyPr>
          <a:lstStyle/>
          <a:p>
            <a:r>
              <a:rPr lang="en-US" dirty="0" smtClean="0"/>
              <a:t>3</a:t>
            </a:r>
            <a:r>
              <a:rPr lang="ru-RU" dirty="0" smtClean="0"/>
              <a:t>)Дано: </a:t>
            </a:r>
            <a:r>
              <a:rPr lang="en-US" dirty="0" smtClean="0"/>
              <a:t>PQRS</a:t>
            </a:r>
            <a:r>
              <a:rPr lang="ru-RU" dirty="0" smtClean="0"/>
              <a:t> – выпуклый четырехугольник. |_</a:t>
            </a:r>
            <a:r>
              <a:rPr lang="en-US" dirty="0" smtClean="0"/>
              <a:t>P</a:t>
            </a:r>
            <a:r>
              <a:rPr lang="ru-RU" dirty="0" smtClean="0"/>
              <a:t>+|_</a:t>
            </a:r>
            <a:r>
              <a:rPr lang="en-US" dirty="0" smtClean="0"/>
              <a:t>Q</a:t>
            </a:r>
            <a:r>
              <a:rPr lang="ru-RU" dirty="0" smtClean="0"/>
              <a:t> = 180°. |_</a:t>
            </a:r>
            <a:r>
              <a:rPr lang="en-US" dirty="0" smtClean="0"/>
              <a:t>P</a:t>
            </a:r>
            <a:r>
              <a:rPr lang="ru-RU" dirty="0" smtClean="0"/>
              <a:t>=|_</a:t>
            </a:r>
            <a:r>
              <a:rPr lang="en-US" dirty="0" smtClean="0"/>
              <a:t>R</a:t>
            </a:r>
            <a:r>
              <a:rPr lang="ru-RU" dirty="0" smtClean="0"/>
              <a:t>. Докажите, что </a:t>
            </a:r>
            <a:r>
              <a:rPr lang="en-US" dirty="0" smtClean="0"/>
              <a:t>PQRS </a:t>
            </a:r>
            <a:r>
              <a:rPr lang="ru-RU" dirty="0" smtClean="0"/>
              <a:t>– параллелограмм.</a:t>
            </a:r>
            <a:endParaRPr lang="ru-RU" dirty="0"/>
          </a:p>
        </p:txBody>
      </p:sp>
      <p:sp>
        <p:nvSpPr>
          <p:cNvPr id="103" name="TextBox 102"/>
          <p:cNvSpPr txBox="1"/>
          <p:nvPr/>
        </p:nvSpPr>
        <p:spPr>
          <a:xfrm>
            <a:off x="5286380" y="3786190"/>
            <a:ext cx="1285884" cy="369332"/>
          </a:xfrm>
          <a:prstGeom prst="rect">
            <a:avLst/>
          </a:prstGeom>
          <a:noFill/>
        </p:spPr>
        <p:txBody>
          <a:bodyPr wrap="square" rtlCol="0">
            <a:spAutoFit/>
          </a:bodyPr>
          <a:lstStyle/>
          <a:p>
            <a:r>
              <a:rPr lang="ru-RU" dirty="0" smtClean="0"/>
              <a:t>Ответ. 7.</a:t>
            </a:r>
            <a:endParaRPr lang="ru-RU" dirty="0"/>
          </a:p>
        </p:txBody>
      </p:sp>
      <p:sp>
        <p:nvSpPr>
          <p:cNvPr id="104" name="TextBox 103"/>
          <p:cNvSpPr txBox="1"/>
          <p:nvPr/>
        </p:nvSpPr>
        <p:spPr>
          <a:xfrm>
            <a:off x="5500694" y="2071678"/>
            <a:ext cx="1357322" cy="369332"/>
          </a:xfrm>
          <a:prstGeom prst="rect">
            <a:avLst/>
          </a:prstGeom>
          <a:noFill/>
        </p:spPr>
        <p:txBody>
          <a:bodyPr wrap="square" rtlCol="0">
            <a:spAutoFit/>
          </a:bodyPr>
          <a:lstStyle/>
          <a:p>
            <a:r>
              <a:rPr lang="ru-RU" dirty="0" smtClean="0"/>
              <a:t>Ответ. 8,10.</a:t>
            </a:r>
            <a:endParaRPr lang="ru-RU" dirty="0"/>
          </a:p>
        </p:txBody>
      </p:sp>
      <p:sp>
        <p:nvSpPr>
          <p:cNvPr id="105" name="TextBox 104"/>
          <p:cNvSpPr txBox="1"/>
          <p:nvPr/>
        </p:nvSpPr>
        <p:spPr>
          <a:xfrm>
            <a:off x="7358082" y="5929330"/>
            <a:ext cx="1428760" cy="369332"/>
          </a:xfrm>
          <a:prstGeom prst="rect">
            <a:avLst/>
          </a:prstGeom>
          <a:noFill/>
        </p:spPr>
        <p:txBody>
          <a:bodyPr wrap="square" rtlCol="0">
            <a:spAutoFit/>
          </a:bodyPr>
          <a:lstStyle/>
          <a:p>
            <a:r>
              <a:rPr lang="ru-RU" dirty="0" smtClean="0"/>
              <a:t>Ответ. 1.</a:t>
            </a:r>
            <a:endParaRPr lang="ru-RU" dirty="0"/>
          </a:p>
        </p:txBody>
      </p:sp>
    </p:spTree>
  </p:cSld>
  <p:clrMapOvr>
    <a:masterClrMapping/>
  </p:clrMapOvr>
  <p:transition spd="slow">
    <p:strips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20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4"/>
                                        </p:tgtEl>
                                        <p:attrNameLst>
                                          <p:attrName>style.visibility</p:attrName>
                                        </p:attrNameLst>
                                      </p:cBhvr>
                                      <p:to>
                                        <p:strVal val="visible"/>
                                      </p:to>
                                    </p:set>
                                    <p:animEffect transition="in" filter="fade">
                                      <p:cBhvr>
                                        <p:cTn id="12" dur="2000"/>
                                        <p:tgtEl>
                                          <p:spTgt spid="6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9"/>
                                        </p:tgtEl>
                                        <p:attrNameLst>
                                          <p:attrName>style.visibility</p:attrName>
                                        </p:attrNameLst>
                                      </p:cBhvr>
                                      <p:to>
                                        <p:strVal val="visible"/>
                                      </p:to>
                                    </p:set>
                                    <p:animEffect transition="in" filter="fade">
                                      <p:cBhvr>
                                        <p:cTn id="17" dur="2000"/>
                                        <p:tgtEl>
                                          <p:spTgt spid="39"/>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3"/>
                                        </p:tgtEl>
                                        <p:attrNameLst>
                                          <p:attrName>style.visibility</p:attrName>
                                        </p:attrNameLst>
                                      </p:cBhvr>
                                      <p:to>
                                        <p:strVal val="visible"/>
                                      </p:to>
                                    </p:set>
                                    <p:animEffect transition="in" filter="fade">
                                      <p:cBhvr>
                                        <p:cTn id="22" dur="2000"/>
                                        <p:tgtEl>
                                          <p:spTgt spid="43"/>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4"/>
                                        </p:tgtEl>
                                        <p:attrNameLst>
                                          <p:attrName>style.visibility</p:attrName>
                                        </p:attrNameLst>
                                      </p:cBhvr>
                                      <p:to>
                                        <p:strVal val="visible"/>
                                      </p:to>
                                    </p:set>
                                    <p:animEffect transition="in" filter="fade">
                                      <p:cBhvr>
                                        <p:cTn id="27" dur="2000"/>
                                        <p:tgtEl>
                                          <p:spTgt spid="54"/>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50"/>
                                        </p:tgtEl>
                                        <p:attrNameLst>
                                          <p:attrName>style.visibility</p:attrName>
                                        </p:attrNameLst>
                                      </p:cBhvr>
                                      <p:to>
                                        <p:strVal val="visible"/>
                                      </p:to>
                                    </p:set>
                                    <p:animEffect transition="in" filter="fade">
                                      <p:cBhvr>
                                        <p:cTn id="32" dur="2000"/>
                                        <p:tgtEl>
                                          <p:spTgt spid="50"/>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73"/>
                                        </p:tgtEl>
                                        <p:attrNameLst>
                                          <p:attrName>style.visibility</p:attrName>
                                        </p:attrNameLst>
                                      </p:cBhvr>
                                      <p:to>
                                        <p:strVal val="visible"/>
                                      </p:to>
                                    </p:set>
                                    <p:animEffect transition="in" filter="fade">
                                      <p:cBhvr>
                                        <p:cTn id="37" dur="2000"/>
                                        <p:tgtEl>
                                          <p:spTgt spid="73"/>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74"/>
                                        </p:tgtEl>
                                        <p:attrNameLst>
                                          <p:attrName>style.visibility</p:attrName>
                                        </p:attrNameLst>
                                      </p:cBhvr>
                                      <p:to>
                                        <p:strVal val="visible"/>
                                      </p:to>
                                    </p:set>
                                    <p:animEffect transition="in" filter="fade">
                                      <p:cBhvr>
                                        <p:cTn id="42" dur="2000"/>
                                        <p:tgtEl>
                                          <p:spTgt spid="74"/>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83"/>
                                        </p:tgtEl>
                                        <p:attrNameLst>
                                          <p:attrName>style.visibility</p:attrName>
                                        </p:attrNameLst>
                                      </p:cBhvr>
                                      <p:to>
                                        <p:strVal val="visible"/>
                                      </p:to>
                                    </p:set>
                                    <p:animEffect transition="in" filter="fade">
                                      <p:cBhvr>
                                        <p:cTn id="47" dur="2000"/>
                                        <p:tgtEl>
                                          <p:spTgt spid="83"/>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70"/>
                                        </p:tgtEl>
                                        <p:attrNameLst>
                                          <p:attrName>style.visibility</p:attrName>
                                        </p:attrNameLst>
                                      </p:cBhvr>
                                      <p:to>
                                        <p:strVal val="visible"/>
                                      </p:to>
                                    </p:set>
                                    <p:animEffect transition="in" filter="fade">
                                      <p:cBhvr>
                                        <p:cTn id="52" dur="2000"/>
                                        <p:tgtEl>
                                          <p:spTgt spid="70"/>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9"/>
                                        </p:tgtEl>
                                        <p:attrNameLst>
                                          <p:attrName>style.visibility</p:attrName>
                                        </p:attrNameLst>
                                      </p:cBhvr>
                                      <p:to>
                                        <p:strVal val="visible"/>
                                      </p:to>
                                    </p:set>
                                    <p:animEffect transition="in" filter="fade">
                                      <p:cBhvr>
                                        <p:cTn id="57" dur="2000"/>
                                        <p:tgtEl>
                                          <p:spTgt spid="9"/>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104"/>
                                        </p:tgtEl>
                                        <p:attrNameLst>
                                          <p:attrName>style.visibility</p:attrName>
                                        </p:attrNameLst>
                                      </p:cBhvr>
                                      <p:to>
                                        <p:strVal val="visible"/>
                                      </p:to>
                                    </p:set>
                                    <p:animEffect transition="in" filter="fade">
                                      <p:cBhvr>
                                        <p:cTn id="62" dur="2000"/>
                                        <p:tgtEl>
                                          <p:spTgt spid="104"/>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12"/>
                                        </p:tgtEl>
                                        <p:attrNameLst>
                                          <p:attrName>style.visibility</p:attrName>
                                        </p:attrNameLst>
                                      </p:cBhvr>
                                      <p:to>
                                        <p:strVal val="visible"/>
                                      </p:to>
                                    </p:set>
                                    <p:animEffect transition="in" filter="fade">
                                      <p:cBhvr>
                                        <p:cTn id="67" dur="2000"/>
                                        <p:tgtEl>
                                          <p:spTgt spid="12"/>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grpId="0" nodeType="clickEffect">
                                  <p:stCondLst>
                                    <p:cond delay="0"/>
                                  </p:stCondLst>
                                  <p:childTnLst>
                                    <p:set>
                                      <p:cBhvr>
                                        <p:cTn id="71" dur="1" fill="hold">
                                          <p:stCondLst>
                                            <p:cond delay="0"/>
                                          </p:stCondLst>
                                        </p:cTn>
                                        <p:tgtEl>
                                          <p:spTgt spid="7"/>
                                        </p:tgtEl>
                                        <p:attrNameLst>
                                          <p:attrName>style.visibility</p:attrName>
                                        </p:attrNameLst>
                                      </p:cBhvr>
                                      <p:to>
                                        <p:strVal val="visible"/>
                                      </p:to>
                                    </p:set>
                                    <p:animEffect transition="in" filter="fade">
                                      <p:cBhvr>
                                        <p:cTn id="72" dur="2000"/>
                                        <p:tgtEl>
                                          <p:spTgt spid="7"/>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nodeType="clickEffect">
                                  <p:stCondLst>
                                    <p:cond delay="0"/>
                                  </p:stCondLst>
                                  <p:childTnLst>
                                    <p:set>
                                      <p:cBhvr>
                                        <p:cTn id="76" dur="1" fill="hold">
                                          <p:stCondLst>
                                            <p:cond delay="0"/>
                                          </p:stCondLst>
                                        </p:cTn>
                                        <p:tgtEl>
                                          <p:spTgt spid="35"/>
                                        </p:tgtEl>
                                        <p:attrNameLst>
                                          <p:attrName>style.visibility</p:attrName>
                                        </p:attrNameLst>
                                      </p:cBhvr>
                                      <p:to>
                                        <p:strVal val="visible"/>
                                      </p:to>
                                    </p:set>
                                    <p:animEffect transition="in" filter="fade">
                                      <p:cBhvr>
                                        <p:cTn id="77" dur="2000"/>
                                        <p:tgtEl>
                                          <p:spTgt spid="35"/>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grpId="0" nodeType="clickEffect">
                                  <p:stCondLst>
                                    <p:cond delay="0"/>
                                  </p:stCondLst>
                                  <p:childTnLst>
                                    <p:set>
                                      <p:cBhvr>
                                        <p:cTn id="81" dur="1" fill="hold">
                                          <p:stCondLst>
                                            <p:cond delay="0"/>
                                          </p:stCondLst>
                                        </p:cTn>
                                        <p:tgtEl>
                                          <p:spTgt spid="8"/>
                                        </p:tgtEl>
                                        <p:attrNameLst>
                                          <p:attrName>style.visibility</p:attrName>
                                        </p:attrNameLst>
                                      </p:cBhvr>
                                      <p:to>
                                        <p:strVal val="visible"/>
                                      </p:to>
                                    </p:set>
                                    <p:animEffect transition="in" filter="fade">
                                      <p:cBhvr>
                                        <p:cTn id="82" dur="2000"/>
                                        <p:tgtEl>
                                          <p:spTgt spid="8"/>
                                        </p:tgtEl>
                                      </p:cBhvr>
                                    </p:animEffect>
                                  </p:childTnLst>
                                </p:cTn>
                              </p:par>
                            </p:childTnLst>
                          </p:cTn>
                        </p:par>
                      </p:childTnLst>
                    </p:cTn>
                  </p:par>
                  <p:par>
                    <p:cTn id="83" fill="hold">
                      <p:stCondLst>
                        <p:cond delay="indefinite"/>
                      </p:stCondLst>
                      <p:childTnLst>
                        <p:par>
                          <p:cTn id="84" fill="hold">
                            <p:stCondLst>
                              <p:cond delay="0"/>
                            </p:stCondLst>
                            <p:childTnLst>
                              <p:par>
                                <p:cTn id="85" presetID="10" presetClass="entr" presetSubtype="0" fill="hold" grpId="0" nodeType="clickEffect">
                                  <p:stCondLst>
                                    <p:cond delay="0"/>
                                  </p:stCondLst>
                                  <p:childTnLst>
                                    <p:set>
                                      <p:cBhvr>
                                        <p:cTn id="86" dur="1" fill="hold">
                                          <p:stCondLst>
                                            <p:cond delay="0"/>
                                          </p:stCondLst>
                                        </p:cTn>
                                        <p:tgtEl>
                                          <p:spTgt spid="15"/>
                                        </p:tgtEl>
                                        <p:attrNameLst>
                                          <p:attrName>style.visibility</p:attrName>
                                        </p:attrNameLst>
                                      </p:cBhvr>
                                      <p:to>
                                        <p:strVal val="visible"/>
                                      </p:to>
                                    </p:set>
                                    <p:animEffect transition="in" filter="fade">
                                      <p:cBhvr>
                                        <p:cTn id="87" dur="2000"/>
                                        <p:tgtEl>
                                          <p:spTgt spid="15"/>
                                        </p:tgtEl>
                                      </p:cBhvr>
                                    </p:animEffect>
                                  </p:childTnLst>
                                </p:cTn>
                              </p:par>
                            </p:childTnLst>
                          </p:cTn>
                        </p:par>
                      </p:childTnLst>
                    </p:cTn>
                  </p:par>
                  <p:par>
                    <p:cTn id="88" fill="hold">
                      <p:stCondLst>
                        <p:cond delay="indefinite"/>
                      </p:stCondLst>
                      <p:childTnLst>
                        <p:par>
                          <p:cTn id="89" fill="hold">
                            <p:stCondLst>
                              <p:cond delay="0"/>
                            </p:stCondLst>
                            <p:childTnLst>
                              <p:par>
                                <p:cTn id="90" presetID="10" presetClass="entr" presetSubtype="0" fill="hold" grpId="0" nodeType="clickEffect">
                                  <p:stCondLst>
                                    <p:cond delay="0"/>
                                  </p:stCondLst>
                                  <p:childTnLst>
                                    <p:set>
                                      <p:cBhvr>
                                        <p:cTn id="91" dur="1" fill="hold">
                                          <p:stCondLst>
                                            <p:cond delay="0"/>
                                          </p:stCondLst>
                                        </p:cTn>
                                        <p:tgtEl>
                                          <p:spTgt spid="16"/>
                                        </p:tgtEl>
                                        <p:attrNameLst>
                                          <p:attrName>style.visibility</p:attrName>
                                        </p:attrNameLst>
                                      </p:cBhvr>
                                      <p:to>
                                        <p:strVal val="visible"/>
                                      </p:to>
                                    </p:set>
                                    <p:animEffect transition="in" filter="fade">
                                      <p:cBhvr>
                                        <p:cTn id="92" dur="2000"/>
                                        <p:tgtEl>
                                          <p:spTgt spid="16"/>
                                        </p:tgtEl>
                                      </p:cBhvr>
                                    </p:animEffect>
                                  </p:childTnLst>
                                </p:cTn>
                              </p:par>
                            </p:childTnLst>
                          </p:cTn>
                        </p:par>
                      </p:childTnLst>
                    </p:cTn>
                  </p:par>
                  <p:par>
                    <p:cTn id="93" fill="hold">
                      <p:stCondLst>
                        <p:cond delay="indefinite"/>
                      </p:stCondLst>
                      <p:childTnLst>
                        <p:par>
                          <p:cTn id="94" fill="hold">
                            <p:stCondLst>
                              <p:cond delay="0"/>
                            </p:stCondLst>
                            <p:childTnLst>
                              <p:par>
                                <p:cTn id="95" presetID="10" presetClass="entr" presetSubtype="0" fill="hold" grpId="0" nodeType="clickEffect">
                                  <p:stCondLst>
                                    <p:cond delay="0"/>
                                  </p:stCondLst>
                                  <p:childTnLst>
                                    <p:set>
                                      <p:cBhvr>
                                        <p:cTn id="96" dur="1" fill="hold">
                                          <p:stCondLst>
                                            <p:cond delay="0"/>
                                          </p:stCondLst>
                                        </p:cTn>
                                        <p:tgtEl>
                                          <p:spTgt spid="17"/>
                                        </p:tgtEl>
                                        <p:attrNameLst>
                                          <p:attrName>style.visibility</p:attrName>
                                        </p:attrNameLst>
                                      </p:cBhvr>
                                      <p:to>
                                        <p:strVal val="visible"/>
                                      </p:to>
                                    </p:set>
                                    <p:animEffect transition="in" filter="fade">
                                      <p:cBhvr>
                                        <p:cTn id="97" dur="2000"/>
                                        <p:tgtEl>
                                          <p:spTgt spid="17"/>
                                        </p:tgtEl>
                                      </p:cBhvr>
                                    </p:animEffect>
                                  </p:childTnLst>
                                </p:cTn>
                              </p:par>
                            </p:childTnLst>
                          </p:cTn>
                        </p:par>
                      </p:childTnLst>
                    </p:cTn>
                  </p:par>
                  <p:par>
                    <p:cTn id="98" fill="hold">
                      <p:stCondLst>
                        <p:cond delay="indefinite"/>
                      </p:stCondLst>
                      <p:childTnLst>
                        <p:par>
                          <p:cTn id="99" fill="hold">
                            <p:stCondLst>
                              <p:cond delay="0"/>
                            </p:stCondLst>
                            <p:childTnLst>
                              <p:par>
                                <p:cTn id="100" presetID="10" presetClass="entr" presetSubtype="0" fill="hold" grpId="0" nodeType="clickEffect">
                                  <p:stCondLst>
                                    <p:cond delay="0"/>
                                  </p:stCondLst>
                                  <p:childTnLst>
                                    <p:set>
                                      <p:cBhvr>
                                        <p:cTn id="101" dur="1" fill="hold">
                                          <p:stCondLst>
                                            <p:cond delay="0"/>
                                          </p:stCondLst>
                                        </p:cTn>
                                        <p:tgtEl>
                                          <p:spTgt spid="34"/>
                                        </p:tgtEl>
                                        <p:attrNameLst>
                                          <p:attrName>style.visibility</p:attrName>
                                        </p:attrNameLst>
                                      </p:cBhvr>
                                      <p:to>
                                        <p:strVal val="visible"/>
                                      </p:to>
                                    </p:set>
                                    <p:animEffect transition="in" filter="fade">
                                      <p:cBhvr>
                                        <p:cTn id="102" dur="2000"/>
                                        <p:tgtEl>
                                          <p:spTgt spid="34"/>
                                        </p:tgtEl>
                                      </p:cBhvr>
                                    </p:animEffect>
                                  </p:childTnLst>
                                </p:cTn>
                              </p:par>
                            </p:childTnLst>
                          </p:cTn>
                        </p:par>
                      </p:childTnLst>
                    </p:cTn>
                  </p:par>
                  <p:par>
                    <p:cTn id="103" fill="hold">
                      <p:stCondLst>
                        <p:cond delay="indefinite"/>
                      </p:stCondLst>
                      <p:childTnLst>
                        <p:par>
                          <p:cTn id="104" fill="hold">
                            <p:stCondLst>
                              <p:cond delay="0"/>
                            </p:stCondLst>
                            <p:childTnLst>
                              <p:par>
                                <p:cTn id="105" presetID="10" presetClass="entr" presetSubtype="0" fill="hold" grpId="0" nodeType="clickEffect">
                                  <p:stCondLst>
                                    <p:cond delay="0"/>
                                  </p:stCondLst>
                                  <p:childTnLst>
                                    <p:set>
                                      <p:cBhvr>
                                        <p:cTn id="106" dur="1" fill="hold">
                                          <p:stCondLst>
                                            <p:cond delay="0"/>
                                          </p:stCondLst>
                                        </p:cTn>
                                        <p:tgtEl>
                                          <p:spTgt spid="36"/>
                                        </p:tgtEl>
                                        <p:attrNameLst>
                                          <p:attrName>style.visibility</p:attrName>
                                        </p:attrNameLst>
                                      </p:cBhvr>
                                      <p:to>
                                        <p:strVal val="visible"/>
                                      </p:to>
                                    </p:set>
                                    <p:animEffect transition="in" filter="fade">
                                      <p:cBhvr>
                                        <p:cTn id="107" dur="2000"/>
                                        <p:tgtEl>
                                          <p:spTgt spid="36"/>
                                        </p:tgtEl>
                                      </p:cBhvr>
                                    </p:animEffect>
                                  </p:childTnLst>
                                </p:cTn>
                              </p:par>
                            </p:childTnLst>
                          </p:cTn>
                        </p:par>
                      </p:childTnLst>
                    </p:cTn>
                  </p:par>
                  <p:par>
                    <p:cTn id="108" fill="hold">
                      <p:stCondLst>
                        <p:cond delay="indefinite"/>
                      </p:stCondLst>
                      <p:childTnLst>
                        <p:par>
                          <p:cTn id="109" fill="hold">
                            <p:stCondLst>
                              <p:cond delay="0"/>
                            </p:stCondLst>
                            <p:childTnLst>
                              <p:par>
                                <p:cTn id="110" presetID="10" presetClass="entr" presetSubtype="0" fill="hold" grpId="0" nodeType="clickEffect">
                                  <p:stCondLst>
                                    <p:cond delay="0"/>
                                  </p:stCondLst>
                                  <p:childTnLst>
                                    <p:set>
                                      <p:cBhvr>
                                        <p:cTn id="111" dur="1" fill="hold">
                                          <p:stCondLst>
                                            <p:cond delay="0"/>
                                          </p:stCondLst>
                                        </p:cTn>
                                        <p:tgtEl>
                                          <p:spTgt spid="98"/>
                                        </p:tgtEl>
                                        <p:attrNameLst>
                                          <p:attrName>style.visibility</p:attrName>
                                        </p:attrNameLst>
                                      </p:cBhvr>
                                      <p:to>
                                        <p:strVal val="visible"/>
                                      </p:to>
                                    </p:set>
                                    <p:animEffect transition="in" filter="fade">
                                      <p:cBhvr>
                                        <p:cTn id="112" dur="2000"/>
                                        <p:tgtEl>
                                          <p:spTgt spid="98"/>
                                        </p:tgtEl>
                                      </p:cBhvr>
                                    </p:animEffect>
                                  </p:childTnLst>
                                </p:cTn>
                              </p:par>
                            </p:childTnLst>
                          </p:cTn>
                        </p:par>
                      </p:childTnLst>
                    </p:cTn>
                  </p:par>
                  <p:par>
                    <p:cTn id="113" fill="hold">
                      <p:stCondLst>
                        <p:cond delay="indefinite"/>
                      </p:stCondLst>
                      <p:childTnLst>
                        <p:par>
                          <p:cTn id="114" fill="hold">
                            <p:stCondLst>
                              <p:cond delay="0"/>
                            </p:stCondLst>
                            <p:childTnLst>
                              <p:par>
                                <p:cTn id="115" presetID="10" presetClass="entr" presetSubtype="0" fill="hold" grpId="0" nodeType="clickEffect">
                                  <p:stCondLst>
                                    <p:cond delay="0"/>
                                  </p:stCondLst>
                                  <p:childTnLst>
                                    <p:set>
                                      <p:cBhvr>
                                        <p:cTn id="116" dur="1" fill="hold">
                                          <p:stCondLst>
                                            <p:cond delay="0"/>
                                          </p:stCondLst>
                                        </p:cTn>
                                        <p:tgtEl>
                                          <p:spTgt spid="60"/>
                                        </p:tgtEl>
                                        <p:attrNameLst>
                                          <p:attrName>style.visibility</p:attrName>
                                        </p:attrNameLst>
                                      </p:cBhvr>
                                      <p:to>
                                        <p:strVal val="visible"/>
                                      </p:to>
                                    </p:set>
                                    <p:animEffect transition="in" filter="fade">
                                      <p:cBhvr>
                                        <p:cTn id="117" dur="2000"/>
                                        <p:tgtEl>
                                          <p:spTgt spid="60"/>
                                        </p:tgtEl>
                                      </p:cBhvr>
                                    </p:animEffect>
                                  </p:childTnLst>
                                </p:cTn>
                              </p:par>
                            </p:childTnLst>
                          </p:cTn>
                        </p:par>
                      </p:childTnLst>
                    </p:cTn>
                  </p:par>
                  <p:par>
                    <p:cTn id="118" fill="hold">
                      <p:stCondLst>
                        <p:cond delay="indefinite"/>
                      </p:stCondLst>
                      <p:childTnLst>
                        <p:par>
                          <p:cTn id="119" fill="hold">
                            <p:stCondLst>
                              <p:cond delay="0"/>
                            </p:stCondLst>
                            <p:childTnLst>
                              <p:par>
                                <p:cTn id="120" presetID="10" presetClass="entr" presetSubtype="0" fill="hold" nodeType="clickEffect">
                                  <p:stCondLst>
                                    <p:cond delay="0"/>
                                  </p:stCondLst>
                                  <p:childTnLst>
                                    <p:set>
                                      <p:cBhvr>
                                        <p:cTn id="121" dur="1" fill="hold">
                                          <p:stCondLst>
                                            <p:cond delay="0"/>
                                          </p:stCondLst>
                                        </p:cTn>
                                        <p:tgtEl>
                                          <p:spTgt spid="63"/>
                                        </p:tgtEl>
                                        <p:attrNameLst>
                                          <p:attrName>style.visibility</p:attrName>
                                        </p:attrNameLst>
                                      </p:cBhvr>
                                      <p:to>
                                        <p:strVal val="visible"/>
                                      </p:to>
                                    </p:set>
                                    <p:animEffect transition="in" filter="fade">
                                      <p:cBhvr>
                                        <p:cTn id="122" dur="2000"/>
                                        <p:tgtEl>
                                          <p:spTgt spid="63"/>
                                        </p:tgtEl>
                                      </p:cBhvr>
                                    </p:animEffect>
                                  </p:childTnLst>
                                </p:cTn>
                              </p:par>
                            </p:childTnLst>
                          </p:cTn>
                        </p:par>
                      </p:childTnLst>
                    </p:cTn>
                  </p:par>
                  <p:par>
                    <p:cTn id="123" fill="hold">
                      <p:stCondLst>
                        <p:cond delay="indefinite"/>
                      </p:stCondLst>
                      <p:childTnLst>
                        <p:par>
                          <p:cTn id="124" fill="hold">
                            <p:stCondLst>
                              <p:cond delay="0"/>
                            </p:stCondLst>
                            <p:childTnLst>
                              <p:par>
                                <p:cTn id="125" presetID="10" presetClass="entr" presetSubtype="0" fill="hold" nodeType="clickEffect">
                                  <p:stCondLst>
                                    <p:cond delay="0"/>
                                  </p:stCondLst>
                                  <p:childTnLst>
                                    <p:set>
                                      <p:cBhvr>
                                        <p:cTn id="126" dur="1" fill="hold">
                                          <p:stCondLst>
                                            <p:cond delay="0"/>
                                          </p:stCondLst>
                                        </p:cTn>
                                        <p:tgtEl>
                                          <p:spTgt spid="67"/>
                                        </p:tgtEl>
                                        <p:attrNameLst>
                                          <p:attrName>style.visibility</p:attrName>
                                        </p:attrNameLst>
                                      </p:cBhvr>
                                      <p:to>
                                        <p:strVal val="visible"/>
                                      </p:to>
                                    </p:set>
                                    <p:animEffect transition="in" filter="fade">
                                      <p:cBhvr>
                                        <p:cTn id="127" dur="2000"/>
                                        <p:tgtEl>
                                          <p:spTgt spid="67"/>
                                        </p:tgtEl>
                                      </p:cBhvr>
                                    </p:animEffect>
                                  </p:childTnLst>
                                </p:cTn>
                              </p:par>
                            </p:childTnLst>
                          </p:cTn>
                        </p:par>
                      </p:childTnLst>
                    </p:cTn>
                  </p:par>
                  <p:par>
                    <p:cTn id="128" fill="hold">
                      <p:stCondLst>
                        <p:cond delay="indefinite"/>
                      </p:stCondLst>
                      <p:childTnLst>
                        <p:par>
                          <p:cTn id="129" fill="hold">
                            <p:stCondLst>
                              <p:cond delay="0"/>
                            </p:stCondLst>
                            <p:childTnLst>
                              <p:par>
                                <p:cTn id="130" presetID="10" presetClass="entr" presetSubtype="0" fill="hold" grpId="0" nodeType="clickEffect">
                                  <p:stCondLst>
                                    <p:cond delay="0"/>
                                  </p:stCondLst>
                                  <p:childTnLst>
                                    <p:set>
                                      <p:cBhvr>
                                        <p:cTn id="131" dur="1" fill="hold">
                                          <p:stCondLst>
                                            <p:cond delay="0"/>
                                          </p:stCondLst>
                                        </p:cTn>
                                        <p:tgtEl>
                                          <p:spTgt spid="75"/>
                                        </p:tgtEl>
                                        <p:attrNameLst>
                                          <p:attrName>style.visibility</p:attrName>
                                        </p:attrNameLst>
                                      </p:cBhvr>
                                      <p:to>
                                        <p:strVal val="visible"/>
                                      </p:to>
                                    </p:set>
                                    <p:animEffect transition="in" filter="fade">
                                      <p:cBhvr>
                                        <p:cTn id="132" dur="2000"/>
                                        <p:tgtEl>
                                          <p:spTgt spid="75"/>
                                        </p:tgtEl>
                                      </p:cBhvr>
                                    </p:animEffect>
                                  </p:childTnLst>
                                </p:cTn>
                              </p:par>
                            </p:childTnLst>
                          </p:cTn>
                        </p:par>
                      </p:childTnLst>
                    </p:cTn>
                  </p:par>
                  <p:par>
                    <p:cTn id="133" fill="hold">
                      <p:stCondLst>
                        <p:cond delay="indefinite"/>
                      </p:stCondLst>
                      <p:childTnLst>
                        <p:par>
                          <p:cTn id="134" fill="hold">
                            <p:stCondLst>
                              <p:cond delay="0"/>
                            </p:stCondLst>
                            <p:childTnLst>
                              <p:par>
                                <p:cTn id="135" presetID="10" presetClass="entr" presetSubtype="0" fill="hold" grpId="0" nodeType="clickEffect">
                                  <p:stCondLst>
                                    <p:cond delay="0"/>
                                  </p:stCondLst>
                                  <p:childTnLst>
                                    <p:set>
                                      <p:cBhvr>
                                        <p:cTn id="136" dur="1" fill="hold">
                                          <p:stCondLst>
                                            <p:cond delay="0"/>
                                          </p:stCondLst>
                                        </p:cTn>
                                        <p:tgtEl>
                                          <p:spTgt spid="76"/>
                                        </p:tgtEl>
                                        <p:attrNameLst>
                                          <p:attrName>style.visibility</p:attrName>
                                        </p:attrNameLst>
                                      </p:cBhvr>
                                      <p:to>
                                        <p:strVal val="visible"/>
                                      </p:to>
                                    </p:set>
                                    <p:animEffect transition="in" filter="fade">
                                      <p:cBhvr>
                                        <p:cTn id="137" dur="2000"/>
                                        <p:tgtEl>
                                          <p:spTgt spid="76"/>
                                        </p:tgtEl>
                                      </p:cBhvr>
                                    </p:animEffect>
                                  </p:childTnLst>
                                </p:cTn>
                              </p:par>
                            </p:childTnLst>
                          </p:cTn>
                        </p:par>
                      </p:childTnLst>
                    </p:cTn>
                  </p:par>
                  <p:par>
                    <p:cTn id="138" fill="hold">
                      <p:stCondLst>
                        <p:cond delay="indefinite"/>
                      </p:stCondLst>
                      <p:childTnLst>
                        <p:par>
                          <p:cTn id="139" fill="hold">
                            <p:stCondLst>
                              <p:cond delay="0"/>
                            </p:stCondLst>
                            <p:childTnLst>
                              <p:par>
                                <p:cTn id="140" presetID="10" presetClass="entr" presetSubtype="0" fill="hold" grpId="0" nodeType="clickEffect">
                                  <p:stCondLst>
                                    <p:cond delay="0"/>
                                  </p:stCondLst>
                                  <p:childTnLst>
                                    <p:set>
                                      <p:cBhvr>
                                        <p:cTn id="141" dur="1" fill="hold">
                                          <p:stCondLst>
                                            <p:cond delay="0"/>
                                          </p:stCondLst>
                                        </p:cTn>
                                        <p:tgtEl>
                                          <p:spTgt spid="77"/>
                                        </p:tgtEl>
                                        <p:attrNameLst>
                                          <p:attrName>style.visibility</p:attrName>
                                        </p:attrNameLst>
                                      </p:cBhvr>
                                      <p:to>
                                        <p:strVal val="visible"/>
                                      </p:to>
                                    </p:set>
                                    <p:animEffect transition="in" filter="fade">
                                      <p:cBhvr>
                                        <p:cTn id="142" dur="2000"/>
                                        <p:tgtEl>
                                          <p:spTgt spid="77"/>
                                        </p:tgtEl>
                                      </p:cBhvr>
                                    </p:animEffect>
                                  </p:childTnLst>
                                </p:cTn>
                              </p:par>
                            </p:childTnLst>
                          </p:cTn>
                        </p:par>
                      </p:childTnLst>
                    </p:cTn>
                  </p:par>
                  <p:par>
                    <p:cTn id="143" fill="hold">
                      <p:stCondLst>
                        <p:cond delay="indefinite"/>
                      </p:stCondLst>
                      <p:childTnLst>
                        <p:par>
                          <p:cTn id="144" fill="hold">
                            <p:stCondLst>
                              <p:cond delay="0"/>
                            </p:stCondLst>
                            <p:childTnLst>
                              <p:par>
                                <p:cTn id="145" presetID="10" presetClass="entr" presetSubtype="0" fill="hold" grpId="0" nodeType="clickEffect">
                                  <p:stCondLst>
                                    <p:cond delay="0"/>
                                  </p:stCondLst>
                                  <p:childTnLst>
                                    <p:set>
                                      <p:cBhvr>
                                        <p:cTn id="146" dur="1" fill="hold">
                                          <p:stCondLst>
                                            <p:cond delay="0"/>
                                          </p:stCondLst>
                                        </p:cTn>
                                        <p:tgtEl>
                                          <p:spTgt spid="78"/>
                                        </p:tgtEl>
                                        <p:attrNameLst>
                                          <p:attrName>style.visibility</p:attrName>
                                        </p:attrNameLst>
                                      </p:cBhvr>
                                      <p:to>
                                        <p:strVal val="visible"/>
                                      </p:to>
                                    </p:set>
                                    <p:animEffect transition="in" filter="fade">
                                      <p:cBhvr>
                                        <p:cTn id="147" dur="2000"/>
                                        <p:tgtEl>
                                          <p:spTgt spid="78"/>
                                        </p:tgtEl>
                                      </p:cBhvr>
                                    </p:animEffect>
                                  </p:childTnLst>
                                </p:cTn>
                              </p:par>
                            </p:childTnLst>
                          </p:cTn>
                        </p:par>
                      </p:childTnLst>
                    </p:cTn>
                  </p:par>
                  <p:par>
                    <p:cTn id="148" fill="hold">
                      <p:stCondLst>
                        <p:cond delay="indefinite"/>
                      </p:stCondLst>
                      <p:childTnLst>
                        <p:par>
                          <p:cTn id="149" fill="hold">
                            <p:stCondLst>
                              <p:cond delay="0"/>
                            </p:stCondLst>
                            <p:childTnLst>
                              <p:par>
                                <p:cTn id="150" presetID="10" presetClass="entr" presetSubtype="0" fill="hold" grpId="0" nodeType="clickEffect">
                                  <p:stCondLst>
                                    <p:cond delay="0"/>
                                  </p:stCondLst>
                                  <p:childTnLst>
                                    <p:set>
                                      <p:cBhvr>
                                        <p:cTn id="151" dur="1" fill="hold">
                                          <p:stCondLst>
                                            <p:cond delay="0"/>
                                          </p:stCondLst>
                                        </p:cTn>
                                        <p:tgtEl>
                                          <p:spTgt spid="79"/>
                                        </p:tgtEl>
                                        <p:attrNameLst>
                                          <p:attrName>style.visibility</p:attrName>
                                        </p:attrNameLst>
                                      </p:cBhvr>
                                      <p:to>
                                        <p:strVal val="visible"/>
                                      </p:to>
                                    </p:set>
                                    <p:animEffect transition="in" filter="fade">
                                      <p:cBhvr>
                                        <p:cTn id="152" dur="2000"/>
                                        <p:tgtEl>
                                          <p:spTgt spid="79"/>
                                        </p:tgtEl>
                                      </p:cBhvr>
                                    </p:animEffect>
                                  </p:childTnLst>
                                </p:cTn>
                              </p:par>
                            </p:childTnLst>
                          </p:cTn>
                        </p:par>
                      </p:childTnLst>
                    </p:cTn>
                  </p:par>
                  <p:par>
                    <p:cTn id="153" fill="hold">
                      <p:stCondLst>
                        <p:cond delay="indefinite"/>
                      </p:stCondLst>
                      <p:childTnLst>
                        <p:par>
                          <p:cTn id="154" fill="hold">
                            <p:stCondLst>
                              <p:cond delay="0"/>
                            </p:stCondLst>
                            <p:childTnLst>
                              <p:par>
                                <p:cTn id="155" presetID="10" presetClass="entr" presetSubtype="0" fill="hold" grpId="0" nodeType="clickEffect">
                                  <p:stCondLst>
                                    <p:cond delay="0"/>
                                  </p:stCondLst>
                                  <p:childTnLst>
                                    <p:set>
                                      <p:cBhvr>
                                        <p:cTn id="156" dur="1" fill="hold">
                                          <p:stCondLst>
                                            <p:cond delay="0"/>
                                          </p:stCondLst>
                                        </p:cTn>
                                        <p:tgtEl>
                                          <p:spTgt spid="80"/>
                                        </p:tgtEl>
                                        <p:attrNameLst>
                                          <p:attrName>style.visibility</p:attrName>
                                        </p:attrNameLst>
                                      </p:cBhvr>
                                      <p:to>
                                        <p:strVal val="visible"/>
                                      </p:to>
                                    </p:set>
                                    <p:animEffect transition="in" filter="fade">
                                      <p:cBhvr>
                                        <p:cTn id="157" dur="2000"/>
                                        <p:tgtEl>
                                          <p:spTgt spid="80"/>
                                        </p:tgtEl>
                                      </p:cBhvr>
                                    </p:animEffect>
                                  </p:childTnLst>
                                </p:cTn>
                              </p:par>
                            </p:childTnLst>
                          </p:cTn>
                        </p:par>
                      </p:childTnLst>
                    </p:cTn>
                  </p:par>
                  <p:par>
                    <p:cTn id="158" fill="hold">
                      <p:stCondLst>
                        <p:cond delay="indefinite"/>
                      </p:stCondLst>
                      <p:childTnLst>
                        <p:par>
                          <p:cTn id="159" fill="hold">
                            <p:stCondLst>
                              <p:cond delay="0"/>
                            </p:stCondLst>
                            <p:childTnLst>
                              <p:par>
                                <p:cTn id="160" presetID="10" presetClass="entr" presetSubtype="0" fill="hold" grpId="0" nodeType="clickEffect">
                                  <p:stCondLst>
                                    <p:cond delay="0"/>
                                  </p:stCondLst>
                                  <p:childTnLst>
                                    <p:set>
                                      <p:cBhvr>
                                        <p:cTn id="161" dur="1" fill="hold">
                                          <p:stCondLst>
                                            <p:cond delay="0"/>
                                          </p:stCondLst>
                                        </p:cTn>
                                        <p:tgtEl>
                                          <p:spTgt spid="81"/>
                                        </p:tgtEl>
                                        <p:attrNameLst>
                                          <p:attrName>style.visibility</p:attrName>
                                        </p:attrNameLst>
                                      </p:cBhvr>
                                      <p:to>
                                        <p:strVal val="visible"/>
                                      </p:to>
                                    </p:set>
                                    <p:animEffect transition="in" filter="fade">
                                      <p:cBhvr>
                                        <p:cTn id="162" dur="2000"/>
                                        <p:tgtEl>
                                          <p:spTgt spid="81"/>
                                        </p:tgtEl>
                                      </p:cBhvr>
                                    </p:animEffect>
                                  </p:childTnLst>
                                </p:cTn>
                              </p:par>
                            </p:childTnLst>
                          </p:cTn>
                        </p:par>
                      </p:childTnLst>
                    </p:cTn>
                  </p:par>
                  <p:par>
                    <p:cTn id="163" fill="hold">
                      <p:stCondLst>
                        <p:cond delay="indefinite"/>
                      </p:stCondLst>
                      <p:childTnLst>
                        <p:par>
                          <p:cTn id="164" fill="hold">
                            <p:stCondLst>
                              <p:cond delay="0"/>
                            </p:stCondLst>
                            <p:childTnLst>
                              <p:par>
                                <p:cTn id="165" presetID="10" presetClass="entr" presetSubtype="0" fill="hold" grpId="0" nodeType="clickEffect">
                                  <p:stCondLst>
                                    <p:cond delay="0"/>
                                  </p:stCondLst>
                                  <p:childTnLst>
                                    <p:set>
                                      <p:cBhvr>
                                        <p:cTn id="166" dur="1" fill="hold">
                                          <p:stCondLst>
                                            <p:cond delay="0"/>
                                          </p:stCondLst>
                                        </p:cTn>
                                        <p:tgtEl>
                                          <p:spTgt spid="41"/>
                                        </p:tgtEl>
                                        <p:attrNameLst>
                                          <p:attrName>style.visibility</p:attrName>
                                        </p:attrNameLst>
                                      </p:cBhvr>
                                      <p:to>
                                        <p:strVal val="visible"/>
                                      </p:to>
                                    </p:set>
                                    <p:animEffect transition="in" filter="fade">
                                      <p:cBhvr>
                                        <p:cTn id="167" dur="2000"/>
                                        <p:tgtEl>
                                          <p:spTgt spid="41"/>
                                        </p:tgtEl>
                                      </p:cBhvr>
                                    </p:animEffect>
                                  </p:childTnLst>
                                </p:cTn>
                              </p:par>
                            </p:childTnLst>
                          </p:cTn>
                        </p:par>
                      </p:childTnLst>
                    </p:cTn>
                  </p:par>
                  <p:par>
                    <p:cTn id="168" fill="hold">
                      <p:stCondLst>
                        <p:cond delay="indefinite"/>
                      </p:stCondLst>
                      <p:childTnLst>
                        <p:par>
                          <p:cTn id="169" fill="hold">
                            <p:stCondLst>
                              <p:cond delay="0"/>
                            </p:stCondLst>
                            <p:childTnLst>
                              <p:par>
                                <p:cTn id="170" presetID="10" presetClass="entr" presetSubtype="0" fill="hold" grpId="0" nodeType="clickEffect">
                                  <p:stCondLst>
                                    <p:cond delay="0"/>
                                  </p:stCondLst>
                                  <p:childTnLst>
                                    <p:set>
                                      <p:cBhvr>
                                        <p:cTn id="171" dur="1" fill="hold">
                                          <p:stCondLst>
                                            <p:cond delay="0"/>
                                          </p:stCondLst>
                                        </p:cTn>
                                        <p:tgtEl>
                                          <p:spTgt spid="103"/>
                                        </p:tgtEl>
                                        <p:attrNameLst>
                                          <p:attrName>style.visibility</p:attrName>
                                        </p:attrNameLst>
                                      </p:cBhvr>
                                      <p:to>
                                        <p:strVal val="visible"/>
                                      </p:to>
                                    </p:set>
                                    <p:animEffect transition="in" filter="fade">
                                      <p:cBhvr>
                                        <p:cTn id="172" dur="2000"/>
                                        <p:tgtEl>
                                          <p:spTgt spid="103"/>
                                        </p:tgtEl>
                                      </p:cBhvr>
                                    </p:animEffect>
                                  </p:childTnLst>
                                </p:cTn>
                              </p:par>
                            </p:childTnLst>
                          </p:cTn>
                        </p:par>
                      </p:childTnLst>
                    </p:cTn>
                  </p:par>
                  <p:par>
                    <p:cTn id="173" fill="hold">
                      <p:stCondLst>
                        <p:cond delay="indefinite"/>
                      </p:stCondLst>
                      <p:childTnLst>
                        <p:par>
                          <p:cTn id="174" fill="hold">
                            <p:stCondLst>
                              <p:cond delay="0"/>
                            </p:stCondLst>
                            <p:childTnLst>
                              <p:par>
                                <p:cTn id="175" presetID="10" presetClass="entr" presetSubtype="0" fill="hold" grpId="0" nodeType="clickEffect">
                                  <p:stCondLst>
                                    <p:cond delay="0"/>
                                  </p:stCondLst>
                                  <p:childTnLst>
                                    <p:set>
                                      <p:cBhvr>
                                        <p:cTn id="176" dur="1" fill="hold">
                                          <p:stCondLst>
                                            <p:cond delay="0"/>
                                          </p:stCondLst>
                                        </p:cTn>
                                        <p:tgtEl>
                                          <p:spTgt spid="42"/>
                                        </p:tgtEl>
                                        <p:attrNameLst>
                                          <p:attrName>style.visibility</p:attrName>
                                        </p:attrNameLst>
                                      </p:cBhvr>
                                      <p:to>
                                        <p:strVal val="visible"/>
                                      </p:to>
                                    </p:set>
                                    <p:animEffect transition="in" filter="fade">
                                      <p:cBhvr>
                                        <p:cTn id="177" dur="2000"/>
                                        <p:tgtEl>
                                          <p:spTgt spid="42"/>
                                        </p:tgtEl>
                                      </p:cBhvr>
                                    </p:animEffect>
                                  </p:childTnLst>
                                </p:cTn>
                              </p:par>
                            </p:childTnLst>
                          </p:cTn>
                        </p:par>
                      </p:childTnLst>
                    </p:cTn>
                  </p:par>
                  <p:par>
                    <p:cTn id="178" fill="hold">
                      <p:stCondLst>
                        <p:cond delay="indefinite"/>
                      </p:stCondLst>
                      <p:childTnLst>
                        <p:par>
                          <p:cTn id="179" fill="hold">
                            <p:stCondLst>
                              <p:cond delay="0"/>
                            </p:stCondLst>
                            <p:childTnLst>
                              <p:par>
                                <p:cTn id="180" presetID="10" presetClass="entr" presetSubtype="0" fill="hold" grpId="0" nodeType="clickEffect">
                                  <p:stCondLst>
                                    <p:cond delay="0"/>
                                  </p:stCondLst>
                                  <p:childTnLst>
                                    <p:set>
                                      <p:cBhvr>
                                        <p:cTn id="181" dur="1" fill="hold">
                                          <p:stCondLst>
                                            <p:cond delay="0"/>
                                          </p:stCondLst>
                                        </p:cTn>
                                        <p:tgtEl>
                                          <p:spTgt spid="44"/>
                                        </p:tgtEl>
                                        <p:attrNameLst>
                                          <p:attrName>style.visibility</p:attrName>
                                        </p:attrNameLst>
                                      </p:cBhvr>
                                      <p:to>
                                        <p:strVal val="visible"/>
                                      </p:to>
                                    </p:set>
                                    <p:animEffect transition="in" filter="fade">
                                      <p:cBhvr>
                                        <p:cTn id="182" dur="2000"/>
                                        <p:tgtEl>
                                          <p:spTgt spid="44"/>
                                        </p:tgtEl>
                                      </p:cBhvr>
                                    </p:animEffect>
                                  </p:childTnLst>
                                </p:cTn>
                              </p:par>
                            </p:childTnLst>
                          </p:cTn>
                        </p:par>
                      </p:childTnLst>
                    </p:cTn>
                  </p:par>
                  <p:par>
                    <p:cTn id="183" fill="hold">
                      <p:stCondLst>
                        <p:cond delay="indefinite"/>
                      </p:stCondLst>
                      <p:childTnLst>
                        <p:par>
                          <p:cTn id="184" fill="hold">
                            <p:stCondLst>
                              <p:cond delay="0"/>
                            </p:stCondLst>
                            <p:childTnLst>
                              <p:par>
                                <p:cTn id="185" presetID="10" presetClass="entr" presetSubtype="0" fill="hold" nodeType="clickEffect">
                                  <p:stCondLst>
                                    <p:cond delay="0"/>
                                  </p:stCondLst>
                                  <p:childTnLst>
                                    <p:set>
                                      <p:cBhvr>
                                        <p:cTn id="186" dur="1" fill="hold">
                                          <p:stCondLst>
                                            <p:cond delay="0"/>
                                          </p:stCondLst>
                                        </p:cTn>
                                        <p:tgtEl>
                                          <p:spTgt spid="51"/>
                                        </p:tgtEl>
                                        <p:attrNameLst>
                                          <p:attrName>style.visibility</p:attrName>
                                        </p:attrNameLst>
                                      </p:cBhvr>
                                      <p:to>
                                        <p:strVal val="visible"/>
                                      </p:to>
                                    </p:set>
                                    <p:animEffect transition="in" filter="fade">
                                      <p:cBhvr>
                                        <p:cTn id="187" dur="2000"/>
                                        <p:tgtEl>
                                          <p:spTgt spid="51"/>
                                        </p:tgtEl>
                                      </p:cBhvr>
                                    </p:animEffect>
                                  </p:childTnLst>
                                </p:cTn>
                              </p:par>
                            </p:childTnLst>
                          </p:cTn>
                        </p:par>
                      </p:childTnLst>
                    </p:cTn>
                  </p:par>
                  <p:par>
                    <p:cTn id="188" fill="hold">
                      <p:stCondLst>
                        <p:cond delay="indefinite"/>
                      </p:stCondLst>
                      <p:childTnLst>
                        <p:par>
                          <p:cTn id="189" fill="hold">
                            <p:stCondLst>
                              <p:cond delay="0"/>
                            </p:stCondLst>
                            <p:childTnLst>
                              <p:par>
                                <p:cTn id="190" presetID="10" presetClass="entr" presetSubtype="0" fill="hold" nodeType="clickEffect">
                                  <p:stCondLst>
                                    <p:cond delay="0"/>
                                  </p:stCondLst>
                                  <p:childTnLst>
                                    <p:set>
                                      <p:cBhvr>
                                        <p:cTn id="191" dur="1" fill="hold">
                                          <p:stCondLst>
                                            <p:cond delay="0"/>
                                          </p:stCondLst>
                                        </p:cTn>
                                        <p:tgtEl>
                                          <p:spTgt spid="65"/>
                                        </p:tgtEl>
                                        <p:attrNameLst>
                                          <p:attrName>style.visibility</p:attrName>
                                        </p:attrNameLst>
                                      </p:cBhvr>
                                      <p:to>
                                        <p:strVal val="visible"/>
                                      </p:to>
                                    </p:set>
                                    <p:animEffect transition="in" filter="fade">
                                      <p:cBhvr>
                                        <p:cTn id="192" dur="2000"/>
                                        <p:tgtEl>
                                          <p:spTgt spid="65"/>
                                        </p:tgtEl>
                                      </p:cBhvr>
                                    </p:animEffect>
                                  </p:childTnLst>
                                </p:cTn>
                              </p:par>
                            </p:childTnLst>
                          </p:cTn>
                        </p:par>
                      </p:childTnLst>
                    </p:cTn>
                  </p:par>
                  <p:par>
                    <p:cTn id="193" fill="hold">
                      <p:stCondLst>
                        <p:cond delay="indefinite"/>
                      </p:stCondLst>
                      <p:childTnLst>
                        <p:par>
                          <p:cTn id="194" fill="hold">
                            <p:stCondLst>
                              <p:cond delay="0"/>
                            </p:stCondLst>
                            <p:childTnLst>
                              <p:par>
                                <p:cTn id="195" presetID="10" presetClass="entr" presetSubtype="0" fill="hold" nodeType="clickEffect">
                                  <p:stCondLst>
                                    <p:cond delay="0"/>
                                  </p:stCondLst>
                                  <p:childTnLst>
                                    <p:set>
                                      <p:cBhvr>
                                        <p:cTn id="196" dur="1" fill="hold">
                                          <p:stCondLst>
                                            <p:cond delay="0"/>
                                          </p:stCondLst>
                                        </p:cTn>
                                        <p:tgtEl>
                                          <p:spTgt spid="69"/>
                                        </p:tgtEl>
                                        <p:attrNameLst>
                                          <p:attrName>style.visibility</p:attrName>
                                        </p:attrNameLst>
                                      </p:cBhvr>
                                      <p:to>
                                        <p:strVal val="visible"/>
                                      </p:to>
                                    </p:set>
                                    <p:animEffect transition="in" filter="fade">
                                      <p:cBhvr>
                                        <p:cTn id="197" dur="2000"/>
                                        <p:tgtEl>
                                          <p:spTgt spid="69"/>
                                        </p:tgtEl>
                                      </p:cBhvr>
                                    </p:animEffect>
                                  </p:childTnLst>
                                </p:cTn>
                              </p:par>
                            </p:childTnLst>
                          </p:cTn>
                        </p:par>
                      </p:childTnLst>
                    </p:cTn>
                  </p:par>
                  <p:par>
                    <p:cTn id="198" fill="hold">
                      <p:stCondLst>
                        <p:cond delay="indefinite"/>
                      </p:stCondLst>
                      <p:childTnLst>
                        <p:par>
                          <p:cTn id="199" fill="hold">
                            <p:stCondLst>
                              <p:cond delay="0"/>
                            </p:stCondLst>
                            <p:childTnLst>
                              <p:par>
                                <p:cTn id="200" presetID="10" presetClass="entr" presetSubtype="0" fill="hold" nodeType="clickEffect">
                                  <p:stCondLst>
                                    <p:cond delay="0"/>
                                  </p:stCondLst>
                                  <p:childTnLst>
                                    <p:set>
                                      <p:cBhvr>
                                        <p:cTn id="201" dur="1" fill="hold">
                                          <p:stCondLst>
                                            <p:cond delay="0"/>
                                          </p:stCondLst>
                                        </p:cTn>
                                        <p:tgtEl>
                                          <p:spTgt spid="72"/>
                                        </p:tgtEl>
                                        <p:attrNameLst>
                                          <p:attrName>style.visibility</p:attrName>
                                        </p:attrNameLst>
                                      </p:cBhvr>
                                      <p:to>
                                        <p:strVal val="visible"/>
                                      </p:to>
                                    </p:set>
                                    <p:animEffect transition="in" filter="fade">
                                      <p:cBhvr>
                                        <p:cTn id="202" dur="2000"/>
                                        <p:tgtEl>
                                          <p:spTgt spid="72"/>
                                        </p:tgtEl>
                                      </p:cBhvr>
                                    </p:animEffect>
                                  </p:childTnLst>
                                </p:cTn>
                              </p:par>
                            </p:childTnLst>
                          </p:cTn>
                        </p:par>
                      </p:childTnLst>
                    </p:cTn>
                  </p:par>
                  <p:par>
                    <p:cTn id="203" fill="hold">
                      <p:stCondLst>
                        <p:cond delay="indefinite"/>
                      </p:stCondLst>
                      <p:childTnLst>
                        <p:par>
                          <p:cTn id="204" fill="hold">
                            <p:stCondLst>
                              <p:cond delay="0"/>
                            </p:stCondLst>
                            <p:childTnLst>
                              <p:par>
                                <p:cTn id="205" presetID="10" presetClass="entr" presetSubtype="0" fill="hold" nodeType="clickEffect">
                                  <p:stCondLst>
                                    <p:cond delay="0"/>
                                  </p:stCondLst>
                                  <p:childTnLst>
                                    <p:set>
                                      <p:cBhvr>
                                        <p:cTn id="206" dur="1" fill="hold">
                                          <p:stCondLst>
                                            <p:cond delay="0"/>
                                          </p:stCondLst>
                                        </p:cTn>
                                        <p:tgtEl>
                                          <p:spTgt spid="82"/>
                                        </p:tgtEl>
                                        <p:attrNameLst>
                                          <p:attrName>style.visibility</p:attrName>
                                        </p:attrNameLst>
                                      </p:cBhvr>
                                      <p:to>
                                        <p:strVal val="visible"/>
                                      </p:to>
                                    </p:set>
                                    <p:animEffect transition="in" filter="fade">
                                      <p:cBhvr>
                                        <p:cTn id="207" dur="2000"/>
                                        <p:tgtEl>
                                          <p:spTgt spid="82"/>
                                        </p:tgtEl>
                                      </p:cBhvr>
                                    </p:animEffect>
                                  </p:childTnLst>
                                </p:cTn>
                              </p:par>
                            </p:childTnLst>
                          </p:cTn>
                        </p:par>
                      </p:childTnLst>
                    </p:cTn>
                  </p:par>
                  <p:par>
                    <p:cTn id="208" fill="hold">
                      <p:stCondLst>
                        <p:cond delay="indefinite"/>
                      </p:stCondLst>
                      <p:childTnLst>
                        <p:par>
                          <p:cTn id="209" fill="hold">
                            <p:stCondLst>
                              <p:cond delay="0"/>
                            </p:stCondLst>
                            <p:childTnLst>
                              <p:par>
                                <p:cTn id="210" presetID="10" presetClass="entr" presetSubtype="0" fill="hold" nodeType="clickEffect">
                                  <p:stCondLst>
                                    <p:cond delay="0"/>
                                  </p:stCondLst>
                                  <p:childTnLst>
                                    <p:set>
                                      <p:cBhvr>
                                        <p:cTn id="211" dur="1" fill="hold">
                                          <p:stCondLst>
                                            <p:cond delay="0"/>
                                          </p:stCondLst>
                                        </p:cTn>
                                        <p:tgtEl>
                                          <p:spTgt spid="62"/>
                                        </p:tgtEl>
                                        <p:attrNameLst>
                                          <p:attrName>style.visibility</p:attrName>
                                        </p:attrNameLst>
                                      </p:cBhvr>
                                      <p:to>
                                        <p:strVal val="visible"/>
                                      </p:to>
                                    </p:set>
                                    <p:animEffect transition="in" filter="fade">
                                      <p:cBhvr>
                                        <p:cTn id="212" dur="2000"/>
                                        <p:tgtEl>
                                          <p:spTgt spid="62"/>
                                        </p:tgtEl>
                                      </p:cBhvr>
                                    </p:animEffect>
                                  </p:childTnLst>
                                </p:cTn>
                              </p:par>
                            </p:childTnLst>
                          </p:cTn>
                        </p:par>
                      </p:childTnLst>
                    </p:cTn>
                  </p:par>
                  <p:par>
                    <p:cTn id="213" fill="hold">
                      <p:stCondLst>
                        <p:cond delay="indefinite"/>
                      </p:stCondLst>
                      <p:childTnLst>
                        <p:par>
                          <p:cTn id="214" fill="hold">
                            <p:stCondLst>
                              <p:cond delay="0"/>
                            </p:stCondLst>
                            <p:childTnLst>
                              <p:par>
                                <p:cTn id="215" presetID="10" presetClass="entr" presetSubtype="0" fill="hold" grpId="0" nodeType="clickEffect">
                                  <p:stCondLst>
                                    <p:cond delay="0"/>
                                  </p:stCondLst>
                                  <p:childTnLst>
                                    <p:set>
                                      <p:cBhvr>
                                        <p:cTn id="216" dur="1" fill="hold">
                                          <p:stCondLst>
                                            <p:cond delay="0"/>
                                          </p:stCondLst>
                                        </p:cTn>
                                        <p:tgtEl>
                                          <p:spTgt spid="88"/>
                                        </p:tgtEl>
                                        <p:attrNameLst>
                                          <p:attrName>style.visibility</p:attrName>
                                        </p:attrNameLst>
                                      </p:cBhvr>
                                      <p:to>
                                        <p:strVal val="visible"/>
                                      </p:to>
                                    </p:set>
                                    <p:animEffect transition="in" filter="fade">
                                      <p:cBhvr>
                                        <p:cTn id="217" dur="2000"/>
                                        <p:tgtEl>
                                          <p:spTgt spid="88"/>
                                        </p:tgtEl>
                                      </p:cBhvr>
                                    </p:animEffect>
                                  </p:childTnLst>
                                </p:cTn>
                              </p:par>
                            </p:childTnLst>
                          </p:cTn>
                        </p:par>
                      </p:childTnLst>
                    </p:cTn>
                  </p:par>
                  <p:par>
                    <p:cTn id="218" fill="hold">
                      <p:stCondLst>
                        <p:cond delay="indefinite"/>
                      </p:stCondLst>
                      <p:childTnLst>
                        <p:par>
                          <p:cTn id="219" fill="hold">
                            <p:stCondLst>
                              <p:cond delay="0"/>
                            </p:stCondLst>
                            <p:childTnLst>
                              <p:par>
                                <p:cTn id="220" presetID="10" presetClass="entr" presetSubtype="0" fill="hold" grpId="0" nodeType="clickEffect">
                                  <p:stCondLst>
                                    <p:cond delay="0"/>
                                  </p:stCondLst>
                                  <p:childTnLst>
                                    <p:set>
                                      <p:cBhvr>
                                        <p:cTn id="221" dur="1" fill="hold">
                                          <p:stCondLst>
                                            <p:cond delay="0"/>
                                          </p:stCondLst>
                                        </p:cTn>
                                        <p:tgtEl>
                                          <p:spTgt spid="90"/>
                                        </p:tgtEl>
                                        <p:attrNameLst>
                                          <p:attrName>style.visibility</p:attrName>
                                        </p:attrNameLst>
                                      </p:cBhvr>
                                      <p:to>
                                        <p:strVal val="visible"/>
                                      </p:to>
                                    </p:set>
                                    <p:animEffect transition="in" filter="fade">
                                      <p:cBhvr>
                                        <p:cTn id="222" dur="2000"/>
                                        <p:tgtEl>
                                          <p:spTgt spid="90"/>
                                        </p:tgtEl>
                                      </p:cBhvr>
                                    </p:animEffect>
                                  </p:childTnLst>
                                </p:cTn>
                              </p:par>
                            </p:childTnLst>
                          </p:cTn>
                        </p:par>
                      </p:childTnLst>
                    </p:cTn>
                  </p:par>
                  <p:par>
                    <p:cTn id="223" fill="hold">
                      <p:stCondLst>
                        <p:cond delay="indefinite"/>
                      </p:stCondLst>
                      <p:childTnLst>
                        <p:par>
                          <p:cTn id="224" fill="hold">
                            <p:stCondLst>
                              <p:cond delay="0"/>
                            </p:stCondLst>
                            <p:childTnLst>
                              <p:par>
                                <p:cTn id="225" presetID="10" presetClass="entr" presetSubtype="0" fill="hold" grpId="0" nodeType="clickEffect">
                                  <p:stCondLst>
                                    <p:cond delay="0"/>
                                  </p:stCondLst>
                                  <p:childTnLst>
                                    <p:set>
                                      <p:cBhvr>
                                        <p:cTn id="226" dur="1" fill="hold">
                                          <p:stCondLst>
                                            <p:cond delay="0"/>
                                          </p:stCondLst>
                                        </p:cTn>
                                        <p:tgtEl>
                                          <p:spTgt spid="91"/>
                                        </p:tgtEl>
                                        <p:attrNameLst>
                                          <p:attrName>style.visibility</p:attrName>
                                        </p:attrNameLst>
                                      </p:cBhvr>
                                      <p:to>
                                        <p:strVal val="visible"/>
                                      </p:to>
                                    </p:set>
                                    <p:animEffect transition="in" filter="fade">
                                      <p:cBhvr>
                                        <p:cTn id="227" dur="2000"/>
                                        <p:tgtEl>
                                          <p:spTgt spid="91"/>
                                        </p:tgtEl>
                                      </p:cBhvr>
                                    </p:animEffect>
                                  </p:childTnLst>
                                </p:cTn>
                              </p:par>
                            </p:childTnLst>
                          </p:cTn>
                        </p:par>
                      </p:childTnLst>
                    </p:cTn>
                  </p:par>
                  <p:par>
                    <p:cTn id="228" fill="hold">
                      <p:stCondLst>
                        <p:cond delay="indefinite"/>
                      </p:stCondLst>
                      <p:childTnLst>
                        <p:par>
                          <p:cTn id="229" fill="hold">
                            <p:stCondLst>
                              <p:cond delay="0"/>
                            </p:stCondLst>
                            <p:childTnLst>
                              <p:par>
                                <p:cTn id="230" presetID="10" presetClass="entr" presetSubtype="0" fill="hold" grpId="0" nodeType="clickEffect">
                                  <p:stCondLst>
                                    <p:cond delay="0"/>
                                  </p:stCondLst>
                                  <p:childTnLst>
                                    <p:set>
                                      <p:cBhvr>
                                        <p:cTn id="231" dur="1" fill="hold">
                                          <p:stCondLst>
                                            <p:cond delay="0"/>
                                          </p:stCondLst>
                                        </p:cTn>
                                        <p:tgtEl>
                                          <p:spTgt spid="92"/>
                                        </p:tgtEl>
                                        <p:attrNameLst>
                                          <p:attrName>style.visibility</p:attrName>
                                        </p:attrNameLst>
                                      </p:cBhvr>
                                      <p:to>
                                        <p:strVal val="visible"/>
                                      </p:to>
                                    </p:set>
                                    <p:animEffect transition="in" filter="fade">
                                      <p:cBhvr>
                                        <p:cTn id="232" dur="2000"/>
                                        <p:tgtEl>
                                          <p:spTgt spid="92"/>
                                        </p:tgtEl>
                                      </p:cBhvr>
                                    </p:animEffect>
                                  </p:childTnLst>
                                </p:cTn>
                              </p:par>
                            </p:childTnLst>
                          </p:cTn>
                        </p:par>
                      </p:childTnLst>
                    </p:cTn>
                  </p:par>
                  <p:par>
                    <p:cTn id="233" fill="hold">
                      <p:stCondLst>
                        <p:cond delay="indefinite"/>
                      </p:stCondLst>
                      <p:childTnLst>
                        <p:par>
                          <p:cTn id="234" fill="hold">
                            <p:stCondLst>
                              <p:cond delay="0"/>
                            </p:stCondLst>
                            <p:childTnLst>
                              <p:par>
                                <p:cTn id="235" presetID="10" presetClass="entr" presetSubtype="0" fill="hold" grpId="0" nodeType="clickEffect">
                                  <p:stCondLst>
                                    <p:cond delay="0"/>
                                  </p:stCondLst>
                                  <p:childTnLst>
                                    <p:set>
                                      <p:cBhvr>
                                        <p:cTn id="236" dur="1" fill="hold">
                                          <p:stCondLst>
                                            <p:cond delay="0"/>
                                          </p:stCondLst>
                                        </p:cTn>
                                        <p:tgtEl>
                                          <p:spTgt spid="30"/>
                                        </p:tgtEl>
                                        <p:attrNameLst>
                                          <p:attrName>style.visibility</p:attrName>
                                        </p:attrNameLst>
                                      </p:cBhvr>
                                      <p:to>
                                        <p:strVal val="visible"/>
                                      </p:to>
                                    </p:set>
                                    <p:animEffect transition="in" filter="fade">
                                      <p:cBhvr>
                                        <p:cTn id="237" dur="2000"/>
                                        <p:tgtEl>
                                          <p:spTgt spid="30"/>
                                        </p:tgtEl>
                                      </p:cBhvr>
                                    </p:animEffect>
                                  </p:childTnLst>
                                </p:cTn>
                              </p:par>
                            </p:childTnLst>
                          </p:cTn>
                        </p:par>
                      </p:childTnLst>
                    </p:cTn>
                  </p:par>
                  <p:par>
                    <p:cTn id="238" fill="hold">
                      <p:stCondLst>
                        <p:cond delay="indefinite"/>
                      </p:stCondLst>
                      <p:childTnLst>
                        <p:par>
                          <p:cTn id="239" fill="hold">
                            <p:stCondLst>
                              <p:cond delay="0"/>
                            </p:stCondLst>
                            <p:childTnLst>
                              <p:par>
                                <p:cTn id="240" presetID="10" presetClass="entr" presetSubtype="0" fill="hold" grpId="0" nodeType="clickEffect">
                                  <p:stCondLst>
                                    <p:cond delay="0"/>
                                  </p:stCondLst>
                                  <p:childTnLst>
                                    <p:set>
                                      <p:cBhvr>
                                        <p:cTn id="241" dur="1" fill="hold">
                                          <p:stCondLst>
                                            <p:cond delay="0"/>
                                          </p:stCondLst>
                                        </p:cTn>
                                        <p:tgtEl>
                                          <p:spTgt spid="31"/>
                                        </p:tgtEl>
                                        <p:attrNameLst>
                                          <p:attrName>style.visibility</p:attrName>
                                        </p:attrNameLst>
                                      </p:cBhvr>
                                      <p:to>
                                        <p:strVal val="visible"/>
                                      </p:to>
                                    </p:set>
                                    <p:animEffect transition="in" filter="fade">
                                      <p:cBhvr>
                                        <p:cTn id="242" dur="2000"/>
                                        <p:tgtEl>
                                          <p:spTgt spid="31"/>
                                        </p:tgtEl>
                                      </p:cBhvr>
                                    </p:animEffect>
                                  </p:childTnLst>
                                </p:cTn>
                              </p:par>
                            </p:childTnLst>
                          </p:cTn>
                        </p:par>
                      </p:childTnLst>
                    </p:cTn>
                  </p:par>
                  <p:par>
                    <p:cTn id="243" fill="hold">
                      <p:stCondLst>
                        <p:cond delay="indefinite"/>
                      </p:stCondLst>
                      <p:childTnLst>
                        <p:par>
                          <p:cTn id="244" fill="hold">
                            <p:stCondLst>
                              <p:cond delay="0"/>
                            </p:stCondLst>
                            <p:childTnLst>
                              <p:par>
                                <p:cTn id="245" presetID="10" presetClass="entr" presetSubtype="0" fill="hold" grpId="0" nodeType="clickEffect">
                                  <p:stCondLst>
                                    <p:cond delay="0"/>
                                  </p:stCondLst>
                                  <p:childTnLst>
                                    <p:set>
                                      <p:cBhvr>
                                        <p:cTn id="246" dur="1" fill="hold">
                                          <p:stCondLst>
                                            <p:cond delay="0"/>
                                          </p:stCondLst>
                                        </p:cTn>
                                        <p:tgtEl>
                                          <p:spTgt spid="32"/>
                                        </p:tgtEl>
                                        <p:attrNameLst>
                                          <p:attrName>style.visibility</p:attrName>
                                        </p:attrNameLst>
                                      </p:cBhvr>
                                      <p:to>
                                        <p:strVal val="visible"/>
                                      </p:to>
                                    </p:set>
                                    <p:animEffect transition="in" filter="fade">
                                      <p:cBhvr>
                                        <p:cTn id="247" dur="2000"/>
                                        <p:tgtEl>
                                          <p:spTgt spid="32"/>
                                        </p:tgtEl>
                                      </p:cBhvr>
                                    </p:animEffect>
                                  </p:childTnLst>
                                </p:cTn>
                              </p:par>
                            </p:childTnLst>
                          </p:cTn>
                        </p:par>
                      </p:childTnLst>
                    </p:cTn>
                  </p:par>
                  <p:par>
                    <p:cTn id="248" fill="hold">
                      <p:stCondLst>
                        <p:cond delay="indefinite"/>
                      </p:stCondLst>
                      <p:childTnLst>
                        <p:par>
                          <p:cTn id="249" fill="hold">
                            <p:stCondLst>
                              <p:cond delay="0"/>
                            </p:stCondLst>
                            <p:childTnLst>
                              <p:par>
                                <p:cTn id="250" presetID="10" presetClass="entr" presetSubtype="0" fill="hold" grpId="0" nodeType="clickEffect">
                                  <p:stCondLst>
                                    <p:cond delay="0"/>
                                  </p:stCondLst>
                                  <p:childTnLst>
                                    <p:set>
                                      <p:cBhvr>
                                        <p:cTn id="251" dur="1" fill="hold">
                                          <p:stCondLst>
                                            <p:cond delay="0"/>
                                          </p:stCondLst>
                                        </p:cTn>
                                        <p:tgtEl>
                                          <p:spTgt spid="101"/>
                                        </p:tgtEl>
                                        <p:attrNameLst>
                                          <p:attrName>style.visibility</p:attrName>
                                        </p:attrNameLst>
                                      </p:cBhvr>
                                      <p:to>
                                        <p:strVal val="visible"/>
                                      </p:to>
                                    </p:set>
                                    <p:animEffect transition="in" filter="fade">
                                      <p:cBhvr>
                                        <p:cTn id="252" dur="2000"/>
                                        <p:tgtEl>
                                          <p:spTgt spid="101"/>
                                        </p:tgtEl>
                                      </p:cBhvr>
                                    </p:animEffect>
                                  </p:childTnLst>
                                </p:cTn>
                              </p:par>
                            </p:childTnLst>
                          </p:cTn>
                        </p:par>
                      </p:childTnLst>
                    </p:cTn>
                  </p:par>
                  <p:par>
                    <p:cTn id="253" fill="hold">
                      <p:stCondLst>
                        <p:cond delay="indefinite"/>
                      </p:stCondLst>
                      <p:childTnLst>
                        <p:par>
                          <p:cTn id="254" fill="hold">
                            <p:stCondLst>
                              <p:cond delay="0"/>
                            </p:stCondLst>
                            <p:childTnLst>
                              <p:par>
                                <p:cTn id="255" presetID="10" presetClass="entr" presetSubtype="0" fill="hold" grpId="0" nodeType="clickEffect">
                                  <p:stCondLst>
                                    <p:cond delay="0"/>
                                  </p:stCondLst>
                                  <p:childTnLst>
                                    <p:set>
                                      <p:cBhvr>
                                        <p:cTn id="256" dur="1" fill="hold">
                                          <p:stCondLst>
                                            <p:cond delay="0"/>
                                          </p:stCondLst>
                                        </p:cTn>
                                        <p:tgtEl>
                                          <p:spTgt spid="85"/>
                                        </p:tgtEl>
                                        <p:attrNameLst>
                                          <p:attrName>style.visibility</p:attrName>
                                        </p:attrNameLst>
                                      </p:cBhvr>
                                      <p:to>
                                        <p:strVal val="visible"/>
                                      </p:to>
                                    </p:set>
                                    <p:animEffect transition="in" filter="fade">
                                      <p:cBhvr>
                                        <p:cTn id="257" dur="2000"/>
                                        <p:tgtEl>
                                          <p:spTgt spid="85"/>
                                        </p:tgtEl>
                                      </p:cBhvr>
                                    </p:animEffect>
                                  </p:childTnLst>
                                </p:cTn>
                              </p:par>
                            </p:childTnLst>
                          </p:cTn>
                        </p:par>
                      </p:childTnLst>
                    </p:cTn>
                  </p:par>
                  <p:par>
                    <p:cTn id="258" fill="hold">
                      <p:stCondLst>
                        <p:cond delay="indefinite"/>
                      </p:stCondLst>
                      <p:childTnLst>
                        <p:par>
                          <p:cTn id="259" fill="hold">
                            <p:stCondLst>
                              <p:cond delay="0"/>
                            </p:stCondLst>
                            <p:childTnLst>
                              <p:par>
                                <p:cTn id="260" presetID="10" presetClass="entr" presetSubtype="0" fill="hold" grpId="0" nodeType="clickEffect">
                                  <p:stCondLst>
                                    <p:cond delay="0"/>
                                  </p:stCondLst>
                                  <p:childTnLst>
                                    <p:set>
                                      <p:cBhvr>
                                        <p:cTn id="261" dur="1" fill="hold">
                                          <p:stCondLst>
                                            <p:cond delay="0"/>
                                          </p:stCondLst>
                                        </p:cTn>
                                        <p:tgtEl>
                                          <p:spTgt spid="94"/>
                                        </p:tgtEl>
                                        <p:attrNameLst>
                                          <p:attrName>style.visibility</p:attrName>
                                        </p:attrNameLst>
                                      </p:cBhvr>
                                      <p:to>
                                        <p:strVal val="visible"/>
                                      </p:to>
                                    </p:set>
                                    <p:animEffect transition="in" filter="fade">
                                      <p:cBhvr>
                                        <p:cTn id="262" dur="2000"/>
                                        <p:tgtEl>
                                          <p:spTgt spid="94"/>
                                        </p:tgtEl>
                                      </p:cBhvr>
                                    </p:animEffect>
                                  </p:childTnLst>
                                </p:cTn>
                              </p:par>
                            </p:childTnLst>
                          </p:cTn>
                        </p:par>
                      </p:childTnLst>
                    </p:cTn>
                  </p:par>
                  <p:par>
                    <p:cTn id="263" fill="hold">
                      <p:stCondLst>
                        <p:cond delay="indefinite"/>
                      </p:stCondLst>
                      <p:childTnLst>
                        <p:par>
                          <p:cTn id="264" fill="hold">
                            <p:stCondLst>
                              <p:cond delay="0"/>
                            </p:stCondLst>
                            <p:childTnLst>
                              <p:par>
                                <p:cTn id="265" presetID="10" presetClass="entr" presetSubtype="0" fill="hold" grpId="0" nodeType="clickEffect">
                                  <p:stCondLst>
                                    <p:cond delay="0"/>
                                  </p:stCondLst>
                                  <p:childTnLst>
                                    <p:set>
                                      <p:cBhvr>
                                        <p:cTn id="266" dur="1" fill="hold">
                                          <p:stCondLst>
                                            <p:cond delay="0"/>
                                          </p:stCondLst>
                                        </p:cTn>
                                        <p:tgtEl>
                                          <p:spTgt spid="95"/>
                                        </p:tgtEl>
                                        <p:attrNameLst>
                                          <p:attrName>style.visibility</p:attrName>
                                        </p:attrNameLst>
                                      </p:cBhvr>
                                      <p:to>
                                        <p:strVal val="visible"/>
                                      </p:to>
                                    </p:set>
                                    <p:animEffect transition="in" filter="fade">
                                      <p:cBhvr>
                                        <p:cTn id="267" dur="2000"/>
                                        <p:tgtEl>
                                          <p:spTgt spid="95"/>
                                        </p:tgtEl>
                                      </p:cBhvr>
                                    </p:animEffect>
                                  </p:childTnLst>
                                </p:cTn>
                              </p:par>
                            </p:childTnLst>
                          </p:cTn>
                        </p:par>
                      </p:childTnLst>
                    </p:cTn>
                  </p:par>
                  <p:par>
                    <p:cTn id="268" fill="hold">
                      <p:stCondLst>
                        <p:cond delay="indefinite"/>
                      </p:stCondLst>
                      <p:childTnLst>
                        <p:par>
                          <p:cTn id="269" fill="hold">
                            <p:stCondLst>
                              <p:cond delay="0"/>
                            </p:stCondLst>
                            <p:childTnLst>
                              <p:par>
                                <p:cTn id="270" presetID="10" presetClass="entr" presetSubtype="0" fill="hold" grpId="0" nodeType="clickEffect">
                                  <p:stCondLst>
                                    <p:cond delay="0"/>
                                  </p:stCondLst>
                                  <p:childTnLst>
                                    <p:set>
                                      <p:cBhvr>
                                        <p:cTn id="271" dur="1" fill="hold">
                                          <p:stCondLst>
                                            <p:cond delay="0"/>
                                          </p:stCondLst>
                                        </p:cTn>
                                        <p:tgtEl>
                                          <p:spTgt spid="96"/>
                                        </p:tgtEl>
                                        <p:attrNameLst>
                                          <p:attrName>style.visibility</p:attrName>
                                        </p:attrNameLst>
                                      </p:cBhvr>
                                      <p:to>
                                        <p:strVal val="visible"/>
                                      </p:to>
                                    </p:set>
                                    <p:animEffect transition="in" filter="fade">
                                      <p:cBhvr>
                                        <p:cTn id="272" dur="2000"/>
                                        <p:tgtEl>
                                          <p:spTgt spid="96"/>
                                        </p:tgtEl>
                                      </p:cBhvr>
                                    </p:animEffect>
                                  </p:childTnLst>
                                </p:cTn>
                              </p:par>
                            </p:childTnLst>
                          </p:cTn>
                        </p:par>
                      </p:childTnLst>
                    </p:cTn>
                  </p:par>
                  <p:par>
                    <p:cTn id="273" fill="hold">
                      <p:stCondLst>
                        <p:cond delay="indefinite"/>
                      </p:stCondLst>
                      <p:childTnLst>
                        <p:par>
                          <p:cTn id="274" fill="hold">
                            <p:stCondLst>
                              <p:cond delay="0"/>
                            </p:stCondLst>
                            <p:childTnLst>
                              <p:par>
                                <p:cTn id="275" presetID="10" presetClass="entr" presetSubtype="0" fill="hold" grpId="0" nodeType="clickEffect">
                                  <p:stCondLst>
                                    <p:cond delay="0"/>
                                  </p:stCondLst>
                                  <p:childTnLst>
                                    <p:set>
                                      <p:cBhvr>
                                        <p:cTn id="276" dur="1" fill="hold">
                                          <p:stCondLst>
                                            <p:cond delay="0"/>
                                          </p:stCondLst>
                                        </p:cTn>
                                        <p:tgtEl>
                                          <p:spTgt spid="97"/>
                                        </p:tgtEl>
                                        <p:attrNameLst>
                                          <p:attrName>style.visibility</p:attrName>
                                        </p:attrNameLst>
                                      </p:cBhvr>
                                      <p:to>
                                        <p:strVal val="visible"/>
                                      </p:to>
                                    </p:set>
                                    <p:animEffect transition="in" filter="fade">
                                      <p:cBhvr>
                                        <p:cTn id="277" dur="2000"/>
                                        <p:tgtEl>
                                          <p:spTgt spid="97"/>
                                        </p:tgtEl>
                                      </p:cBhvr>
                                    </p:animEffect>
                                  </p:childTnLst>
                                </p:cTn>
                              </p:par>
                            </p:childTnLst>
                          </p:cTn>
                        </p:par>
                      </p:childTnLst>
                    </p:cTn>
                  </p:par>
                  <p:par>
                    <p:cTn id="278" fill="hold">
                      <p:stCondLst>
                        <p:cond delay="indefinite"/>
                      </p:stCondLst>
                      <p:childTnLst>
                        <p:par>
                          <p:cTn id="279" fill="hold">
                            <p:stCondLst>
                              <p:cond delay="0"/>
                            </p:stCondLst>
                            <p:childTnLst>
                              <p:par>
                                <p:cTn id="280" presetID="10" presetClass="entr" presetSubtype="0" fill="hold" grpId="0" nodeType="clickEffect">
                                  <p:stCondLst>
                                    <p:cond delay="0"/>
                                  </p:stCondLst>
                                  <p:childTnLst>
                                    <p:set>
                                      <p:cBhvr>
                                        <p:cTn id="281" dur="1" fill="hold">
                                          <p:stCondLst>
                                            <p:cond delay="0"/>
                                          </p:stCondLst>
                                        </p:cTn>
                                        <p:tgtEl>
                                          <p:spTgt spid="89"/>
                                        </p:tgtEl>
                                        <p:attrNameLst>
                                          <p:attrName>style.visibility</p:attrName>
                                        </p:attrNameLst>
                                      </p:cBhvr>
                                      <p:to>
                                        <p:strVal val="visible"/>
                                      </p:to>
                                    </p:set>
                                    <p:animEffect transition="in" filter="fade">
                                      <p:cBhvr>
                                        <p:cTn id="282" dur="2000"/>
                                        <p:tgtEl>
                                          <p:spTgt spid="89"/>
                                        </p:tgtEl>
                                      </p:cBhvr>
                                    </p:animEffect>
                                  </p:childTnLst>
                                </p:cTn>
                              </p:par>
                            </p:childTnLst>
                          </p:cTn>
                        </p:par>
                      </p:childTnLst>
                    </p:cTn>
                  </p:par>
                  <p:par>
                    <p:cTn id="283" fill="hold">
                      <p:stCondLst>
                        <p:cond delay="indefinite"/>
                      </p:stCondLst>
                      <p:childTnLst>
                        <p:par>
                          <p:cTn id="284" fill="hold">
                            <p:stCondLst>
                              <p:cond delay="0"/>
                            </p:stCondLst>
                            <p:childTnLst>
                              <p:par>
                                <p:cTn id="285" presetID="10" presetClass="entr" presetSubtype="0" fill="hold" grpId="0" nodeType="clickEffect">
                                  <p:stCondLst>
                                    <p:cond delay="0"/>
                                  </p:stCondLst>
                                  <p:childTnLst>
                                    <p:set>
                                      <p:cBhvr>
                                        <p:cTn id="286" dur="1" fill="hold">
                                          <p:stCondLst>
                                            <p:cond delay="0"/>
                                          </p:stCondLst>
                                        </p:cTn>
                                        <p:tgtEl>
                                          <p:spTgt spid="93"/>
                                        </p:tgtEl>
                                        <p:attrNameLst>
                                          <p:attrName>style.visibility</p:attrName>
                                        </p:attrNameLst>
                                      </p:cBhvr>
                                      <p:to>
                                        <p:strVal val="visible"/>
                                      </p:to>
                                    </p:set>
                                    <p:animEffect transition="in" filter="fade">
                                      <p:cBhvr>
                                        <p:cTn id="287" dur="2000"/>
                                        <p:tgtEl>
                                          <p:spTgt spid="93"/>
                                        </p:tgtEl>
                                      </p:cBhvr>
                                    </p:animEffect>
                                  </p:childTnLst>
                                </p:cTn>
                              </p:par>
                            </p:childTnLst>
                          </p:cTn>
                        </p:par>
                      </p:childTnLst>
                    </p:cTn>
                  </p:par>
                  <p:par>
                    <p:cTn id="288" fill="hold">
                      <p:stCondLst>
                        <p:cond delay="indefinite"/>
                      </p:stCondLst>
                      <p:childTnLst>
                        <p:par>
                          <p:cTn id="289" fill="hold">
                            <p:stCondLst>
                              <p:cond delay="0"/>
                            </p:stCondLst>
                            <p:childTnLst>
                              <p:par>
                                <p:cTn id="290" presetID="10" presetClass="entr" presetSubtype="0" fill="hold" grpId="0" nodeType="clickEffect">
                                  <p:stCondLst>
                                    <p:cond delay="0"/>
                                  </p:stCondLst>
                                  <p:childTnLst>
                                    <p:set>
                                      <p:cBhvr>
                                        <p:cTn id="291" dur="1" fill="hold">
                                          <p:stCondLst>
                                            <p:cond delay="0"/>
                                          </p:stCondLst>
                                        </p:cTn>
                                        <p:tgtEl>
                                          <p:spTgt spid="86"/>
                                        </p:tgtEl>
                                        <p:attrNameLst>
                                          <p:attrName>style.visibility</p:attrName>
                                        </p:attrNameLst>
                                      </p:cBhvr>
                                      <p:to>
                                        <p:strVal val="visible"/>
                                      </p:to>
                                    </p:set>
                                    <p:animEffect transition="in" filter="fade">
                                      <p:cBhvr>
                                        <p:cTn id="292" dur="2000"/>
                                        <p:tgtEl>
                                          <p:spTgt spid="86"/>
                                        </p:tgtEl>
                                      </p:cBhvr>
                                    </p:animEffect>
                                  </p:childTnLst>
                                </p:cTn>
                              </p:par>
                            </p:childTnLst>
                          </p:cTn>
                        </p:par>
                      </p:childTnLst>
                    </p:cTn>
                  </p:par>
                  <p:par>
                    <p:cTn id="293" fill="hold">
                      <p:stCondLst>
                        <p:cond delay="indefinite"/>
                      </p:stCondLst>
                      <p:childTnLst>
                        <p:par>
                          <p:cTn id="294" fill="hold">
                            <p:stCondLst>
                              <p:cond delay="0"/>
                            </p:stCondLst>
                            <p:childTnLst>
                              <p:par>
                                <p:cTn id="295" presetID="10" presetClass="entr" presetSubtype="0" fill="hold" grpId="0" nodeType="clickEffect">
                                  <p:stCondLst>
                                    <p:cond delay="0"/>
                                  </p:stCondLst>
                                  <p:childTnLst>
                                    <p:set>
                                      <p:cBhvr>
                                        <p:cTn id="296" dur="1" fill="hold">
                                          <p:stCondLst>
                                            <p:cond delay="0"/>
                                          </p:stCondLst>
                                        </p:cTn>
                                        <p:tgtEl>
                                          <p:spTgt spid="87"/>
                                        </p:tgtEl>
                                        <p:attrNameLst>
                                          <p:attrName>style.visibility</p:attrName>
                                        </p:attrNameLst>
                                      </p:cBhvr>
                                      <p:to>
                                        <p:strVal val="visible"/>
                                      </p:to>
                                    </p:set>
                                    <p:animEffect transition="in" filter="fade">
                                      <p:cBhvr>
                                        <p:cTn id="297" dur="2000"/>
                                        <p:tgtEl>
                                          <p:spTgt spid="87"/>
                                        </p:tgtEl>
                                      </p:cBhvr>
                                    </p:animEffect>
                                  </p:childTnLst>
                                </p:cTn>
                              </p:par>
                            </p:childTnLst>
                          </p:cTn>
                        </p:par>
                      </p:childTnLst>
                    </p:cTn>
                  </p:par>
                  <p:par>
                    <p:cTn id="298" fill="hold">
                      <p:stCondLst>
                        <p:cond delay="indefinite"/>
                      </p:stCondLst>
                      <p:childTnLst>
                        <p:par>
                          <p:cTn id="299" fill="hold">
                            <p:stCondLst>
                              <p:cond delay="0"/>
                            </p:stCondLst>
                            <p:childTnLst>
                              <p:par>
                                <p:cTn id="300" presetID="10" presetClass="entr" presetSubtype="0" fill="hold" grpId="0" nodeType="clickEffect">
                                  <p:stCondLst>
                                    <p:cond delay="0"/>
                                  </p:stCondLst>
                                  <p:childTnLst>
                                    <p:set>
                                      <p:cBhvr>
                                        <p:cTn id="301" dur="1" fill="hold">
                                          <p:stCondLst>
                                            <p:cond delay="0"/>
                                          </p:stCondLst>
                                        </p:cTn>
                                        <p:tgtEl>
                                          <p:spTgt spid="37"/>
                                        </p:tgtEl>
                                        <p:attrNameLst>
                                          <p:attrName>style.visibility</p:attrName>
                                        </p:attrNameLst>
                                      </p:cBhvr>
                                      <p:to>
                                        <p:strVal val="visible"/>
                                      </p:to>
                                    </p:set>
                                    <p:animEffect transition="in" filter="fade">
                                      <p:cBhvr>
                                        <p:cTn id="302" dur="2000"/>
                                        <p:tgtEl>
                                          <p:spTgt spid="37"/>
                                        </p:tgtEl>
                                      </p:cBhvr>
                                    </p:animEffect>
                                  </p:childTnLst>
                                </p:cTn>
                              </p:par>
                            </p:childTnLst>
                          </p:cTn>
                        </p:par>
                      </p:childTnLst>
                    </p:cTn>
                  </p:par>
                  <p:par>
                    <p:cTn id="303" fill="hold">
                      <p:stCondLst>
                        <p:cond delay="indefinite"/>
                      </p:stCondLst>
                      <p:childTnLst>
                        <p:par>
                          <p:cTn id="304" fill="hold">
                            <p:stCondLst>
                              <p:cond delay="0"/>
                            </p:stCondLst>
                            <p:childTnLst>
                              <p:par>
                                <p:cTn id="305" presetID="10" presetClass="entr" presetSubtype="0" fill="hold" grpId="0" nodeType="clickEffect">
                                  <p:stCondLst>
                                    <p:cond delay="0"/>
                                  </p:stCondLst>
                                  <p:childTnLst>
                                    <p:set>
                                      <p:cBhvr>
                                        <p:cTn id="306" dur="1" fill="hold">
                                          <p:stCondLst>
                                            <p:cond delay="0"/>
                                          </p:stCondLst>
                                        </p:cTn>
                                        <p:tgtEl>
                                          <p:spTgt spid="105"/>
                                        </p:tgtEl>
                                        <p:attrNameLst>
                                          <p:attrName>style.visibility</p:attrName>
                                        </p:attrNameLst>
                                      </p:cBhvr>
                                      <p:to>
                                        <p:strVal val="visible"/>
                                      </p:to>
                                    </p:set>
                                    <p:animEffect transition="in" filter="fade">
                                      <p:cBhvr>
                                        <p:cTn id="307" dur="2000"/>
                                        <p:tgtEl>
                                          <p:spTgt spid="1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p:bldP spid="9" grpId="0"/>
      <p:bldP spid="12" grpId="0"/>
      <p:bldP spid="15" grpId="0"/>
      <p:bldP spid="16" grpId="0"/>
      <p:bldP spid="17" grpId="0"/>
      <p:bldP spid="41" grpId="0"/>
      <p:bldP spid="42" grpId="0"/>
      <p:bldP spid="44" grpId="0" animBg="1"/>
      <p:bldP spid="88" grpId="0"/>
      <p:bldP spid="90" grpId="0"/>
      <p:bldP spid="91" grpId="0"/>
      <p:bldP spid="92" grpId="0"/>
      <p:bldP spid="30" grpId="0"/>
      <p:bldP spid="31" grpId="0"/>
      <p:bldP spid="32" grpId="0"/>
      <p:bldP spid="34" grpId="0"/>
      <p:bldP spid="36" grpId="0"/>
      <p:bldP spid="37" grpId="0"/>
      <p:bldP spid="39" grpId="0" animBg="1"/>
      <p:bldP spid="60" grpId="0" animBg="1"/>
      <p:bldP spid="75" grpId="0"/>
      <p:bldP spid="76" grpId="0"/>
      <p:bldP spid="77" grpId="0"/>
      <p:bldP spid="78" grpId="0"/>
      <p:bldP spid="79" grpId="0"/>
      <p:bldP spid="80" grpId="0"/>
      <p:bldP spid="81" grpId="0"/>
      <p:bldP spid="85" grpId="0" animBg="1"/>
      <p:bldP spid="86" grpId="0" animBg="1"/>
      <p:bldP spid="87" grpId="0" animBg="1"/>
      <p:bldP spid="89" grpId="0" animBg="1"/>
      <p:bldP spid="93" grpId="0" animBg="1"/>
      <p:bldP spid="94" grpId="0"/>
      <p:bldP spid="95" grpId="0"/>
      <p:bldP spid="96" grpId="0"/>
      <p:bldP spid="97" grpId="0"/>
      <p:bldP spid="64" grpId="0"/>
      <p:bldP spid="70" grpId="0"/>
      <p:bldP spid="73" grpId="0"/>
      <p:bldP spid="74" grpId="0"/>
      <p:bldP spid="83" grpId="0"/>
      <p:bldP spid="98" grpId="0"/>
      <p:bldP spid="101" grpId="0"/>
      <p:bldP spid="103" grpId="0"/>
      <p:bldP spid="104" grpId="0"/>
      <p:bldP spid="105"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праведливость">
  <a:themeElements>
    <a:clrScheme name="Справедливость">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Справедливость">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Справедливость">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758</TotalTime>
  <Words>1350</Words>
  <Application>Microsoft Office PowerPoint</Application>
  <PresentationFormat>Экран (4:3)</PresentationFormat>
  <Paragraphs>123</Paragraphs>
  <Slides>17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17</vt:i4>
      </vt:variant>
    </vt:vector>
  </HeadingPairs>
  <TitlesOfParts>
    <vt:vector size="18" baseType="lpstr">
      <vt:lpstr>Справедливость</vt:lpstr>
      <vt:lpstr>Тема: Четырехугольники</vt:lpstr>
      <vt:lpstr>                Цель урока</vt:lpstr>
      <vt:lpstr>                 Ход урока </vt:lpstr>
      <vt:lpstr>Слайд 4</vt:lpstr>
      <vt:lpstr>        Фронтальный опрос</vt:lpstr>
      <vt:lpstr>Слайд 6</vt:lpstr>
      <vt:lpstr>Слайд 7</vt:lpstr>
      <vt:lpstr>Самостоятельная работа</vt:lpstr>
      <vt:lpstr>Слайд 9</vt:lpstr>
      <vt:lpstr>Слайд 10</vt:lpstr>
      <vt:lpstr>Решение комплексной задачи</vt:lpstr>
      <vt:lpstr>Слайд 12</vt:lpstr>
      <vt:lpstr>Слайд 13</vt:lpstr>
      <vt:lpstr>Самостоятельная поисковая деятельность учащихся</vt:lpstr>
      <vt:lpstr>Решение нестандартных задач практического характера</vt:lpstr>
      <vt:lpstr>Творческое домашнее задание</vt:lpstr>
      <vt:lpstr>Слайд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Четырехугольники</dc:title>
  <dc:creator>Cappy</dc:creator>
  <cp:lastModifiedBy>revaz</cp:lastModifiedBy>
  <cp:revision>84</cp:revision>
  <dcterms:created xsi:type="dcterms:W3CDTF">2011-11-12T14:56:19Z</dcterms:created>
  <dcterms:modified xsi:type="dcterms:W3CDTF">2012-04-05T12:28:06Z</dcterms:modified>
</cp:coreProperties>
</file>