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1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175432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Понятие многогранника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4" name="Picture 2" descr="http://hohulinc.files.wordpress.com/2010/04/polyhed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3203848" cy="3203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68144" y="565767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 </a:t>
            </a:r>
          </a:p>
          <a:p>
            <a:r>
              <a:rPr lang="ru-RU" i="1" dirty="0" smtClean="0"/>
              <a:t>учитель математики </a:t>
            </a:r>
          </a:p>
          <a:p>
            <a:r>
              <a:rPr lang="ru-RU" i="1" dirty="0" smtClean="0"/>
              <a:t>МБОУ «СОШ №40» г. Кемерово Ю.В. Нелаева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33817"/>
            <a:ext cx="82809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219,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№220,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№223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1,2 к гл.3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№220;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№295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а,б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№296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в,г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– для боле подготовленных учеников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1. Сумма углов треугольников равна…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0527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180 градусов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2. Свойства углов равнобедренного треугольника при основании.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1328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В равнобедренном треугольнике углы при основании равны.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3</a:t>
            </a:r>
            <a:r>
              <a:rPr lang="ru-RU" sz="2000" dirty="0" smtClean="0"/>
              <a:t>. Острые углы равнобедренного прямоугольного треугольника равны …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4290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45 </a:t>
            </a:r>
            <a:r>
              <a:rPr lang="ru-RU" sz="2000" i="1" dirty="0" smtClean="0">
                <a:solidFill>
                  <a:srgbClr val="FF0000"/>
                </a:solidFill>
              </a:rPr>
              <a:t>градусам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43711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 Свойство катета, лежащего против угла в 30</a:t>
            </a:r>
            <a:r>
              <a:rPr lang="ru-RU" sz="2000" baseline="30000" dirty="0" smtClean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422108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Катет , лежащий против угла  в 30 градусов, равен половине гипотенузы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589240"/>
            <a:ext cx="4320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5. Что </a:t>
            </a:r>
            <a:r>
              <a:rPr lang="ru-RU" sz="2000" dirty="0" smtClean="0"/>
              <a:t>называется</a:t>
            </a:r>
            <a:r>
              <a:rPr lang="ru-RU" dirty="0" smtClean="0"/>
              <a:t> углом между прямой и плоскостью?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44008" y="55172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Углом между прямой и плоскостью называется угол между прямой и ее проекцией на эту плоскость.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88640"/>
            <a:ext cx="552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21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Повторение изученного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899592" y="1412776"/>
            <a:ext cx="3024336" cy="4320480"/>
          </a:xfrm>
          <a:prstGeom prst="cub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1680" y="1412776"/>
            <a:ext cx="72008" cy="36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941168"/>
            <a:ext cx="21602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99592" y="4941168"/>
            <a:ext cx="864096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1403648" y="1844824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403648" y="2420888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475656" y="2924944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403648" y="3429000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75656" y="3933056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403648" y="4437112"/>
            <a:ext cx="648072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187624" y="5085184"/>
            <a:ext cx="648072" cy="14401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971600" y="5373216"/>
            <a:ext cx="648072" cy="14401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 rot="16749220" flipV="1">
            <a:off x="1789427" y="4822179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 rot="16749220" flipV="1">
            <a:off x="2365493" y="4822178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rot="16749220" flipV="1">
            <a:off x="3229588" y="4678164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5292080" y="4869160"/>
            <a:ext cx="3096344" cy="86409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588224" y="1988840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24" idx="4"/>
          </p:cNvCxnSpPr>
          <p:nvPr/>
        </p:nvCxnSpPr>
        <p:spPr>
          <a:xfrm flipH="1">
            <a:off x="5292080" y="2060848"/>
            <a:ext cx="1317236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60232" y="1988840"/>
            <a:ext cx="158929" cy="37233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60232" y="1988840"/>
            <a:ext cx="1707101" cy="28592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процесс 42"/>
          <p:cNvSpPr/>
          <p:nvPr/>
        </p:nvSpPr>
        <p:spPr>
          <a:xfrm rot="16749220" flipV="1">
            <a:off x="5605853" y="4678163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роцесс 43"/>
          <p:cNvSpPr/>
          <p:nvPr/>
        </p:nvSpPr>
        <p:spPr>
          <a:xfrm rot="16749220" flipV="1">
            <a:off x="6253924" y="4894186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процесс 44"/>
          <p:cNvSpPr/>
          <p:nvPr/>
        </p:nvSpPr>
        <p:spPr>
          <a:xfrm rot="16749220" flipV="1">
            <a:off x="7046013" y="4894187"/>
            <a:ext cx="504056" cy="1897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75656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ПАРАЛЛЕЛЕПИПЕД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64088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ТЕТРАЭДР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88640"/>
            <a:ext cx="552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21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Повторение изученного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14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21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Понятие    многогранника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05273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поверхность, составленную из многоугольников   и        ограничивающую некоторое геометрическое тело, называют </a:t>
            </a:r>
            <a:r>
              <a:rPr lang="ru-RU" sz="2000" dirty="0" smtClean="0">
                <a:solidFill>
                  <a:schemeClr val="accent2"/>
                </a:solidFill>
              </a:rPr>
              <a:t>многогранной поверхностью</a:t>
            </a:r>
            <a:r>
              <a:rPr lang="ru-RU" sz="2000" dirty="0" smtClean="0"/>
              <a:t> или </a:t>
            </a:r>
            <a:r>
              <a:rPr lang="ru-RU" sz="2000" dirty="0" smtClean="0">
                <a:solidFill>
                  <a:schemeClr val="accent2"/>
                </a:solidFill>
              </a:rPr>
              <a:t>многогранником.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accent2"/>
                </a:solidFill>
              </a:rPr>
              <a:t>Определение:</a:t>
            </a:r>
            <a:endParaRPr lang="ru-RU" sz="2400" i="1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C:\Users\Пользователь\AppData\Local\Microsoft\Windows\Temporary Internet Files\Content.IE5\GSEJLQJ1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7072" y="2708920"/>
            <a:ext cx="1841922" cy="2833726"/>
          </a:xfrm>
          <a:prstGeom prst="rect">
            <a:avLst/>
          </a:prstGeom>
          <a:noFill/>
        </p:spPr>
      </p:pic>
      <p:pic>
        <p:nvPicPr>
          <p:cNvPr id="1039" name="Picture 15" descr="http://licey102.k26.ru/dist-kurs/images/paintedsil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4896544" cy="30243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420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21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ПРИМЕРЫ    многогранника</a:t>
            </a:r>
            <a:endParaRPr lang="ru-RU" dirty="0"/>
          </a:p>
        </p:txBody>
      </p:sp>
      <p:pic>
        <p:nvPicPr>
          <p:cNvPr id="4" name="Picture 13" descr="http://www.nastol.com.ua/pic/201108/1280x1024/nastol.com.ua-6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73069" cy="5578455"/>
          </a:xfrm>
          <a:prstGeom prst="rect">
            <a:avLst/>
          </a:prstGeom>
          <a:noFill/>
        </p:spPr>
      </p:pic>
      <p:pic>
        <p:nvPicPr>
          <p:cNvPr id="5" name="Picture 11" descr="http://www.megabook.ru/MObjects2/data/pict2006/new1/be5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496050" cy="4505325"/>
          </a:xfrm>
          <a:prstGeom prst="rect">
            <a:avLst/>
          </a:prstGeom>
          <a:noFill/>
        </p:spPr>
      </p:pic>
      <p:pic>
        <p:nvPicPr>
          <p:cNvPr id="6" name="Picture 9" descr="http://www.milogiya2007.ru/24/kristal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4429125" cy="4438650"/>
          </a:xfrm>
          <a:prstGeom prst="rect">
            <a:avLst/>
          </a:prstGeom>
          <a:noFill/>
        </p:spPr>
      </p:pic>
      <p:pic>
        <p:nvPicPr>
          <p:cNvPr id="7" name="Picture 5" descr="C:\Users\Пользователь\AppData\Local\Microsoft\Windows\Temporary Internet Files\Content.IE5\CXQS0R3G\MP90043871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76872"/>
            <a:ext cx="3520997" cy="2646040"/>
          </a:xfrm>
          <a:prstGeom prst="rect">
            <a:avLst/>
          </a:prstGeom>
          <a:noFill/>
        </p:spPr>
      </p:pic>
      <p:pic>
        <p:nvPicPr>
          <p:cNvPr id="9" name="Picture 4" descr="C:\Users\Пользователь\AppData\Local\Microsoft\Windows\Temporary Internet Files\Content.IE5\0GHRL5N2\MP90040077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060848"/>
            <a:ext cx="3901440" cy="3121152"/>
          </a:xfrm>
          <a:prstGeom prst="rect">
            <a:avLst/>
          </a:prstGeom>
          <a:noFill/>
        </p:spPr>
      </p:pic>
      <p:pic>
        <p:nvPicPr>
          <p:cNvPr id="10" name="Picture 19" descr="http://photos.lifeisphoto.ru/27/0/2777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908720"/>
            <a:ext cx="5616624" cy="5616624"/>
          </a:xfrm>
          <a:prstGeom prst="rect">
            <a:avLst/>
          </a:prstGeom>
          <a:noFill/>
        </p:spPr>
      </p:pic>
      <p:pic>
        <p:nvPicPr>
          <p:cNvPr id="11" name="Picture 17" descr="http://www.novate.ru/files/u4755/polyhedron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628800"/>
            <a:ext cx="44767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/>
          <p:cNvSpPr/>
          <p:nvPr/>
        </p:nvSpPr>
        <p:spPr>
          <a:xfrm>
            <a:off x="1115616" y="1340768"/>
            <a:ext cx="6912768" cy="4320480"/>
          </a:xfrm>
          <a:prstGeom prst="cub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5832648" cy="324036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1115616" y="1340768"/>
            <a:ext cx="6912768" cy="1080120"/>
          </a:xfrm>
          <a:prstGeom prst="parallelogram">
            <a:avLst>
              <a:gd name="adj" fmla="val 98437"/>
            </a:avLst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1115616" y="1340768"/>
            <a:ext cx="6912768" cy="4320480"/>
          </a:xfrm>
          <a:prstGeom prst="cube">
            <a:avLst/>
          </a:prstGeom>
          <a:solidFill>
            <a:schemeClr val="accent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27584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Многоугольники, из которых </a:t>
            </a:r>
            <a:r>
              <a:rPr lang="ru-RU" dirty="0" smtClean="0"/>
              <a:t>состоит </a:t>
            </a:r>
            <a:r>
              <a:rPr lang="ru-RU" dirty="0" smtClean="0"/>
              <a:t>многогранник, называются </a:t>
            </a:r>
            <a:r>
              <a:rPr lang="ru-RU" dirty="0" smtClean="0">
                <a:solidFill>
                  <a:srgbClr val="FF0000"/>
                </a:solidFill>
              </a:rPr>
              <a:t>гранями</a:t>
            </a:r>
            <a:r>
              <a:rPr lang="ru-RU" dirty="0" smtClean="0"/>
              <a:t> многогранника.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9512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Стороны граней называют </a:t>
            </a:r>
            <a:r>
              <a:rPr lang="ru-RU" dirty="0" smtClean="0">
                <a:solidFill>
                  <a:srgbClr val="FF0000"/>
                </a:solidFill>
              </a:rPr>
              <a:t>ребрами</a:t>
            </a:r>
            <a:r>
              <a:rPr lang="ru-RU" dirty="0" smtClean="0"/>
              <a:t>, а концы ребер </a:t>
            </a:r>
            <a:r>
              <a:rPr lang="ru-RU" dirty="0" smtClean="0">
                <a:solidFill>
                  <a:srgbClr val="FF0000"/>
                </a:solidFill>
              </a:rPr>
              <a:t>вершинами многогранника.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95736" y="836712"/>
            <a:ext cx="58326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15616" y="1916832"/>
            <a:ext cx="58326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5157192"/>
            <a:ext cx="58326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4077072"/>
            <a:ext cx="58326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115616" y="1916832"/>
            <a:ext cx="0" cy="3240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948264" y="1916832"/>
            <a:ext cx="0" cy="3240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95736" y="836712"/>
            <a:ext cx="0" cy="3240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028384" y="836712"/>
            <a:ext cx="0" cy="3240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115616" y="836712"/>
            <a:ext cx="1080120" cy="108012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115616" y="4077072"/>
            <a:ext cx="1080120" cy="108012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948264" y="4077072"/>
            <a:ext cx="1080120" cy="108012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948264" y="836712"/>
            <a:ext cx="1080120" cy="108012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123728" y="7647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956376" y="7647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43608" y="18448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76256" y="18448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23728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956376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76256" y="50851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43608" y="50851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115616" y="1916832"/>
            <a:ext cx="5853739" cy="3189443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520" y="544522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Отрезок, соединяющий противоположные вершины грани называется </a:t>
            </a:r>
            <a:r>
              <a:rPr lang="ru-RU" dirty="0" smtClean="0">
                <a:solidFill>
                  <a:srgbClr val="FF0000"/>
                </a:solidFill>
              </a:rPr>
              <a:t>диагональю грани многогранника, </a:t>
            </a:r>
            <a:r>
              <a:rPr lang="ru-RU" dirty="0" smtClean="0"/>
              <a:t>а отрезок, соединяющий две вершины, не принадлежащие одной грани называется </a:t>
            </a:r>
            <a:r>
              <a:rPr lang="ru-RU" dirty="0" smtClean="0">
                <a:solidFill>
                  <a:srgbClr val="FF0000"/>
                </a:solidFill>
              </a:rPr>
              <a:t>диагональю многогранника.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39" idx="7"/>
          </p:cNvCxnSpPr>
          <p:nvPr/>
        </p:nvCxnSpPr>
        <p:spPr>
          <a:xfrm flipV="1">
            <a:off x="1166533" y="836712"/>
            <a:ext cx="6933859" cy="42695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Заполните таблицу: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348880"/>
          <a:ext cx="7681344" cy="2556284"/>
        </p:xfrm>
        <a:graphic>
          <a:graphicData uri="http://schemas.openxmlformats.org/drawingml/2006/table">
            <a:tbl>
              <a:tblPr/>
              <a:tblGrid>
                <a:gridCol w="2136727"/>
                <a:gridCol w="1338412"/>
                <a:gridCol w="1366888"/>
                <a:gridCol w="1366888"/>
                <a:gridCol w="1472429"/>
              </a:tblGrid>
              <a:tr h="9361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Наименование многогранника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Число вершин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Число ребер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Число граней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Эйлерова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характеристика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Тетраэдр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Параллелепипед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Куб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326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Эйлерова</a:t>
            </a:r>
            <a:r>
              <a:rPr lang="ru-RU" dirty="0" smtClean="0"/>
              <a:t>  характеристика равна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ЧИСЛО ВЕРШИН – ЧИСЛО РЕБЕР + ЧИСЛО ГРАНЕЙ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9807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многогранники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556792"/>
            <a:ext cx="1152128" cy="136815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2120" y="1556792"/>
            <a:ext cx="1008112" cy="144016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306896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Выпуклые</a:t>
            </a: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dirty="0" smtClean="0"/>
              <a:t>Многогранник называется </a:t>
            </a:r>
            <a:r>
              <a:rPr lang="ru-RU" b="1" dirty="0" smtClean="0">
                <a:solidFill>
                  <a:srgbClr val="FF0000"/>
                </a:solidFill>
              </a:rPr>
              <a:t>выпуклым</a:t>
            </a:r>
            <a:r>
              <a:rPr lang="ru-RU" b="1" dirty="0" smtClean="0"/>
              <a:t>, если он расположен по одну сторону  от плоскости каждой его грани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31409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Невыпуклые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95536" y="3645024"/>
            <a:ext cx="3744416" cy="2592288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5436096" y="3645024"/>
            <a:ext cx="1872208" cy="2448272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6804248" y="4581128"/>
            <a:ext cx="1656184" cy="1512168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</TotalTime>
  <Words>261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1_Справедливость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2011-12-19T12:06:40Z</dcterms:created>
  <dcterms:modified xsi:type="dcterms:W3CDTF">2012-01-05T03:22:08Z</dcterms:modified>
</cp:coreProperties>
</file>