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88" r:id="rId13"/>
    <p:sldId id="289" r:id="rId14"/>
    <p:sldId id="267" r:id="rId15"/>
    <p:sldId id="290" r:id="rId16"/>
    <p:sldId id="291" r:id="rId17"/>
    <p:sldId id="268" r:id="rId18"/>
    <p:sldId id="269" r:id="rId19"/>
    <p:sldId id="270" r:id="rId20"/>
    <p:sldId id="271" r:id="rId21"/>
    <p:sldId id="292" r:id="rId22"/>
    <p:sldId id="272" r:id="rId23"/>
    <p:sldId id="280" r:id="rId24"/>
    <p:sldId id="281" r:id="rId25"/>
    <p:sldId id="274" r:id="rId26"/>
    <p:sldId id="275" r:id="rId27"/>
    <p:sldId id="276" r:id="rId28"/>
    <p:sldId id="277" r:id="rId29"/>
    <p:sldId id="278" r:id="rId30"/>
    <p:sldId id="284" r:id="rId31"/>
    <p:sldId id="293" r:id="rId32"/>
    <p:sldId id="285" r:id="rId33"/>
    <p:sldId id="286" r:id="rId34"/>
    <p:sldId id="294" r:id="rId35"/>
  </p:sldIdLst>
  <p:sldSz cx="9144000" cy="6858000" type="screen4x3"/>
  <p:notesSz cx="6858000" cy="9144000"/>
  <p:embeddedFontLst>
    <p:embeddedFont>
      <p:font typeface="Tahoma" pitchFamily="34" charset="0"/>
      <p:regular r:id="rId37"/>
      <p:bold r:id="rId3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66C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2CDBBA4-70B9-4759-9AC9-8C61D123C8A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205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05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6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06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8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9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0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1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2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3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3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4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5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6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7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8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9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9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20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20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20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0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0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427D88D4-1FA4-44D2-8EB5-62E1FE14F1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9CB17-E285-4401-999B-94C633FEE0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257DC-62EC-4D28-B71A-4873670939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954B73ED-06D1-4AEF-A753-EBC90BA11D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E4887C37-3CF3-469A-B2E6-EBC18A4DD0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3917FC63-1214-4A55-8049-017D907BB0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4FDFC-2572-4049-BBFB-CECFFC8573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7D37F-1148-4B9F-8236-2ADF4AC40A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63A98-ED70-46AE-B2E6-6095821BCD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A576F-8921-43C0-9F0B-66D18D8D27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E36E0-C787-4B8F-9DD1-EF3690A064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D8FE9-287C-4293-B7E4-8CF9E739DE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E7248-831A-4A5A-AA54-2086A79072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3599C-5130-4481-B14D-FEF54E4CDD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000">
    <p:fade thruBlk="1"/>
    <p:sndAc>
      <p:stSnd loop="1">
        <p:snd r:embed="rId1" name="Track 01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27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02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41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8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0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5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6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6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6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7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7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17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7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17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18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94032911-A947-4222-90AC-3DAF2ACFE28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18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Click="0" advTm="3000">
    <p:fade thruBlk="1"/>
    <p:sndAc>
      <p:stSnd loop="1">
        <p:snd r:embed="rId16" name="Track 01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268413"/>
            <a:ext cx="7772400" cy="1470025"/>
          </a:xfrm>
        </p:spPr>
        <p:txBody>
          <a:bodyPr/>
          <a:lstStyle/>
          <a:p>
            <a:r>
              <a:rPr lang="ru-RU" b="1"/>
              <a:t>Легенды моего края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73463"/>
            <a:ext cx="6400800" cy="20653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/>
              <a:t>Н.Г. Гирева</a:t>
            </a:r>
          </a:p>
          <a:p>
            <a:pPr>
              <a:lnSpc>
                <a:spcPct val="80000"/>
              </a:lnSpc>
            </a:pPr>
            <a:r>
              <a:rPr lang="ru-RU" sz="2800"/>
              <a:t>Учитель истории и краеведения</a:t>
            </a:r>
          </a:p>
          <a:p>
            <a:pPr>
              <a:lnSpc>
                <a:spcPct val="80000"/>
              </a:lnSpc>
            </a:pPr>
            <a:endParaRPr lang="ru-RU" sz="2800"/>
          </a:p>
          <a:p>
            <a:pPr>
              <a:lnSpc>
                <a:spcPct val="80000"/>
              </a:lnSpc>
            </a:pPr>
            <a:r>
              <a:rPr lang="ru-RU" sz="2800"/>
              <a:t>МОУ ООШ с.Колянур Советского района Кировской области</a:t>
            </a:r>
          </a:p>
        </p:txBody>
      </p:sp>
    </p:spTree>
  </p:cSld>
  <p:clrMapOvr>
    <a:masterClrMapping/>
  </p:clrMapOvr>
  <p:transition spd="slow" advTm="15000">
    <p:sndAc>
      <p:stSnd loop="1">
        <p:snd r:embed="rId2" name="Track 0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003800" y="692150"/>
            <a:ext cx="3394075" cy="4525963"/>
          </a:xfrm>
        </p:spPr>
        <p:txBody>
          <a:bodyPr/>
          <a:lstStyle/>
          <a:p>
            <a:pPr marL="0" indent="357188">
              <a:lnSpc>
                <a:spcPct val="90000"/>
              </a:lnSpc>
              <a:buFont typeface="Arial" charset="0"/>
              <a:buNone/>
            </a:pPr>
            <a:r>
              <a:rPr lang="ru-RU" sz="2400"/>
              <a:t>Заплакали черемисы, а Чимбулат продолжил: «Не горюйте. Я и мертвым не дам вас в обиду. Нападет враг, придите к моей могиле, крикните: «Вставай, Чимбулат, враги у ворот!» Я встану и обороню вас. Только не тревожьте меня попусту».</a:t>
            </a:r>
          </a:p>
        </p:txBody>
      </p:sp>
      <p:pic>
        <p:nvPicPr>
          <p:cNvPr id="13315" name="Picture 3" descr="9f49a0d8ab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692150"/>
            <a:ext cx="3965575" cy="49260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4724400"/>
            <a:ext cx="8231187" cy="1250950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Шло время, высокий лес вырос вокруг могилы Чимбулата. </a:t>
            </a:r>
          </a:p>
        </p:txBody>
      </p:sp>
      <p:pic>
        <p:nvPicPr>
          <p:cNvPr id="14339" name="Picture 3" descr="0703005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8175" y="692150"/>
            <a:ext cx="5105400" cy="38290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4797425"/>
            <a:ext cx="8540750" cy="798513"/>
          </a:xfrm>
        </p:spPr>
        <p:txBody>
          <a:bodyPr/>
          <a:lstStyle/>
          <a:p>
            <a:pPr marL="0" indent="357188">
              <a:lnSpc>
                <a:spcPct val="90000"/>
              </a:lnSpc>
              <a:buFont typeface="Arial" charset="0"/>
              <a:buNone/>
            </a:pPr>
            <a:r>
              <a:rPr lang="ru-RU" sz="2400"/>
              <a:t>Весной и летом на крутом берегу цвели пышные цветы, пели птицы.</a:t>
            </a:r>
          </a:p>
        </p:txBody>
      </p:sp>
      <p:pic>
        <p:nvPicPr>
          <p:cNvPr id="15363" name="Picture 3" descr="3a6bf0e20e8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765175"/>
            <a:ext cx="5975350" cy="38830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148263" y="836613"/>
            <a:ext cx="3406775" cy="5040312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А возле скалы было тихо: ни птицы, ни люди не смели нарушить сон богатыря. И забыли бы о нем, как вдруг сильный враг напал на черемисов, стал теснить, окружать.</a:t>
            </a:r>
          </a:p>
          <a:p>
            <a:pPr marL="0" indent="357188">
              <a:buFont typeface="Arial" charset="0"/>
              <a:buNone/>
            </a:pPr>
            <a:endParaRPr lang="ru-RU" sz="2400"/>
          </a:p>
        </p:txBody>
      </p:sp>
      <p:pic>
        <p:nvPicPr>
          <p:cNvPr id="16387" name="Picture 3" descr="380a69904ab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836613"/>
            <a:ext cx="3887787" cy="50403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  <p:sndAc>
      <p:stSnd>
        <p:snd r:embed="rId2" name="primal_instinct_-_mystic_river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076825" y="765175"/>
            <a:ext cx="3600450" cy="4537075"/>
          </a:xfrm>
        </p:spPr>
        <p:txBody>
          <a:bodyPr/>
          <a:lstStyle/>
          <a:p>
            <a:pPr indent="465138">
              <a:buFont typeface="Arial" charset="0"/>
              <a:buNone/>
            </a:pPr>
            <a:r>
              <a:rPr lang="ru-RU" sz="2400"/>
              <a:t>Вспомнили марийцы о своем богатыре, побежали к скале, стали громко звать на помощь: «Вставай, Чимбулат! Враги у ворот!»</a:t>
            </a:r>
          </a:p>
        </p:txBody>
      </p:sp>
      <p:pic>
        <p:nvPicPr>
          <p:cNvPr id="17411" name="Picture 3" descr="e5da54ae6eee (1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836613"/>
            <a:ext cx="3913187" cy="5041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1258888" y="5157788"/>
            <a:ext cx="6502400" cy="869950"/>
          </a:xfrm>
        </p:spPr>
        <p:txBody>
          <a:bodyPr/>
          <a:lstStyle/>
          <a:p>
            <a:pPr marL="0" indent="371475">
              <a:buFont typeface="Arial" charset="0"/>
              <a:buNone/>
            </a:pPr>
            <a:r>
              <a:rPr lang="ru-RU" sz="2400"/>
              <a:t>Дрогнула каменная круть.</a:t>
            </a:r>
          </a:p>
        </p:txBody>
      </p:sp>
      <p:pic>
        <p:nvPicPr>
          <p:cNvPr id="18435" name="Picture 3" descr="60489d8f9cf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913" y="836613"/>
            <a:ext cx="6321425" cy="40925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076825" y="836613"/>
            <a:ext cx="3694113" cy="5046662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Раскололась скала надвое. </a:t>
            </a:r>
          </a:p>
        </p:txBody>
      </p:sp>
      <p:pic>
        <p:nvPicPr>
          <p:cNvPr id="19459" name="Picture 3" descr="5f19577a874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908050"/>
            <a:ext cx="4049712" cy="49688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4868863"/>
            <a:ext cx="8229600" cy="1439862"/>
          </a:xfrm>
        </p:spPr>
        <p:txBody>
          <a:bodyPr/>
          <a:lstStyle/>
          <a:p>
            <a:pPr marL="0" indent="357188">
              <a:lnSpc>
                <a:spcPct val="90000"/>
              </a:lnSpc>
              <a:buFont typeface="Arial" charset="0"/>
              <a:buNone/>
            </a:pPr>
            <a:r>
              <a:rPr lang="ru-RU" sz="2400"/>
              <a:t>Появился Чимбулат на белом коне с мечом над головой. В страхе бежали захватчики, и, всякий раз, когда наступала беда, выручал Чимбулат свой народ.</a:t>
            </a:r>
          </a:p>
        </p:txBody>
      </p:sp>
      <p:pic>
        <p:nvPicPr>
          <p:cNvPr id="20483" name="Picture 3" descr="_ 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95513" y="836613"/>
            <a:ext cx="5041900" cy="39512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4633913"/>
            <a:ext cx="8437562" cy="1431925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Однажды ребятишки играли в войну и несколько раз зря побеспокоили, вызвали из горы Чимбулата. Обиделся богатырь. Со страшным грохотом уже навсегда скрылся в скале.</a:t>
            </a:r>
          </a:p>
        </p:txBody>
      </p:sp>
      <p:pic>
        <p:nvPicPr>
          <p:cNvPr id="21507" name="Picture 3" descr="_ 0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613" y="692150"/>
            <a:ext cx="5184775" cy="38687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4868863"/>
            <a:ext cx="8540750" cy="1320800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Молчалив и тих стал утес над рекой, оброс он сразу мхом и травой.</a:t>
            </a:r>
          </a:p>
        </p:txBody>
      </p:sp>
      <p:pic>
        <p:nvPicPr>
          <p:cNvPr id="22531" name="Picture 3" descr="курык - кугыз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613" y="765175"/>
            <a:ext cx="5237162" cy="39274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132138" y="476250"/>
            <a:ext cx="5472112" cy="1295400"/>
          </a:xfrm>
        </p:spPr>
        <p:txBody>
          <a:bodyPr/>
          <a:lstStyle/>
          <a:p>
            <a:pPr marL="357188" indent="-357188">
              <a:lnSpc>
                <a:spcPct val="90000"/>
              </a:lnSpc>
              <a:buFont typeface="Arial" charset="0"/>
              <a:buNone/>
            </a:pPr>
            <a:r>
              <a:rPr lang="ru-RU" sz="2000"/>
              <a:t>«Задача каждого россиянина</a:t>
            </a:r>
          </a:p>
          <a:p>
            <a:pPr marL="357188" indent="-357188">
              <a:lnSpc>
                <a:spcPct val="90000"/>
              </a:lnSpc>
              <a:buFont typeface="Arial" charset="0"/>
              <a:buNone/>
            </a:pPr>
            <a:r>
              <a:rPr lang="ru-RU" sz="2000"/>
              <a:t>в том, чтоб воскресить в своем сознании </a:t>
            </a:r>
          </a:p>
          <a:p>
            <a:pPr marL="357188" indent="-357188">
              <a:lnSpc>
                <a:spcPct val="90000"/>
              </a:lnSpc>
              <a:buFont typeface="Arial" charset="0"/>
              <a:buNone/>
            </a:pPr>
            <a:r>
              <a:rPr lang="ru-RU" sz="2000"/>
              <a:t>духовный облик всех народов России»</a:t>
            </a:r>
          </a:p>
          <a:p>
            <a:pPr marL="357188" indent="-357188">
              <a:lnSpc>
                <a:spcPct val="90000"/>
              </a:lnSpc>
              <a:buFont typeface="Arial" charset="0"/>
              <a:buNone/>
            </a:pPr>
            <a:r>
              <a:rPr lang="ru-RU" sz="2000"/>
              <a:t>                                            Федотов Г.П.</a:t>
            </a:r>
          </a:p>
        </p:txBody>
      </p:sp>
      <p:pic>
        <p:nvPicPr>
          <p:cNvPr id="5123" name="Picture 3" descr="марийцы в нац костюмах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2133600"/>
            <a:ext cx="6089650" cy="39100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859338" y="765175"/>
            <a:ext cx="3816350" cy="4895850"/>
          </a:xfrm>
        </p:spPr>
        <p:txBody>
          <a:bodyPr/>
          <a:lstStyle/>
          <a:p>
            <a:pPr marL="0" indent="357188">
              <a:lnSpc>
                <a:spcPct val="90000"/>
              </a:lnSpc>
              <a:buFont typeface="Arial" charset="0"/>
              <a:buNone/>
            </a:pPr>
            <a:r>
              <a:rPr lang="ru-RU" sz="2400"/>
              <a:t>Но не пропала надежда черемисов. Камень таит в себе живую силу.  И  по сей день не умирает в народе вера в своего защитника.  Идут и идут люди к Чимбулату, чтобы прикоснуться к холодной скале, набраться живительных сил у своего легендарного богатыря.</a:t>
            </a:r>
          </a:p>
          <a:p>
            <a:pPr marL="0" indent="357188">
              <a:lnSpc>
                <a:spcPct val="90000"/>
              </a:lnSpc>
              <a:buFont typeface="Arial" charset="0"/>
              <a:buNone/>
            </a:pPr>
            <a:endParaRPr lang="ru-RU" sz="2400"/>
          </a:p>
        </p:txBody>
      </p:sp>
      <p:pic>
        <p:nvPicPr>
          <p:cNvPr id="23555" name="Picture 3" descr="молитва Чимбулату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6013" y="765175"/>
            <a:ext cx="3590925" cy="48688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148263" y="692150"/>
            <a:ext cx="3694112" cy="5191125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Уносят люди кусочки камня, хранят их как самые дорогие реликвии. Ведь это не камни – память.</a:t>
            </a:r>
          </a:p>
          <a:p>
            <a:pPr marL="0" indent="357188">
              <a:buFont typeface="Arial" charset="0"/>
              <a:buNone/>
            </a:pPr>
            <a:endParaRPr lang="ru-RU" sz="2400"/>
          </a:p>
        </p:txBody>
      </p:sp>
      <p:pic>
        <p:nvPicPr>
          <p:cNvPr id="24579" name="Picture 3" descr="90104ca5cafa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765175"/>
            <a:ext cx="3957637" cy="52022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4797425"/>
            <a:ext cx="8529638" cy="1381125"/>
          </a:xfrm>
        </p:spPr>
        <p:txBody>
          <a:bodyPr/>
          <a:lstStyle/>
          <a:p>
            <a:pPr marL="0" indent="357188">
              <a:lnSpc>
                <a:spcPct val="80000"/>
              </a:lnSpc>
              <a:buFont typeface="Arial" charset="0"/>
              <a:buNone/>
            </a:pPr>
            <a:r>
              <a:rPr lang="ru-RU" sz="2400"/>
              <a:t>В 1828 г. народный памятник по указанию митрополита Филарета был взорван, потому что марийцы упорно не хотели принимать христианство, веря, что Чимбулат встанет из могилы, защитит их от всех бед и напастей.</a:t>
            </a:r>
          </a:p>
        </p:txBody>
      </p:sp>
      <p:pic>
        <p:nvPicPr>
          <p:cNvPr id="25603" name="Picture 3" descr="chumbylat_08Куски взорванного утеса разбросаны по склону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79613" y="765175"/>
            <a:ext cx="5184775" cy="38893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  <p:sndAc>
      <p:stSnd>
        <p:snd r:embed="rId2" name="Track 01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5229225"/>
            <a:ext cx="8540750" cy="965200"/>
          </a:xfrm>
        </p:spPr>
        <p:txBody>
          <a:bodyPr/>
          <a:lstStyle/>
          <a:p>
            <a:pPr marL="0" indent="265113">
              <a:buFont typeface="Arial" charset="0"/>
              <a:buNone/>
            </a:pPr>
            <a:r>
              <a:rPr lang="ru-RU" sz="2400"/>
              <a:t>Но  черемисы все равно шли на поклон к Чимбулат-камню, устраивали моления.</a:t>
            </a:r>
          </a:p>
        </p:txBody>
      </p:sp>
      <p:pic>
        <p:nvPicPr>
          <p:cNvPr id="26627" name="Picture 3" descr="artlib_gallery-279306-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24075" y="836613"/>
            <a:ext cx="5032375" cy="4279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148263" y="2492375"/>
            <a:ext cx="3549650" cy="1368425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Несли дары, просили Чимбулата о милости к своему народу.</a:t>
            </a:r>
          </a:p>
        </p:txBody>
      </p:sp>
      <p:pic>
        <p:nvPicPr>
          <p:cNvPr id="27651" name="Picture 3" descr="Chimbulat-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3789363"/>
            <a:ext cx="3959225" cy="2652712"/>
          </a:xfrm>
          <a:prstGeom prst="rect">
            <a:avLst/>
          </a:prstGeom>
          <a:noFill/>
        </p:spPr>
      </p:pic>
      <p:pic>
        <p:nvPicPr>
          <p:cNvPr id="27652" name="Picture 4" descr="c36f28b3e92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0113" y="765175"/>
            <a:ext cx="3959225" cy="28368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5157788"/>
            <a:ext cx="7993062" cy="752475"/>
          </a:xfrm>
        </p:spPr>
        <p:txBody>
          <a:bodyPr/>
          <a:lstStyle/>
          <a:p>
            <a:pPr marL="0" indent="357188">
              <a:lnSpc>
                <a:spcPct val="90000"/>
              </a:lnSpc>
              <a:buFont typeface="Arial" charset="0"/>
              <a:buNone/>
            </a:pPr>
            <a:r>
              <a:rPr lang="ru-RU" sz="2400"/>
              <a:t>И по сей день не зарастает народная тропа к легендарной святыне.</a:t>
            </a:r>
          </a:p>
        </p:txBody>
      </p:sp>
      <p:pic>
        <p:nvPicPr>
          <p:cNvPr id="28675" name="Picture 3" descr="chumbylat_1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50" y="836613"/>
            <a:ext cx="568960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827088" y="4868863"/>
            <a:ext cx="7427912" cy="1223962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800"/>
              <a:t>      </a:t>
            </a:r>
            <a:r>
              <a:rPr lang="ru-RU" sz="2400"/>
              <a:t>Особый знак показывает путнику дорогу - тропу к Живому камню. Это - тропа благодарной памяти.</a:t>
            </a:r>
          </a:p>
        </p:txBody>
      </p:sp>
      <p:pic>
        <p:nvPicPr>
          <p:cNvPr id="29699" name="Picture 3" descr="chumbylat_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765175"/>
            <a:ext cx="3024187" cy="4032250"/>
          </a:xfrm>
          <a:prstGeom prst="rect">
            <a:avLst/>
          </a:prstGeom>
          <a:noFill/>
        </p:spPr>
      </p:pic>
      <p:pic>
        <p:nvPicPr>
          <p:cNvPr id="29700" name="Picture 4" descr="спуск  с  горы  к  роднику и к реке  Немда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363" y="765175"/>
            <a:ext cx="3022600" cy="40322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076825" y="908050"/>
            <a:ext cx="3600450" cy="1871663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На священном камне установлен символический знак паломниками из Марий-Эл.</a:t>
            </a:r>
          </a:p>
        </p:txBody>
      </p:sp>
      <p:pic>
        <p:nvPicPr>
          <p:cNvPr id="30723" name="Picture 3" descr="chumbylat_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908050"/>
            <a:ext cx="3803650" cy="50720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4797425"/>
            <a:ext cx="8540750" cy="1036638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Каждый год летом проводят верующие особый ритуал, посвященный марийскому святому.</a:t>
            </a:r>
          </a:p>
        </p:txBody>
      </p:sp>
      <p:pic>
        <p:nvPicPr>
          <p:cNvPr id="31747" name="Picture 3" descr="chumbylat_16 (1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35600" y="765175"/>
            <a:ext cx="2847975" cy="3810000"/>
          </a:xfrm>
          <a:prstGeom prst="rect">
            <a:avLst/>
          </a:prstGeom>
          <a:noFill/>
        </p:spPr>
      </p:pic>
      <p:pic>
        <p:nvPicPr>
          <p:cNvPr id="31748" name="Picture 4" descr="chumbylat_0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088" y="1268413"/>
            <a:ext cx="4321175" cy="32670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4149725"/>
            <a:ext cx="8529638" cy="1320800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Паломники спускаются к роднику, бьющему из скалы, кидают монеты в дар-жертву за целебную воду самому Чимбулату.</a:t>
            </a:r>
          </a:p>
        </p:txBody>
      </p:sp>
      <p:pic>
        <p:nvPicPr>
          <p:cNvPr id="32771" name="Picture 3" descr="в родник  бросают  монетки в дар-жертву  за целебную воду самому  Чембулату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981075"/>
            <a:ext cx="4103687" cy="3006725"/>
          </a:xfrm>
          <a:prstGeom prst="rect">
            <a:avLst/>
          </a:prstGeom>
          <a:noFill/>
        </p:spPr>
      </p:pic>
      <p:pic>
        <p:nvPicPr>
          <p:cNvPr id="32772" name="Picture 4" descr="Набирают воду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9338" y="981075"/>
            <a:ext cx="3995737" cy="30241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Цели урока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9750" y="2060575"/>
            <a:ext cx="8229600" cy="3844925"/>
          </a:xfrm>
        </p:spPr>
        <p:txBody>
          <a:bodyPr/>
          <a:lstStyle/>
          <a:p>
            <a:r>
              <a:rPr lang="ru-RU" sz="2400"/>
              <a:t>Познакомить с легендами родного края, пополнить знания новыми сведениями по истории малой родины</a:t>
            </a:r>
            <a:endParaRPr lang="en-US" sz="2400"/>
          </a:p>
          <a:p>
            <a:endParaRPr lang="ru-RU" sz="2400"/>
          </a:p>
          <a:p>
            <a:r>
              <a:rPr lang="ru-RU" sz="2400"/>
              <a:t>Устанавливать причинно-следственные связи, давать оценочные суждения</a:t>
            </a:r>
            <a:endParaRPr lang="en-US" sz="2400"/>
          </a:p>
          <a:p>
            <a:endParaRPr lang="ru-RU" sz="2400"/>
          </a:p>
          <a:p>
            <a:r>
              <a:rPr lang="ru-RU" sz="2400"/>
              <a:t>Воспитывать чувство</a:t>
            </a:r>
            <a:r>
              <a:rPr lang="en-US" sz="2400"/>
              <a:t> </a:t>
            </a:r>
            <a:r>
              <a:rPr lang="ru-RU" sz="2400"/>
              <a:t>патриотизма, уважения к древним жителям края – марийцам и ко всем народам России</a:t>
            </a:r>
          </a:p>
        </p:txBody>
      </p:sp>
    </p:spTree>
  </p:cSld>
  <p:clrMapOvr>
    <a:masterClrMapping/>
  </p:clrMapOvr>
  <p:transition spd="med" advClick="0" advTm="30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003800" y="836613"/>
            <a:ext cx="3765550" cy="5335587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На ветви священного дерева и стар и млад привязывают платки, полотенца, ленточки. Загадывают желания. Говорят, что они сбываются.</a:t>
            </a:r>
          </a:p>
        </p:txBody>
      </p:sp>
      <p:pic>
        <p:nvPicPr>
          <p:cNvPr id="33795" name="Picture 3" descr="11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908050"/>
            <a:ext cx="3771900" cy="49688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4076700"/>
            <a:ext cx="8229600" cy="1584325"/>
          </a:xfrm>
        </p:spPr>
        <p:txBody>
          <a:bodyPr/>
          <a:lstStyle/>
          <a:p>
            <a:pPr marL="0" indent="357188">
              <a:lnSpc>
                <a:spcPct val="80000"/>
              </a:lnSpc>
              <a:buFont typeface="Arial" charset="0"/>
              <a:buNone/>
            </a:pPr>
            <a:r>
              <a:rPr lang="ru-RU" sz="2400"/>
              <a:t>Сегодня нет уже деревни Чимбулат. С конца </a:t>
            </a:r>
            <a:r>
              <a:rPr lang="en-US" sz="2400"/>
              <a:t>XX</a:t>
            </a:r>
            <a:r>
              <a:rPr lang="ru-RU" sz="2400"/>
              <a:t> века рядом с бывшей деревней находится карьер республиканского значения, именуемый Чимбулатским. Но память о могучем богатыре жива в сердцах людей.</a:t>
            </a:r>
          </a:p>
        </p:txBody>
      </p:sp>
      <p:pic>
        <p:nvPicPr>
          <p:cNvPr id="34819" name="Picture 3" descr="P104073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765175"/>
            <a:ext cx="4265613" cy="3168650"/>
          </a:xfrm>
          <a:prstGeom prst="rect">
            <a:avLst/>
          </a:prstGeom>
          <a:noFill/>
        </p:spPr>
      </p:pic>
      <p:pic>
        <p:nvPicPr>
          <p:cNvPr id="34820" name="Picture 4" descr="chumbylat_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750" y="765175"/>
            <a:ext cx="3810000" cy="31448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4437063"/>
            <a:ext cx="8396287" cy="1873250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Легенда стала достоянием не только марийского, но и русского народа. Посещая священные места, и русские и марийцы верили и верят, что поможет Чимбулат. Даст людям силы пережить лихую годину, обрести былое величие нашей общей Родины – России.</a:t>
            </a:r>
          </a:p>
        </p:txBody>
      </p:sp>
      <p:pic>
        <p:nvPicPr>
          <p:cNvPr id="35843" name="Picture 3" descr="img_831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8175" y="692150"/>
            <a:ext cx="5472113" cy="3644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  <p:sndAc>
      <p:stSnd>
        <p:snd r:embed="rId2" name="primal_instinct_-_the_shaman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4581525"/>
            <a:ext cx="8540750" cy="1584325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Скала Часовой – верный страж Чимбулата. Ветры доносят ему вести со всей российской земли. Чимбулат же никогда не снимает боевых доспехов, а Часовой – он всегда на посту.</a:t>
            </a:r>
          </a:p>
        </p:txBody>
      </p:sp>
      <p:pic>
        <p:nvPicPr>
          <p:cNvPr id="36867" name="Picture 3" descr="img_909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2275" y="692150"/>
            <a:ext cx="5761038" cy="38369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Источники фото и материала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ru-RU"/>
              <a:t>http://www.finnougoria.ru/</a:t>
            </a:r>
          </a:p>
          <a:p>
            <a:pPr marL="609600" indent="-609600"/>
            <a:r>
              <a:rPr lang="ru-RU"/>
              <a:t>http://www.mari-el.name/</a:t>
            </a:r>
          </a:p>
          <a:p>
            <a:pPr marL="609600" indent="-609600"/>
            <a:r>
              <a:rPr lang="en-US"/>
              <a:t>http</a:t>
            </a:r>
            <a:r>
              <a:rPr lang="ru-RU"/>
              <a:t>://</a:t>
            </a:r>
            <a:r>
              <a:rPr lang="en-US"/>
              <a:t>adventure</a:t>
            </a:r>
            <a:r>
              <a:rPr lang="ru-RU"/>
              <a:t>-</a:t>
            </a:r>
            <a:r>
              <a:rPr lang="en-US"/>
              <a:t>guild</a:t>
            </a:r>
            <a:r>
              <a:rPr lang="ru-RU"/>
              <a:t>.</a:t>
            </a:r>
            <a:r>
              <a:rPr lang="en-US"/>
              <a:t>livejournal</a:t>
            </a:r>
            <a:r>
              <a:rPr lang="ru-RU"/>
              <a:t>.</a:t>
            </a:r>
            <a:r>
              <a:rPr lang="en-US"/>
              <a:t>com</a:t>
            </a:r>
            <a:r>
              <a:rPr lang="ru-RU"/>
              <a:t>/</a:t>
            </a:r>
          </a:p>
          <a:p>
            <a:pPr marL="609600" indent="-609600"/>
            <a:r>
              <a:rPr lang="ru-RU"/>
              <a:t>http://kiselnikov.ru/</a:t>
            </a:r>
          </a:p>
          <a:p>
            <a:pPr marL="609600" indent="-609600"/>
            <a:r>
              <a:rPr lang="ru-RU"/>
              <a:t>Гирева Н.Г., Невеликое наше  село, </a:t>
            </a:r>
            <a:r>
              <a:rPr lang="en-US"/>
              <a:t>     </a:t>
            </a:r>
            <a:r>
              <a:rPr lang="ru-RU"/>
              <a:t>г. Советск, Кировская область, 2000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Легенда «Живой камень»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643438" y="1484313"/>
            <a:ext cx="3822700" cy="4525962"/>
          </a:xfrm>
        </p:spPr>
        <p:txBody>
          <a:bodyPr/>
          <a:lstStyle/>
          <a:p>
            <a:pPr marL="0" indent="357188">
              <a:buFont typeface="Arial" charset="0"/>
              <a:buNone/>
            </a:pPr>
            <a:r>
              <a:rPr lang="ru-RU" sz="2400"/>
              <a:t>Живой камень - это древняя святыня марийского народа,  место поклонения Лемде Курык Кугузу (Чимбулату).</a:t>
            </a:r>
          </a:p>
        </p:txBody>
      </p:sp>
      <p:pic>
        <p:nvPicPr>
          <p:cNvPr id="7172" name="Picture 4" descr="chumbylat_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1557338"/>
            <a:ext cx="3348038" cy="44640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900113" y="5229225"/>
            <a:ext cx="7704137" cy="1079500"/>
          </a:xfrm>
        </p:spPr>
        <p:txBody>
          <a:bodyPr/>
          <a:lstStyle/>
          <a:p>
            <a:pPr marL="0" indent="542925">
              <a:buFont typeface="Arial" charset="0"/>
              <a:buNone/>
            </a:pPr>
            <a:r>
              <a:rPr lang="ru-RU" sz="2400"/>
              <a:t>В древности на живописных берегах реки Немды были поселения черемисского народа.</a:t>
            </a:r>
          </a:p>
        </p:txBody>
      </p:sp>
      <p:pic>
        <p:nvPicPr>
          <p:cNvPr id="8195" name="Picture 3" descr="0_380e3_ddfa9afe_XL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63713" y="765175"/>
            <a:ext cx="5773737" cy="4367213"/>
          </a:xfrm>
          <a:noFill/>
          <a:ln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23850" y="4868863"/>
            <a:ext cx="8540750" cy="1392237"/>
          </a:xfrm>
        </p:spPr>
        <p:txBody>
          <a:bodyPr/>
          <a:lstStyle/>
          <a:p>
            <a:pPr marL="92075" indent="358775">
              <a:buFont typeface="Arial" charset="0"/>
              <a:buNone/>
            </a:pPr>
            <a:r>
              <a:rPr lang="ru-RU" sz="2400"/>
              <a:t>На высоком скалистом берегу до 80-х гг.. ХХ века стояла деревня с красивым и таинственным названием – Чимбулат.</a:t>
            </a:r>
          </a:p>
        </p:txBody>
      </p:sp>
      <p:pic>
        <p:nvPicPr>
          <p:cNvPr id="9219" name="Picture 3" descr="bcda8fad3a0d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692150"/>
            <a:ext cx="5956300" cy="40370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859338" y="692150"/>
            <a:ext cx="4038600" cy="4525963"/>
          </a:xfrm>
        </p:spPr>
        <p:txBody>
          <a:bodyPr/>
          <a:lstStyle/>
          <a:p>
            <a:pPr marL="92075" indent="530225">
              <a:buFont typeface="Arial" charset="0"/>
              <a:buNone/>
            </a:pPr>
            <a:r>
              <a:rPr lang="ru-RU" sz="2400"/>
              <a:t>Кто же он, легендарный герой, чье имя носила деревня и чей гордый профиль можно видеть в скальном утесе, выступающим над Немдой?</a:t>
            </a:r>
          </a:p>
        </p:txBody>
      </p:sp>
      <p:pic>
        <p:nvPicPr>
          <p:cNvPr id="10243" name="Picture 3" descr="Камень Чимбулат"/>
          <p:cNvPicPr>
            <a:picLocks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00113" y="692150"/>
            <a:ext cx="3741737" cy="4464050"/>
          </a:xfrm>
          <a:noFill/>
          <a:ln/>
        </p:spPr>
      </p:pic>
    </p:spTree>
  </p:cSld>
  <p:clrMapOvr>
    <a:masterClrMapping/>
  </p:clrMapOvr>
  <p:transition spd="slow" advClick="0" advTm="2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4508500"/>
            <a:ext cx="8229600" cy="1728788"/>
          </a:xfrm>
        </p:spPr>
        <p:txBody>
          <a:bodyPr/>
          <a:lstStyle/>
          <a:p>
            <a:pPr marL="0" indent="715963">
              <a:lnSpc>
                <a:spcPct val="90000"/>
              </a:lnSpc>
              <a:buFont typeface="Arial" charset="0"/>
              <a:buNone/>
            </a:pPr>
            <a:r>
              <a:rPr lang="ru-RU" sz="2400"/>
              <a:t>В давно минувшие времена жил среди черемисского народа могучий богатырь по имени Чимбулат. Всюду, где он появлялся на белом коне, в ужасе бежали враги.</a:t>
            </a:r>
          </a:p>
        </p:txBody>
      </p:sp>
      <p:pic>
        <p:nvPicPr>
          <p:cNvPr id="11267" name="Picture 3" descr="_ 003_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39975" y="620713"/>
            <a:ext cx="4824413" cy="38147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4797425"/>
            <a:ext cx="8229600" cy="1584325"/>
          </a:xfrm>
        </p:spPr>
        <p:txBody>
          <a:bodyPr/>
          <a:lstStyle/>
          <a:p>
            <a:pPr marL="0" indent="357188">
              <a:lnSpc>
                <a:spcPct val="80000"/>
              </a:lnSpc>
              <a:buFont typeface="Arial" charset="0"/>
              <a:buNone/>
            </a:pPr>
            <a:r>
              <a:rPr lang="ru-RU" sz="2400"/>
              <a:t>Но не бесконечен человеческий век. Состарился богатырь. Перед смертью завещал: «Похороните меня на высоком утесе, чтобы рядом вольно и свободно текла река и чтобы с утеса был виден весь край мой марийский». </a:t>
            </a:r>
          </a:p>
        </p:txBody>
      </p:sp>
      <p:pic>
        <p:nvPicPr>
          <p:cNvPr id="12291" name="Picture 3" descr="25598cf1e63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3713" y="692150"/>
            <a:ext cx="5543550" cy="39639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ица">
  <a:themeElements>
    <a:clrScheme name="Границ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</TotalTime>
  <Words>810</Words>
  <Application>Microsoft Office PowerPoint</Application>
  <PresentationFormat>Экран (4:3)</PresentationFormat>
  <Paragraphs>52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Tahoma</vt:lpstr>
      <vt:lpstr>Times New Roman</vt:lpstr>
      <vt:lpstr>Wingdings</vt:lpstr>
      <vt:lpstr>Граница</vt:lpstr>
      <vt:lpstr>Легенды моего края</vt:lpstr>
      <vt:lpstr>Слайд 2</vt:lpstr>
      <vt:lpstr>Цели урока</vt:lpstr>
      <vt:lpstr>Легенда «Живой камень»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Источники фото и материала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Легенды моего края</dc:title>
  <dc:creator>Admin</dc:creator>
  <cp:lastModifiedBy>Roman</cp:lastModifiedBy>
  <cp:revision>88</cp:revision>
  <dcterms:created xsi:type="dcterms:W3CDTF">2012-01-10T06:53:09Z</dcterms:created>
  <dcterms:modified xsi:type="dcterms:W3CDTF">2012-05-06T17:56:47Z</dcterms:modified>
</cp:coreProperties>
</file>