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bin" ContentType="application/vnd.ms-office.legacyDiagramTex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1" r:id="rId9"/>
    <p:sldId id="262" r:id="rId10"/>
    <p:sldId id="268" r:id="rId11"/>
    <p:sldId id="263" r:id="rId12"/>
    <p:sldId id="264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78480-E003-4E16-A2FA-775CE22559BC}" type="doc">
      <dgm:prSet loTypeId="urn:microsoft.com/office/officeart/2005/8/layout/hierarchy3" loCatId="relationship" qsTypeId="urn:microsoft.com/office/officeart/2005/8/quickstyle/simple1#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48F0620-E9A8-46F2-9EF4-6FCAA1FA2D4F}">
      <dgm:prSet phldrT="[Текст]" custT="1"/>
      <dgm:spPr>
        <a:solidFill>
          <a:srgbClr val="A7D971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2400" b="0" dirty="0" smtClean="0">
              <a:solidFill>
                <a:schemeClr val="accent4">
                  <a:lumMod val="50000"/>
                </a:schemeClr>
              </a:solidFill>
            </a:rPr>
            <a:t>Двухатомные молекулы</a:t>
          </a:r>
          <a:endParaRPr lang="ru-RU" sz="2400" b="0" dirty="0">
            <a:solidFill>
              <a:schemeClr val="accent4">
                <a:lumMod val="50000"/>
              </a:schemeClr>
            </a:solidFill>
          </a:endParaRPr>
        </a:p>
      </dgm:t>
    </dgm:pt>
    <dgm:pt modelId="{8F3E59AC-385E-4978-9158-BF90C7CEFE6A}" type="parTrans" cxnId="{B40AA857-FFD8-4C4E-B7ED-2515DDAFB292}">
      <dgm:prSet/>
      <dgm:spPr/>
      <dgm:t>
        <a:bodyPr/>
        <a:lstStyle/>
        <a:p>
          <a:endParaRPr lang="ru-RU"/>
        </a:p>
      </dgm:t>
    </dgm:pt>
    <dgm:pt modelId="{2D233D91-2128-4C16-B35A-F06AEA957162}" type="sibTrans" cxnId="{B40AA857-FFD8-4C4E-B7ED-2515DDAFB292}">
      <dgm:prSet/>
      <dgm:spPr/>
      <dgm:t>
        <a:bodyPr/>
        <a:lstStyle/>
        <a:p>
          <a:endParaRPr lang="ru-RU"/>
        </a:p>
      </dgm:t>
    </dgm:pt>
    <dgm:pt modelId="{D5EFD39E-269A-42DF-B33D-227AC9E81BDC}">
      <dgm:prSet phldrT="[Текст]" custT="1"/>
      <dgm:spPr/>
      <dgm:t>
        <a:bodyPr/>
        <a:lstStyle/>
        <a:p>
          <a:r>
            <a:rPr lang="ru-RU" sz="3200" dirty="0" smtClean="0"/>
            <a:t>Н</a:t>
          </a:r>
          <a:r>
            <a:rPr lang="ru-RU" sz="3200" baseline="-25000" dirty="0" smtClean="0"/>
            <a:t>2 </a:t>
          </a:r>
          <a:r>
            <a:rPr lang="ru-RU" sz="3200" dirty="0" smtClean="0"/>
            <a:t> </a:t>
          </a:r>
          <a:endParaRPr lang="ru-RU" sz="3200" dirty="0"/>
        </a:p>
      </dgm:t>
    </dgm:pt>
    <dgm:pt modelId="{9ADF3006-4259-42EC-95AB-BE2659A64BF3}" type="parTrans" cxnId="{8D0AE8D5-F175-4886-9982-4BF0E060758A}">
      <dgm:prSet/>
      <dgm:spPr/>
      <dgm:t>
        <a:bodyPr/>
        <a:lstStyle/>
        <a:p>
          <a:endParaRPr lang="ru-RU"/>
        </a:p>
      </dgm:t>
    </dgm:pt>
    <dgm:pt modelId="{A33032DB-33E0-44D5-94D4-6A1F979EAACE}" type="sibTrans" cxnId="{8D0AE8D5-F175-4886-9982-4BF0E060758A}">
      <dgm:prSet/>
      <dgm:spPr/>
      <dgm:t>
        <a:bodyPr/>
        <a:lstStyle/>
        <a:p>
          <a:endParaRPr lang="ru-RU"/>
        </a:p>
      </dgm:t>
    </dgm:pt>
    <dgm:pt modelId="{17FEA75C-831A-4EE8-8B6E-395C4417A4AE}">
      <dgm:prSet phldrT="[Текст]" custT="1"/>
      <dgm:spPr>
        <a:solidFill>
          <a:srgbClr val="A7D971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2400" b="0" dirty="0" smtClean="0">
              <a:solidFill>
                <a:schemeClr val="accent4">
                  <a:lumMod val="50000"/>
                </a:schemeClr>
              </a:solidFill>
            </a:rPr>
            <a:t>Многоатомные молекулы</a:t>
          </a:r>
          <a:endParaRPr lang="ru-RU" sz="2400" b="0" dirty="0">
            <a:solidFill>
              <a:schemeClr val="accent4">
                <a:lumMod val="50000"/>
              </a:schemeClr>
            </a:solidFill>
          </a:endParaRPr>
        </a:p>
      </dgm:t>
    </dgm:pt>
    <dgm:pt modelId="{66C35271-AFDC-4960-AA00-AB52A4737510}" type="parTrans" cxnId="{84EA28EE-DDC4-48F4-9E5F-E896883988A7}">
      <dgm:prSet/>
      <dgm:spPr/>
      <dgm:t>
        <a:bodyPr/>
        <a:lstStyle/>
        <a:p>
          <a:endParaRPr lang="ru-RU"/>
        </a:p>
      </dgm:t>
    </dgm:pt>
    <dgm:pt modelId="{CAF44E6E-C99A-4FA4-8F59-42160AF87E28}" type="sibTrans" cxnId="{84EA28EE-DDC4-48F4-9E5F-E896883988A7}">
      <dgm:prSet/>
      <dgm:spPr/>
      <dgm:t>
        <a:bodyPr/>
        <a:lstStyle/>
        <a:p>
          <a:endParaRPr lang="ru-RU"/>
        </a:p>
      </dgm:t>
    </dgm:pt>
    <dgm:pt modelId="{351818DD-074D-4231-915E-4522A2688E35}">
      <dgm:prSet phldrT="[Текст]" custT="1"/>
      <dgm:spPr/>
      <dgm:t>
        <a:bodyPr/>
        <a:lstStyle/>
        <a:p>
          <a:r>
            <a:rPr lang="ru-RU" sz="3200" dirty="0" smtClean="0"/>
            <a:t>Р</a:t>
          </a:r>
          <a:r>
            <a:rPr lang="ru-RU" sz="3200" baseline="-25000" dirty="0" smtClean="0"/>
            <a:t>4</a:t>
          </a:r>
          <a:endParaRPr lang="ru-RU" sz="3200" baseline="-25000" dirty="0"/>
        </a:p>
      </dgm:t>
    </dgm:pt>
    <dgm:pt modelId="{E6FAF555-768D-4EDA-BC59-5E6CE659B84C}" type="parTrans" cxnId="{D89E0331-A6DE-4ED4-8F21-41DB23881BFE}">
      <dgm:prSet/>
      <dgm:spPr/>
      <dgm:t>
        <a:bodyPr/>
        <a:lstStyle/>
        <a:p>
          <a:endParaRPr lang="ru-RU"/>
        </a:p>
      </dgm:t>
    </dgm:pt>
    <dgm:pt modelId="{737AB412-1D35-4133-9EFD-36837703E896}" type="sibTrans" cxnId="{D89E0331-A6DE-4ED4-8F21-41DB23881BFE}">
      <dgm:prSet/>
      <dgm:spPr/>
      <dgm:t>
        <a:bodyPr/>
        <a:lstStyle/>
        <a:p>
          <a:endParaRPr lang="ru-RU"/>
        </a:p>
      </dgm:t>
    </dgm:pt>
    <dgm:pt modelId="{C9D97746-BDBF-44E0-AAA7-37D4824A39EE}">
      <dgm:prSet phldrT="[Текст]" custT="1"/>
      <dgm:spPr>
        <a:solidFill>
          <a:srgbClr val="A7D971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2400" b="0" dirty="0" smtClean="0">
              <a:solidFill>
                <a:schemeClr val="accent4">
                  <a:lumMod val="50000"/>
                </a:schemeClr>
              </a:solidFill>
            </a:rPr>
            <a:t>Атомное строение</a:t>
          </a:r>
          <a:endParaRPr lang="ru-RU" sz="2400" b="0" dirty="0">
            <a:solidFill>
              <a:schemeClr val="accent4">
                <a:lumMod val="50000"/>
              </a:schemeClr>
            </a:solidFill>
          </a:endParaRPr>
        </a:p>
      </dgm:t>
    </dgm:pt>
    <dgm:pt modelId="{44FB1A8F-0674-4636-98F9-4A09B1FB6F43}" type="parTrans" cxnId="{3E3187E5-07FC-4625-B77C-225BE752C4D4}">
      <dgm:prSet/>
      <dgm:spPr/>
      <dgm:t>
        <a:bodyPr/>
        <a:lstStyle/>
        <a:p>
          <a:endParaRPr lang="ru-RU"/>
        </a:p>
      </dgm:t>
    </dgm:pt>
    <dgm:pt modelId="{24F886AB-3591-4D47-BFD5-831654F4F71E}" type="sibTrans" cxnId="{3E3187E5-07FC-4625-B77C-225BE752C4D4}">
      <dgm:prSet/>
      <dgm:spPr/>
      <dgm:t>
        <a:bodyPr/>
        <a:lstStyle/>
        <a:p>
          <a:endParaRPr lang="ru-RU"/>
        </a:p>
      </dgm:t>
    </dgm:pt>
    <dgm:pt modelId="{A8A63EF6-89DB-4746-A022-C19C98C2FFEA}">
      <dgm:prSet phldrT="[Текст]" custT="1"/>
      <dgm:spPr/>
      <dgm:t>
        <a:bodyPr/>
        <a:lstStyle/>
        <a:p>
          <a:r>
            <a:rPr lang="en-US" sz="3200" dirty="0" smtClean="0"/>
            <a:t>C</a:t>
          </a:r>
          <a:r>
            <a:rPr lang="ru-RU" sz="3200" dirty="0" smtClean="0"/>
            <a:t> </a:t>
          </a:r>
          <a:r>
            <a:rPr lang="ru-RU" sz="2000" baseline="-25000" dirty="0" smtClean="0"/>
            <a:t>(алмаз)</a:t>
          </a:r>
          <a:endParaRPr lang="ru-RU" sz="3200" dirty="0"/>
        </a:p>
      </dgm:t>
    </dgm:pt>
    <dgm:pt modelId="{4845CAA7-D109-4AA3-A289-5C8C68BEA0F8}" type="parTrans" cxnId="{74D70B1D-7498-40B7-AF54-70013880A6DB}">
      <dgm:prSet/>
      <dgm:spPr/>
      <dgm:t>
        <a:bodyPr/>
        <a:lstStyle/>
        <a:p>
          <a:endParaRPr lang="ru-RU"/>
        </a:p>
      </dgm:t>
    </dgm:pt>
    <dgm:pt modelId="{9FF0B956-BFEE-4DF3-88EF-036004830716}" type="sibTrans" cxnId="{74D70B1D-7498-40B7-AF54-70013880A6DB}">
      <dgm:prSet/>
      <dgm:spPr/>
      <dgm:t>
        <a:bodyPr/>
        <a:lstStyle/>
        <a:p>
          <a:endParaRPr lang="ru-RU"/>
        </a:p>
      </dgm:t>
    </dgm:pt>
    <dgm:pt modelId="{E6C8A679-E8E1-461C-A2DC-96295B831383}" type="pres">
      <dgm:prSet presAssocID="{A8478480-E003-4E16-A2FA-775CE22559B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112B89-BE53-4EB6-BFE7-7FF779A17379}" type="pres">
      <dgm:prSet presAssocID="{B48F0620-E9A8-46F2-9EF4-6FCAA1FA2D4F}" presName="root" presStyleCnt="0"/>
      <dgm:spPr/>
    </dgm:pt>
    <dgm:pt modelId="{BCE8B5ED-BE91-4DEC-90FB-FEDF7F06488D}" type="pres">
      <dgm:prSet presAssocID="{B48F0620-E9A8-46F2-9EF4-6FCAA1FA2D4F}" presName="rootComposite" presStyleCnt="0"/>
      <dgm:spPr/>
    </dgm:pt>
    <dgm:pt modelId="{6594181C-C293-4F8C-B4A7-3F11523E507F}" type="pres">
      <dgm:prSet presAssocID="{B48F0620-E9A8-46F2-9EF4-6FCAA1FA2D4F}" presName="rootText" presStyleLbl="node1" presStyleIdx="0" presStyleCnt="3" custScaleX="185406"/>
      <dgm:spPr/>
      <dgm:t>
        <a:bodyPr/>
        <a:lstStyle/>
        <a:p>
          <a:endParaRPr lang="ru-RU"/>
        </a:p>
      </dgm:t>
    </dgm:pt>
    <dgm:pt modelId="{DEAEC676-AE87-4F78-8D57-F47A3613ADCF}" type="pres">
      <dgm:prSet presAssocID="{B48F0620-E9A8-46F2-9EF4-6FCAA1FA2D4F}" presName="rootConnector" presStyleLbl="node1" presStyleIdx="0" presStyleCnt="3"/>
      <dgm:spPr/>
      <dgm:t>
        <a:bodyPr/>
        <a:lstStyle/>
        <a:p>
          <a:endParaRPr lang="ru-RU"/>
        </a:p>
      </dgm:t>
    </dgm:pt>
    <dgm:pt modelId="{9C4CCED7-F3B5-4165-BC93-7C736CF4082F}" type="pres">
      <dgm:prSet presAssocID="{B48F0620-E9A8-46F2-9EF4-6FCAA1FA2D4F}" presName="childShape" presStyleCnt="0"/>
      <dgm:spPr/>
    </dgm:pt>
    <dgm:pt modelId="{5C0BD27C-A1BA-44B5-AF28-693ACABB766C}" type="pres">
      <dgm:prSet presAssocID="{9ADF3006-4259-42EC-95AB-BE2659A64BF3}" presName="Name13" presStyleLbl="parChTrans1D2" presStyleIdx="0" presStyleCnt="3"/>
      <dgm:spPr/>
      <dgm:t>
        <a:bodyPr/>
        <a:lstStyle/>
        <a:p>
          <a:endParaRPr lang="ru-RU"/>
        </a:p>
      </dgm:t>
    </dgm:pt>
    <dgm:pt modelId="{A8B4F102-E6A2-497B-9600-010A02D9DC07}" type="pres">
      <dgm:prSet presAssocID="{D5EFD39E-269A-42DF-B33D-227AC9E81BDC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D7B24-CFEE-4668-B2CD-8BB39E4566E9}" type="pres">
      <dgm:prSet presAssocID="{17FEA75C-831A-4EE8-8B6E-395C4417A4AE}" presName="root" presStyleCnt="0"/>
      <dgm:spPr/>
    </dgm:pt>
    <dgm:pt modelId="{AA52CB11-15ED-4604-BC7D-BBEA060472F6}" type="pres">
      <dgm:prSet presAssocID="{17FEA75C-831A-4EE8-8B6E-395C4417A4AE}" presName="rootComposite" presStyleCnt="0"/>
      <dgm:spPr/>
    </dgm:pt>
    <dgm:pt modelId="{6FC7254D-405A-4D68-8E31-FF70B429F6C9}" type="pres">
      <dgm:prSet presAssocID="{17FEA75C-831A-4EE8-8B6E-395C4417A4AE}" presName="rootText" presStyleLbl="node1" presStyleIdx="1" presStyleCnt="3" custScaleX="199124"/>
      <dgm:spPr/>
      <dgm:t>
        <a:bodyPr/>
        <a:lstStyle/>
        <a:p>
          <a:endParaRPr lang="ru-RU"/>
        </a:p>
      </dgm:t>
    </dgm:pt>
    <dgm:pt modelId="{1DFACDEE-34D6-4D08-A7D0-8BECDA67EF65}" type="pres">
      <dgm:prSet presAssocID="{17FEA75C-831A-4EE8-8B6E-395C4417A4AE}" presName="rootConnector" presStyleLbl="node1" presStyleIdx="1" presStyleCnt="3"/>
      <dgm:spPr/>
      <dgm:t>
        <a:bodyPr/>
        <a:lstStyle/>
        <a:p>
          <a:endParaRPr lang="ru-RU"/>
        </a:p>
      </dgm:t>
    </dgm:pt>
    <dgm:pt modelId="{48204EFB-B9C0-4D27-97D5-133AACD12360}" type="pres">
      <dgm:prSet presAssocID="{17FEA75C-831A-4EE8-8B6E-395C4417A4AE}" presName="childShape" presStyleCnt="0"/>
      <dgm:spPr/>
    </dgm:pt>
    <dgm:pt modelId="{CD575D24-38BA-4170-B554-406775B529DA}" type="pres">
      <dgm:prSet presAssocID="{E6FAF555-768D-4EDA-BC59-5E6CE659B84C}" presName="Name13" presStyleLbl="parChTrans1D2" presStyleIdx="1" presStyleCnt="3"/>
      <dgm:spPr/>
      <dgm:t>
        <a:bodyPr/>
        <a:lstStyle/>
        <a:p>
          <a:endParaRPr lang="ru-RU"/>
        </a:p>
      </dgm:t>
    </dgm:pt>
    <dgm:pt modelId="{CFB43898-FF42-42C9-BED9-934142C062B6}" type="pres">
      <dgm:prSet presAssocID="{351818DD-074D-4231-915E-4522A2688E35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5D095-F82C-444C-A29C-01442FBC8B7E}" type="pres">
      <dgm:prSet presAssocID="{C9D97746-BDBF-44E0-AAA7-37D4824A39EE}" presName="root" presStyleCnt="0"/>
      <dgm:spPr/>
    </dgm:pt>
    <dgm:pt modelId="{0F25875C-DA25-4448-9F17-B4ECC92CB3D0}" type="pres">
      <dgm:prSet presAssocID="{C9D97746-BDBF-44E0-AAA7-37D4824A39EE}" presName="rootComposite" presStyleCnt="0"/>
      <dgm:spPr/>
    </dgm:pt>
    <dgm:pt modelId="{B19E45DA-2A58-40A8-BBBC-E42441DB21D1}" type="pres">
      <dgm:prSet presAssocID="{C9D97746-BDBF-44E0-AAA7-37D4824A39EE}" presName="rootText" presStyleLbl="node1" presStyleIdx="2" presStyleCnt="3" custScaleX="182756"/>
      <dgm:spPr/>
      <dgm:t>
        <a:bodyPr/>
        <a:lstStyle/>
        <a:p>
          <a:endParaRPr lang="ru-RU"/>
        </a:p>
      </dgm:t>
    </dgm:pt>
    <dgm:pt modelId="{57F8D7BD-DB85-4F5E-889C-237144762CEE}" type="pres">
      <dgm:prSet presAssocID="{C9D97746-BDBF-44E0-AAA7-37D4824A39EE}" presName="rootConnector" presStyleLbl="node1" presStyleIdx="2" presStyleCnt="3"/>
      <dgm:spPr/>
      <dgm:t>
        <a:bodyPr/>
        <a:lstStyle/>
        <a:p>
          <a:endParaRPr lang="ru-RU"/>
        </a:p>
      </dgm:t>
    </dgm:pt>
    <dgm:pt modelId="{AAEDB9D9-A045-4AE0-B53B-82FB8591924E}" type="pres">
      <dgm:prSet presAssocID="{C9D97746-BDBF-44E0-AAA7-37D4824A39EE}" presName="childShape" presStyleCnt="0"/>
      <dgm:spPr/>
    </dgm:pt>
    <dgm:pt modelId="{CFAE939D-3D36-46CC-8D66-00339980ABCA}" type="pres">
      <dgm:prSet presAssocID="{4845CAA7-D109-4AA3-A289-5C8C68BEA0F8}" presName="Name13" presStyleLbl="parChTrans1D2" presStyleIdx="2" presStyleCnt="3"/>
      <dgm:spPr/>
      <dgm:t>
        <a:bodyPr/>
        <a:lstStyle/>
        <a:p>
          <a:endParaRPr lang="ru-RU"/>
        </a:p>
      </dgm:t>
    </dgm:pt>
    <dgm:pt modelId="{F27423EB-F751-411A-B731-2F9C71F199F8}" type="pres">
      <dgm:prSet presAssocID="{A8A63EF6-89DB-4746-A022-C19C98C2FFEA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219E9B-E787-40B1-8A0B-03041FD32F67}" type="presOf" srcId="{9ADF3006-4259-42EC-95AB-BE2659A64BF3}" destId="{5C0BD27C-A1BA-44B5-AF28-693ACABB766C}" srcOrd="0" destOrd="0" presId="urn:microsoft.com/office/officeart/2005/8/layout/hierarchy3"/>
    <dgm:cxn modelId="{3FAE24AF-4252-46A8-821B-3B6A1AAF3699}" type="presOf" srcId="{A8478480-E003-4E16-A2FA-775CE22559BC}" destId="{E6C8A679-E8E1-461C-A2DC-96295B831383}" srcOrd="0" destOrd="0" presId="urn:microsoft.com/office/officeart/2005/8/layout/hierarchy3"/>
    <dgm:cxn modelId="{74D70B1D-7498-40B7-AF54-70013880A6DB}" srcId="{C9D97746-BDBF-44E0-AAA7-37D4824A39EE}" destId="{A8A63EF6-89DB-4746-A022-C19C98C2FFEA}" srcOrd="0" destOrd="0" parTransId="{4845CAA7-D109-4AA3-A289-5C8C68BEA0F8}" sibTransId="{9FF0B956-BFEE-4DF3-88EF-036004830716}"/>
    <dgm:cxn modelId="{8D0AE8D5-F175-4886-9982-4BF0E060758A}" srcId="{B48F0620-E9A8-46F2-9EF4-6FCAA1FA2D4F}" destId="{D5EFD39E-269A-42DF-B33D-227AC9E81BDC}" srcOrd="0" destOrd="0" parTransId="{9ADF3006-4259-42EC-95AB-BE2659A64BF3}" sibTransId="{A33032DB-33E0-44D5-94D4-6A1F979EAACE}"/>
    <dgm:cxn modelId="{3E3187E5-07FC-4625-B77C-225BE752C4D4}" srcId="{A8478480-E003-4E16-A2FA-775CE22559BC}" destId="{C9D97746-BDBF-44E0-AAA7-37D4824A39EE}" srcOrd="2" destOrd="0" parTransId="{44FB1A8F-0674-4636-98F9-4A09B1FB6F43}" sibTransId="{24F886AB-3591-4D47-BFD5-831654F4F71E}"/>
    <dgm:cxn modelId="{96038EF0-63A1-4584-8A76-432DF321185E}" type="presOf" srcId="{351818DD-074D-4231-915E-4522A2688E35}" destId="{CFB43898-FF42-42C9-BED9-934142C062B6}" srcOrd="0" destOrd="0" presId="urn:microsoft.com/office/officeart/2005/8/layout/hierarchy3"/>
    <dgm:cxn modelId="{53F6FE29-F90B-4DBA-B792-7F2E95174BEB}" type="presOf" srcId="{E6FAF555-768D-4EDA-BC59-5E6CE659B84C}" destId="{CD575D24-38BA-4170-B554-406775B529DA}" srcOrd="0" destOrd="0" presId="urn:microsoft.com/office/officeart/2005/8/layout/hierarchy3"/>
    <dgm:cxn modelId="{5E40ED77-F419-4C1F-BD5D-69E08FA0A1C0}" type="presOf" srcId="{C9D97746-BDBF-44E0-AAA7-37D4824A39EE}" destId="{57F8D7BD-DB85-4F5E-889C-237144762CEE}" srcOrd="1" destOrd="0" presId="urn:microsoft.com/office/officeart/2005/8/layout/hierarchy3"/>
    <dgm:cxn modelId="{A2B2C48B-8183-41A3-BD18-723879C7AFED}" type="presOf" srcId="{D5EFD39E-269A-42DF-B33D-227AC9E81BDC}" destId="{A8B4F102-E6A2-497B-9600-010A02D9DC07}" srcOrd="0" destOrd="0" presId="urn:microsoft.com/office/officeart/2005/8/layout/hierarchy3"/>
    <dgm:cxn modelId="{D89E0331-A6DE-4ED4-8F21-41DB23881BFE}" srcId="{17FEA75C-831A-4EE8-8B6E-395C4417A4AE}" destId="{351818DD-074D-4231-915E-4522A2688E35}" srcOrd="0" destOrd="0" parTransId="{E6FAF555-768D-4EDA-BC59-5E6CE659B84C}" sibTransId="{737AB412-1D35-4133-9EFD-36837703E896}"/>
    <dgm:cxn modelId="{ABD4D575-941A-4E90-9D10-033E4BC84B10}" type="presOf" srcId="{17FEA75C-831A-4EE8-8B6E-395C4417A4AE}" destId="{1DFACDEE-34D6-4D08-A7D0-8BECDA67EF65}" srcOrd="1" destOrd="0" presId="urn:microsoft.com/office/officeart/2005/8/layout/hierarchy3"/>
    <dgm:cxn modelId="{E3AA258A-FC1C-42D7-B897-CD6C4CB6A8C7}" type="presOf" srcId="{17FEA75C-831A-4EE8-8B6E-395C4417A4AE}" destId="{6FC7254D-405A-4D68-8E31-FF70B429F6C9}" srcOrd="0" destOrd="0" presId="urn:microsoft.com/office/officeart/2005/8/layout/hierarchy3"/>
    <dgm:cxn modelId="{95E51F11-B3B5-4270-AD0E-E038693FE6CF}" type="presOf" srcId="{A8A63EF6-89DB-4746-A022-C19C98C2FFEA}" destId="{F27423EB-F751-411A-B731-2F9C71F199F8}" srcOrd="0" destOrd="0" presId="urn:microsoft.com/office/officeart/2005/8/layout/hierarchy3"/>
    <dgm:cxn modelId="{4CFC16A5-CC6B-4AA1-9F52-916265D58B4D}" type="presOf" srcId="{4845CAA7-D109-4AA3-A289-5C8C68BEA0F8}" destId="{CFAE939D-3D36-46CC-8D66-00339980ABCA}" srcOrd="0" destOrd="0" presId="urn:microsoft.com/office/officeart/2005/8/layout/hierarchy3"/>
    <dgm:cxn modelId="{1E566FFD-8D95-43B9-94E0-90FF9C341F05}" type="presOf" srcId="{B48F0620-E9A8-46F2-9EF4-6FCAA1FA2D4F}" destId="{DEAEC676-AE87-4F78-8D57-F47A3613ADCF}" srcOrd="1" destOrd="0" presId="urn:microsoft.com/office/officeart/2005/8/layout/hierarchy3"/>
    <dgm:cxn modelId="{B40AA857-FFD8-4C4E-B7ED-2515DDAFB292}" srcId="{A8478480-E003-4E16-A2FA-775CE22559BC}" destId="{B48F0620-E9A8-46F2-9EF4-6FCAA1FA2D4F}" srcOrd="0" destOrd="0" parTransId="{8F3E59AC-385E-4978-9158-BF90C7CEFE6A}" sibTransId="{2D233D91-2128-4C16-B35A-F06AEA957162}"/>
    <dgm:cxn modelId="{84EA28EE-DDC4-48F4-9E5F-E896883988A7}" srcId="{A8478480-E003-4E16-A2FA-775CE22559BC}" destId="{17FEA75C-831A-4EE8-8B6E-395C4417A4AE}" srcOrd="1" destOrd="0" parTransId="{66C35271-AFDC-4960-AA00-AB52A4737510}" sibTransId="{CAF44E6E-C99A-4FA4-8F59-42160AF87E28}"/>
    <dgm:cxn modelId="{180A56AB-7CA5-496C-AE7B-F3947770E19B}" type="presOf" srcId="{B48F0620-E9A8-46F2-9EF4-6FCAA1FA2D4F}" destId="{6594181C-C293-4F8C-B4A7-3F11523E507F}" srcOrd="0" destOrd="0" presId="urn:microsoft.com/office/officeart/2005/8/layout/hierarchy3"/>
    <dgm:cxn modelId="{B495C771-B605-4BE4-97AC-EFC7E6D88F29}" type="presOf" srcId="{C9D97746-BDBF-44E0-AAA7-37D4824A39EE}" destId="{B19E45DA-2A58-40A8-BBBC-E42441DB21D1}" srcOrd="0" destOrd="0" presId="urn:microsoft.com/office/officeart/2005/8/layout/hierarchy3"/>
    <dgm:cxn modelId="{483958B4-4000-424B-909D-D331BE80BA2D}" type="presParOf" srcId="{E6C8A679-E8E1-461C-A2DC-96295B831383}" destId="{D0112B89-BE53-4EB6-BFE7-7FF779A17379}" srcOrd="0" destOrd="0" presId="urn:microsoft.com/office/officeart/2005/8/layout/hierarchy3"/>
    <dgm:cxn modelId="{478598FF-52AB-4DE0-988C-596E048A050E}" type="presParOf" srcId="{D0112B89-BE53-4EB6-BFE7-7FF779A17379}" destId="{BCE8B5ED-BE91-4DEC-90FB-FEDF7F06488D}" srcOrd="0" destOrd="0" presId="urn:microsoft.com/office/officeart/2005/8/layout/hierarchy3"/>
    <dgm:cxn modelId="{220F7754-B220-4216-98DA-B7CDD5DD7DF7}" type="presParOf" srcId="{BCE8B5ED-BE91-4DEC-90FB-FEDF7F06488D}" destId="{6594181C-C293-4F8C-B4A7-3F11523E507F}" srcOrd="0" destOrd="0" presId="urn:microsoft.com/office/officeart/2005/8/layout/hierarchy3"/>
    <dgm:cxn modelId="{99392B7E-3756-43B5-A736-B3DFC9F0DD32}" type="presParOf" srcId="{BCE8B5ED-BE91-4DEC-90FB-FEDF7F06488D}" destId="{DEAEC676-AE87-4F78-8D57-F47A3613ADCF}" srcOrd="1" destOrd="0" presId="urn:microsoft.com/office/officeart/2005/8/layout/hierarchy3"/>
    <dgm:cxn modelId="{092420B0-D931-4635-A684-BC4562444421}" type="presParOf" srcId="{D0112B89-BE53-4EB6-BFE7-7FF779A17379}" destId="{9C4CCED7-F3B5-4165-BC93-7C736CF4082F}" srcOrd="1" destOrd="0" presId="urn:microsoft.com/office/officeart/2005/8/layout/hierarchy3"/>
    <dgm:cxn modelId="{D8F5AA49-1181-4298-AAB3-757C79F48F68}" type="presParOf" srcId="{9C4CCED7-F3B5-4165-BC93-7C736CF4082F}" destId="{5C0BD27C-A1BA-44B5-AF28-693ACABB766C}" srcOrd="0" destOrd="0" presId="urn:microsoft.com/office/officeart/2005/8/layout/hierarchy3"/>
    <dgm:cxn modelId="{C3825EF0-F195-48C6-8DEC-91616EDCB76E}" type="presParOf" srcId="{9C4CCED7-F3B5-4165-BC93-7C736CF4082F}" destId="{A8B4F102-E6A2-497B-9600-010A02D9DC07}" srcOrd="1" destOrd="0" presId="urn:microsoft.com/office/officeart/2005/8/layout/hierarchy3"/>
    <dgm:cxn modelId="{0081B0CC-7726-4721-9FA9-6FFE313A7CD0}" type="presParOf" srcId="{E6C8A679-E8E1-461C-A2DC-96295B831383}" destId="{9EDD7B24-CFEE-4668-B2CD-8BB39E4566E9}" srcOrd="1" destOrd="0" presId="urn:microsoft.com/office/officeart/2005/8/layout/hierarchy3"/>
    <dgm:cxn modelId="{4ABE12CF-C5D8-4439-8D07-385C96F7C010}" type="presParOf" srcId="{9EDD7B24-CFEE-4668-B2CD-8BB39E4566E9}" destId="{AA52CB11-15ED-4604-BC7D-BBEA060472F6}" srcOrd="0" destOrd="0" presId="urn:microsoft.com/office/officeart/2005/8/layout/hierarchy3"/>
    <dgm:cxn modelId="{6242D00E-190F-4394-8290-8B7594747C43}" type="presParOf" srcId="{AA52CB11-15ED-4604-BC7D-BBEA060472F6}" destId="{6FC7254D-405A-4D68-8E31-FF70B429F6C9}" srcOrd="0" destOrd="0" presId="urn:microsoft.com/office/officeart/2005/8/layout/hierarchy3"/>
    <dgm:cxn modelId="{4BA1458A-1B33-4632-B10F-EB8E5AD161B6}" type="presParOf" srcId="{AA52CB11-15ED-4604-BC7D-BBEA060472F6}" destId="{1DFACDEE-34D6-4D08-A7D0-8BECDA67EF65}" srcOrd="1" destOrd="0" presId="urn:microsoft.com/office/officeart/2005/8/layout/hierarchy3"/>
    <dgm:cxn modelId="{AF32C7AA-561E-4FAA-8BC9-4728231B46A1}" type="presParOf" srcId="{9EDD7B24-CFEE-4668-B2CD-8BB39E4566E9}" destId="{48204EFB-B9C0-4D27-97D5-133AACD12360}" srcOrd="1" destOrd="0" presId="urn:microsoft.com/office/officeart/2005/8/layout/hierarchy3"/>
    <dgm:cxn modelId="{43B590E8-40C9-449A-9CAF-5E6E47A0C87D}" type="presParOf" srcId="{48204EFB-B9C0-4D27-97D5-133AACD12360}" destId="{CD575D24-38BA-4170-B554-406775B529DA}" srcOrd="0" destOrd="0" presId="urn:microsoft.com/office/officeart/2005/8/layout/hierarchy3"/>
    <dgm:cxn modelId="{A405E1A0-9DC4-4440-9E13-7B1E73A87066}" type="presParOf" srcId="{48204EFB-B9C0-4D27-97D5-133AACD12360}" destId="{CFB43898-FF42-42C9-BED9-934142C062B6}" srcOrd="1" destOrd="0" presId="urn:microsoft.com/office/officeart/2005/8/layout/hierarchy3"/>
    <dgm:cxn modelId="{3AE320E8-B3B3-4003-88C1-4992EB6A31D0}" type="presParOf" srcId="{E6C8A679-E8E1-461C-A2DC-96295B831383}" destId="{EF85D095-F82C-444C-A29C-01442FBC8B7E}" srcOrd="2" destOrd="0" presId="urn:microsoft.com/office/officeart/2005/8/layout/hierarchy3"/>
    <dgm:cxn modelId="{B0240BBC-0571-4726-81D4-B366689C83D7}" type="presParOf" srcId="{EF85D095-F82C-444C-A29C-01442FBC8B7E}" destId="{0F25875C-DA25-4448-9F17-B4ECC92CB3D0}" srcOrd="0" destOrd="0" presId="urn:microsoft.com/office/officeart/2005/8/layout/hierarchy3"/>
    <dgm:cxn modelId="{99466025-A586-49BF-ACEC-16BE39604ACF}" type="presParOf" srcId="{0F25875C-DA25-4448-9F17-B4ECC92CB3D0}" destId="{B19E45DA-2A58-40A8-BBBC-E42441DB21D1}" srcOrd="0" destOrd="0" presId="urn:microsoft.com/office/officeart/2005/8/layout/hierarchy3"/>
    <dgm:cxn modelId="{E312ECBE-AD53-46DF-A12F-124A0E81AB23}" type="presParOf" srcId="{0F25875C-DA25-4448-9F17-B4ECC92CB3D0}" destId="{57F8D7BD-DB85-4F5E-889C-237144762CEE}" srcOrd="1" destOrd="0" presId="urn:microsoft.com/office/officeart/2005/8/layout/hierarchy3"/>
    <dgm:cxn modelId="{732BBE04-460C-4D16-87F4-499844F7BDC8}" type="presParOf" srcId="{EF85D095-F82C-444C-A29C-01442FBC8B7E}" destId="{AAEDB9D9-A045-4AE0-B53B-82FB8591924E}" srcOrd="1" destOrd="0" presId="urn:microsoft.com/office/officeart/2005/8/layout/hierarchy3"/>
    <dgm:cxn modelId="{19E0783E-A029-44F2-BE09-D3ED327221CE}" type="presParOf" srcId="{AAEDB9D9-A045-4AE0-B53B-82FB8591924E}" destId="{CFAE939D-3D36-46CC-8D66-00339980ABCA}" srcOrd="0" destOrd="0" presId="urn:microsoft.com/office/officeart/2005/8/layout/hierarchy3"/>
    <dgm:cxn modelId="{B53E61E6-86BB-4CEC-997E-9A1D97D07C56}" type="presParOf" srcId="{AAEDB9D9-A045-4AE0-B53B-82FB8591924E}" destId="{F27423EB-F751-411A-B731-2F9C71F199F8}" srcOrd="1" destOrd="0" presId="urn:microsoft.com/office/officeart/2005/8/layout/hierarchy3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478480-E003-4E16-A2FA-775CE22559BC}" type="doc">
      <dgm:prSet loTypeId="urn:microsoft.com/office/officeart/2005/8/layout/hierarchy3" loCatId="relationship" qsTypeId="urn:microsoft.com/office/officeart/2005/8/quickstyle/simple1#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48F0620-E9A8-46F2-9EF4-6FCAA1FA2D4F}">
      <dgm:prSet phldrT="[Текст]" custT="1"/>
      <dgm:spPr>
        <a:solidFill>
          <a:srgbClr val="A7D971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2400" b="0" dirty="0" smtClean="0">
              <a:solidFill>
                <a:schemeClr val="accent4">
                  <a:lumMod val="50000"/>
                </a:schemeClr>
              </a:solidFill>
            </a:rPr>
            <a:t>Газообразное</a:t>
          </a:r>
          <a:endParaRPr lang="ru-RU" sz="2400" b="0" dirty="0">
            <a:solidFill>
              <a:schemeClr val="accent4">
                <a:lumMod val="50000"/>
              </a:schemeClr>
            </a:solidFill>
          </a:endParaRPr>
        </a:p>
      </dgm:t>
    </dgm:pt>
    <dgm:pt modelId="{8F3E59AC-385E-4978-9158-BF90C7CEFE6A}" type="parTrans" cxnId="{B40AA857-FFD8-4C4E-B7ED-2515DDAFB292}">
      <dgm:prSet/>
      <dgm:spPr/>
      <dgm:t>
        <a:bodyPr/>
        <a:lstStyle/>
        <a:p>
          <a:endParaRPr lang="ru-RU"/>
        </a:p>
      </dgm:t>
    </dgm:pt>
    <dgm:pt modelId="{2D233D91-2128-4C16-B35A-F06AEA957162}" type="sibTrans" cxnId="{B40AA857-FFD8-4C4E-B7ED-2515DDAFB292}">
      <dgm:prSet/>
      <dgm:spPr/>
      <dgm:t>
        <a:bodyPr/>
        <a:lstStyle/>
        <a:p>
          <a:endParaRPr lang="ru-RU"/>
        </a:p>
      </dgm:t>
    </dgm:pt>
    <dgm:pt modelId="{D5EFD39E-269A-42DF-B33D-227AC9E81BDC}">
      <dgm:prSet phldrT="[Текст]" custT="1"/>
      <dgm:spPr/>
      <dgm:t>
        <a:bodyPr/>
        <a:lstStyle/>
        <a:p>
          <a:r>
            <a:rPr lang="ru-RU" sz="3200" dirty="0" smtClean="0"/>
            <a:t>Не  </a:t>
          </a:r>
          <a:r>
            <a:rPr lang="en-US" sz="3200" dirty="0" smtClean="0"/>
            <a:t>N</a:t>
          </a:r>
          <a:r>
            <a:rPr lang="en-US" sz="3200" baseline="-25000" dirty="0" smtClean="0"/>
            <a:t>2 </a:t>
          </a:r>
          <a:r>
            <a:rPr lang="en-US" sz="3200" dirty="0" smtClean="0"/>
            <a:t> O</a:t>
          </a:r>
          <a:r>
            <a:rPr lang="en-US" sz="3200" baseline="-25000" dirty="0" smtClean="0"/>
            <a:t>3</a:t>
          </a:r>
          <a:endParaRPr lang="ru-RU" sz="3200" baseline="-25000" dirty="0"/>
        </a:p>
      </dgm:t>
    </dgm:pt>
    <dgm:pt modelId="{9ADF3006-4259-42EC-95AB-BE2659A64BF3}" type="parTrans" cxnId="{8D0AE8D5-F175-4886-9982-4BF0E060758A}">
      <dgm:prSet/>
      <dgm:spPr/>
      <dgm:t>
        <a:bodyPr/>
        <a:lstStyle/>
        <a:p>
          <a:endParaRPr lang="ru-RU"/>
        </a:p>
      </dgm:t>
    </dgm:pt>
    <dgm:pt modelId="{A33032DB-33E0-44D5-94D4-6A1F979EAACE}" type="sibTrans" cxnId="{8D0AE8D5-F175-4886-9982-4BF0E060758A}">
      <dgm:prSet/>
      <dgm:spPr/>
      <dgm:t>
        <a:bodyPr/>
        <a:lstStyle/>
        <a:p>
          <a:endParaRPr lang="ru-RU"/>
        </a:p>
      </dgm:t>
    </dgm:pt>
    <dgm:pt modelId="{17FEA75C-831A-4EE8-8B6E-395C4417A4AE}">
      <dgm:prSet phldrT="[Текст]" custT="1"/>
      <dgm:spPr>
        <a:solidFill>
          <a:srgbClr val="A7D971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2400" b="0" dirty="0" smtClean="0">
              <a:solidFill>
                <a:schemeClr val="accent4">
                  <a:lumMod val="50000"/>
                </a:schemeClr>
              </a:solidFill>
            </a:rPr>
            <a:t>Жидкое </a:t>
          </a:r>
          <a:endParaRPr lang="ru-RU" sz="2400" b="0" dirty="0">
            <a:solidFill>
              <a:schemeClr val="accent4">
                <a:lumMod val="50000"/>
              </a:schemeClr>
            </a:solidFill>
          </a:endParaRPr>
        </a:p>
      </dgm:t>
    </dgm:pt>
    <dgm:pt modelId="{66C35271-AFDC-4960-AA00-AB52A4737510}" type="parTrans" cxnId="{84EA28EE-DDC4-48F4-9E5F-E896883988A7}">
      <dgm:prSet/>
      <dgm:spPr/>
      <dgm:t>
        <a:bodyPr/>
        <a:lstStyle/>
        <a:p>
          <a:endParaRPr lang="ru-RU"/>
        </a:p>
      </dgm:t>
    </dgm:pt>
    <dgm:pt modelId="{CAF44E6E-C99A-4FA4-8F59-42160AF87E28}" type="sibTrans" cxnId="{84EA28EE-DDC4-48F4-9E5F-E896883988A7}">
      <dgm:prSet/>
      <dgm:spPr/>
      <dgm:t>
        <a:bodyPr/>
        <a:lstStyle/>
        <a:p>
          <a:endParaRPr lang="ru-RU"/>
        </a:p>
      </dgm:t>
    </dgm:pt>
    <dgm:pt modelId="{C9D97746-BDBF-44E0-AAA7-37D4824A39EE}">
      <dgm:prSet phldrT="[Текст]" custT="1"/>
      <dgm:spPr>
        <a:solidFill>
          <a:srgbClr val="A7D971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2400" b="0" dirty="0" smtClean="0">
              <a:solidFill>
                <a:schemeClr val="accent4">
                  <a:lumMod val="50000"/>
                </a:schemeClr>
              </a:solidFill>
            </a:rPr>
            <a:t>Твердое</a:t>
          </a:r>
          <a:endParaRPr lang="ru-RU" sz="2400" b="0" dirty="0">
            <a:solidFill>
              <a:schemeClr val="accent4">
                <a:lumMod val="50000"/>
              </a:schemeClr>
            </a:solidFill>
          </a:endParaRPr>
        </a:p>
      </dgm:t>
    </dgm:pt>
    <dgm:pt modelId="{44FB1A8F-0674-4636-98F9-4A09B1FB6F43}" type="parTrans" cxnId="{3E3187E5-07FC-4625-B77C-225BE752C4D4}">
      <dgm:prSet/>
      <dgm:spPr/>
      <dgm:t>
        <a:bodyPr/>
        <a:lstStyle/>
        <a:p>
          <a:endParaRPr lang="ru-RU"/>
        </a:p>
      </dgm:t>
    </dgm:pt>
    <dgm:pt modelId="{24F886AB-3591-4D47-BFD5-831654F4F71E}" type="sibTrans" cxnId="{3E3187E5-07FC-4625-B77C-225BE752C4D4}">
      <dgm:prSet/>
      <dgm:spPr/>
      <dgm:t>
        <a:bodyPr/>
        <a:lstStyle/>
        <a:p>
          <a:endParaRPr lang="ru-RU"/>
        </a:p>
      </dgm:t>
    </dgm:pt>
    <dgm:pt modelId="{A8A63EF6-89DB-4746-A022-C19C98C2FFEA}">
      <dgm:prSet phldrT="[Текст]" custT="1"/>
      <dgm:spPr/>
      <dgm:t>
        <a:bodyPr/>
        <a:lstStyle/>
        <a:p>
          <a:r>
            <a:rPr lang="en-US" sz="3200" dirty="0" smtClean="0"/>
            <a:t>S</a:t>
          </a:r>
          <a:r>
            <a:rPr lang="en-US" sz="3200" baseline="-25000" dirty="0" smtClean="0"/>
            <a:t>8</a:t>
          </a:r>
          <a:r>
            <a:rPr lang="en-US" sz="3200" dirty="0" smtClean="0"/>
            <a:t>  Si  C</a:t>
          </a:r>
          <a:endParaRPr lang="ru-RU" sz="3200" dirty="0"/>
        </a:p>
      </dgm:t>
    </dgm:pt>
    <dgm:pt modelId="{4845CAA7-D109-4AA3-A289-5C8C68BEA0F8}" type="parTrans" cxnId="{74D70B1D-7498-40B7-AF54-70013880A6DB}">
      <dgm:prSet/>
      <dgm:spPr/>
      <dgm:t>
        <a:bodyPr/>
        <a:lstStyle/>
        <a:p>
          <a:endParaRPr lang="ru-RU"/>
        </a:p>
      </dgm:t>
    </dgm:pt>
    <dgm:pt modelId="{9FF0B956-BFEE-4DF3-88EF-036004830716}" type="sibTrans" cxnId="{74D70B1D-7498-40B7-AF54-70013880A6DB}">
      <dgm:prSet/>
      <dgm:spPr/>
      <dgm:t>
        <a:bodyPr/>
        <a:lstStyle/>
        <a:p>
          <a:endParaRPr lang="ru-RU"/>
        </a:p>
      </dgm:t>
    </dgm:pt>
    <dgm:pt modelId="{351818DD-074D-4231-915E-4522A2688E35}">
      <dgm:prSet phldrT="[Текст]" custT="1"/>
      <dgm:spPr/>
      <dgm:t>
        <a:bodyPr/>
        <a:lstStyle/>
        <a:p>
          <a:r>
            <a:rPr lang="en-US" sz="3200" baseline="0" dirty="0" smtClean="0"/>
            <a:t>Br</a:t>
          </a:r>
          <a:r>
            <a:rPr lang="en-US" sz="3200" baseline="-25000" dirty="0" smtClean="0"/>
            <a:t>2</a:t>
          </a:r>
          <a:endParaRPr lang="ru-RU" sz="3200" baseline="-25000" dirty="0"/>
        </a:p>
      </dgm:t>
    </dgm:pt>
    <dgm:pt modelId="{737AB412-1D35-4133-9EFD-36837703E896}" type="sibTrans" cxnId="{D89E0331-A6DE-4ED4-8F21-41DB23881BFE}">
      <dgm:prSet/>
      <dgm:spPr/>
      <dgm:t>
        <a:bodyPr/>
        <a:lstStyle/>
        <a:p>
          <a:endParaRPr lang="ru-RU"/>
        </a:p>
      </dgm:t>
    </dgm:pt>
    <dgm:pt modelId="{E6FAF555-768D-4EDA-BC59-5E6CE659B84C}" type="parTrans" cxnId="{D89E0331-A6DE-4ED4-8F21-41DB23881BFE}">
      <dgm:prSet/>
      <dgm:spPr/>
      <dgm:t>
        <a:bodyPr/>
        <a:lstStyle/>
        <a:p>
          <a:endParaRPr lang="ru-RU"/>
        </a:p>
      </dgm:t>
    </dgm:pt>
    <dgm:pt modelId="{E6C8A679-E8E1-461C-A2DC-96295B831383}" type="pres">
      <dgm:prSet presAssocID="{A8478480-E003-4E16-A2FA-775CE22559B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112B89-BE53-4EB6-BFE7-7FF779A17379}" type="pres">
      <dgm:prSet presAssocID="{B48F0620-E9A8-46F2-9EF4-6FCAA1FA2D4F}" presName="root" presStyleCnt="0"/>
      <dgm:spPr/>
    </dgm:pt>
    <dgm:pt modelId="{BCE8B5ED-BE91-4DEC-90FB-FEDF7F06488D}" type="pres">
      <dgm:prSet presAssocID="{B48F0620-E9A8-46F2-9EF4-6FCAA1FA2D4F}" presName="rootComposite" presStyleCnt="0"/>
      <dgm:spPr/>
    </dgm:pt>
    <dgm:pt modelId="{6594181C-C293-4F8C-B4A7-3F11523E507F}" type="pres">
      <dgm:prSet presAssocID="{B48F0620-E9A8-46F2-9EF4-6FCAA1FA2D4F}" presName="rootText" presStyleLbl="node1" presStyleIdx="0" presStyleCnt="3" custScaleX="185406"/>
      <dgm:spPr/>
      <dgm:t>
        <a:bodyPr/>
        <a:lstStyle/>
        <a:p>
          <a:endParaRPr lang="ru-RU"/>
        </a:p>
      </dgm:t>
    </dgm:pt>
    <dgm:pt modelId="{DEAEC676-AE87-4F78-8D57-F47A3613ADCF}" type="pres">
      <dgm:prSet presAssocID="{B48F0620-E9A8-46F2-9EF4-6FCAA1FA2D4F}" presName="rootConnector" presStyleLbl="node1" presStyleIdx="0" presStyleCnt="3"/>
      <dgm:spPr/>
      <dgm:t>
        <a:bodyPr/>
        <a:lstStyle/>
        <a:p>
          <a:endParaRPr lang="ru-RU"/>
        </a:p>
      </dgm:t>
    </dgm:pt>
    <dgm:pt modelId="{9C4CCED7-F3B5-4165-BC93-7C736CF4082F}" type="pres">
      <dgm:prSet presAssocID="{B48F0620-E9A8-46F2-9EF4-6FCAA1FA2D4F}" presName="childShape" presStyleCnt="0"/>
      <dgm:spPr/>
    </dgm:pt>
    <dgm:pt modelId="{5C0BD27C-A1BA-44B5-AF28-693ACABB766C}" type="pres">
      <dgm:prSet presAssocID="{9ADF3006-4259-42EC-95AB-BE2659A64BF3}" presName="Name13" presStyleLbl="parChTrans1D2" presStyleIdx="0" presStyleCnt="3"/>
      <dgm:spPr/>
      <dgm:t>
        <a:bodyPr/>
        <a:lstStyle/>
        <a:p>
          <a:endParaRPr lang="ru-RU"/>
        </a:p>
      </dgm:t>
    </dgm:pt>
    <dgm:pt modelId="{A8B4F102-E6A2-497B-9600-010A02D9DC07}" type="pres">
      <dgm:prSet presAssocID="{D5EFD39E-269A-42DF-B33D-227AC9E81BDC}" presName="childText" presStyleLbl="bgAcc1" presStyleIdx="0" presStyleCnt="3" custScaleX="193202" custLinFactNeighborX="-70" custLinFactNeighborY="-1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D7B24-CFEE-4668-B2CD-8BB39E4566E9}" type="pres">
      <dgm:prSet presAssocID="{17FEA75C-831A-4EE8-8B6E-395C4417A4AE}" presName="root" presStyleCnt="0"/>
      <dgm:spPr/>
    </dgm:pt>
    <dgm:pt modelId="{AA52CB11-15ED-4604-BC7D-BBEA060472F6}" type="pres">
      <dgm:prSet presAssocID="{17FEA75C-831A-4EE8-8B6E-395C4417A4AE}" presName="rootComposite" presStyleCnt="0"/>
      <dgm:spPr/>
    </dgm:pt>
    <dgm:pt modelId="{6FC7254D-405A-4D68-8E31-FF70B429F6C9}" type="pres">
      <dgm:prSet presAssocID="{17FEA75C-831A-4EE8-8B6E-395C4417A4AE}" presName="rootText" presStyleLbl="node1" presStyleIdx="1" presStyleCnt="3" custScaleX="199124"/>
      <dgm:spPr/>
      <dgm:t>
        <a:bodyPr/>
        <a:lstStyle/>
        <a:p>
          <a:endParaRPr lang="ru-RU"/>
        </a:p>
      </dgm:t>
    </dgm:pt>
    <dgm:pt modelId="{1DFACDEE-34D6-4D08-A7D0-8BECDA67EF65}" type="pres">
      <dgm:prSet presAssocID="{17FEA75C-831A-4EE8-8B6E-395C4417A4AE}" presName="rootConnector" presStyleLbl="node1" presStyleIdx="1" presStyleCnt="3"/>
      <dgm:spPr/>
      <dgm:t>
        <a:bodyPr/>
        <a:lstStyle/>
        <a:p>
          <a:endParaRPr lang="ru-RU"/>
        </a:p>
      </dgm:t>
    </dgm:pt>
    <dgm:pt modelId="{48204EFB-B9C0-4D27-97D5-133AACD12360}" type="pres">
      <dgm:prSet presAssocID="{17FEA75C-831A-4EE8-8B6E-395C4417A4AE}" presName="childShape" presStyleCnt="0"/>
      <dgm:spPr/>
    </dgm:pt>
    <dgm:pt modelId="{CD575D24-38BA-4170-B554-406775B529DA}" type="pres">
      <dgm:prSet presAssocID="{E6FAF555-768D-4EDA-BC59-5E6CE659B84C}" presName="Name13" presStyleLbl="parChTrans1D2" presStyleIdx="1" presStyleCnt="3"/>
      <dgm:spPr/>
      <dgm:t>
        <a:bodyPr/>
        <a:lstStyle/>
        <a:p>
          <a:endParaRPr lang="ru-RU"/>
        </a:p>
      </dgm:t>
    </dgm:pt>
    <dgm:pt modelId="{CFB43898-FF42-42C9-BED9-934142C062B6}" type="pres">
      <dgm:prSet presAssocID="{351818DD-074D-4231-915E-4522A2688E35}" presName="childText" presStyleLbl="bgAcc1" presStyleIdx="1" presStyleCnt="3" custScaleX="212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5D095-F82C-444C-A29C-01442FBC8B7E}" type="pres">
      <dgm:prSet presAssocID="{C9D97746-BDBF-44E0-AAA7-37D4824A39EE}" presName="root" presStyleCnt="0"/>
      <dgm:spPr/>
    </dgm:pt>
    <dgm:pt modelId="{0F25875C-DA25-4448-9F17-B4ECC92CB3D0}" type="pres">
      <dgm:prSet presAssocID="{C9D97746-BDBF-44E0-AAA7-37D4824A39EE}" presName="rootComposite" presStyleCnt="0"/>
      <dgm:spPr/>
    </dgm:pt>
    <dgm:pt modelId="{B19E45DA-2A58-40A8-BBBC-E42441DB21D1}" type="pres">
      <dgm:prSet presAssocID="{C9D97746-BDBF-44E0-AAA7-37D4824A39EE}" presName="rootText" presStyleLbl="node1" presStyleIdx="2" presStyleCnt="3" custScaleX="182756"/>
      <dgm:spPr/>
      <dgm:t>
        <a:bodyPr/>
        <a:lstStyle/>
        <a:p>
          <a:endParaRPr lang="ru-RU"/>
        </a:p>
      </dgm:t>
    </dgm:pt>
    <dgm:pt modelId="{57F8D7BD-DB85-4F5E-889C-237144762CEE}" type="pres">
      <dgm:prSet presAssocID="{C9D97746-BDBF-44E0-AAA7-37D4824A39EE}" presName="rootConnector" presStyleLbl="node1" presStyleIdx="2" presStyleCnt="3"/>
      <dgm:spPr/>
      <dgm:t>
        <a:bodyPr/>
        <a:lstStyle/>
        <a:p>
          <a:endParaRPr lang="ru-RU"/>
        </a:p>
      </dgm:t>
    </dgm:pt>
    <dgm:pt modelId="{AAEDB9D9-A045-4AE0-B53B-82FB8591924E}" type="pres">
      <dgm:prSet presAssocID="{C9D97746-BDBF-44E0-AAA7-37D4824A39EE}" presName="childShape" presStyleCnt="0"/>
      <dgm:spPr/>
    </dgm:pt>
    <dgm:pt modelId="{CFAE939D-3D36-46CC-8D66-00339980ABCA}" type="pres">
      <dgm:prSet presAssocID="{4845CAA7-D109-4AA3-A289-5C8C68BEA0F8}" presName="Name13" presStyleLbl="parChTrans1D2" presStyleIdx="2" presStyleCnt="3"/>
      <dgm:spPr/>
      <dgm:t>
        <a:bodyPr/>
        <a:lstStyle/>
        <a:p>
          <a:endParaRPr lang="ru-RU"/>
        </a:p>
      </dgm:t>
    </dgm:pt>
    <dgm:pt modelId="{F27423EB-F751-411A-B731-2F9C71F199F8}" type="pres">
      <dgm:prSet presAssocID="{A8A63EF6-89DB-4746-A022-C19C98C2FFEA}" presName="childText" presStyleLbl="bgAcc1" presStyleIdx="2" presStyleCnt="3" custScaleX="198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C9374A-3720-44D9-898C-B8CF09F653FA}" type="presOf" srcId="{C9D97746-BDBF-44E0-AAA7-37D4824A39EE}" destId="{57F8D7BD-DB85-4F5E-889C-237144762CEE}" srcOrd="1" destOrd="0" presId="urn:microsoft.com/office/officeart/2005/8/layout/hierarchy3"/>
    <dgm:cxn modelId="{B40AA857-FFD8-4C4E-B7ED-2515DDAFB292}" srcId="{A8478480-E003-4E16-A2FA-775CE22559BC}" destId="{B48F0620-E9A8-46F2-9EF4-6FCAA1FA2D4F}" srcOrd="0" destOrd="0" parTransId="{8F3E59AC-385E-4978-9158-BF90C7CEFE6A}" sibTransId="{2D233D91-2128-4C16-B35A-F06AEA957162}"/>
    <dgm:cxn modelId="{FF641178-2183-4E04-8B1E-DD711FE37168}" type="presOf" srcId="{D5EFD39E-269A-42DF-B33D-227AC9E81BDC}" destId="{A8B4F102-E6A2-497B-9600-010A02D9DC07}" srcOrd="0" destOrd="0" presId="urn:microsoft.com/office/officeart/2005/8/layout/hierarchy3"/>
    <dgm:cxn modelId="{E83FE265-6657-4F3E-B9E0-E9DB18D3CD90}" type="presOf" srcId="{351818DD-074D-4231-915E-4522A2688E35}" destId="{CFB43898-FF42-42C9-BED9-934142C062B6}" srcOrd="0" destOrd="0" presId="urn:microsoft.com/office/officeart/2005/8/layout/hierarchy3"/>
    <dgm:cxn modelId="{1C5AE1F2-35C1-420A-A5A8-527FFE28D68F}" type="presOf" srcId="{9ADF3006-4259-42EC-95AB-BE2659A64BF3}" destId="{5C0BD27C-A1BA-44B5-AF28-693ACABB766C}" srcOrd="0" destOrd="0" presId="urn:microsoft.com/office/officeart/2005/8/layout/hierarchy3"/>
    <dgm:cxn modelId="{BC9E6B0B-F3FF-45BF-907E-50EDCC2B409F}" type="presOf" srcId="{B48F0620-E9A8-46F2-9EF4-6FCAA1FA2D4F}" destId="{DEAEC676-AE87-4F78-8D57-F47A3613ADCF}" srcOrd="1" destOrd="0" presId="urn:microsoft.com/office/officeart/2005/8/layout/hierarchy3"/>
    <dgm:cxn modelId="{D89E0331-A6DE-4ED4-8F21-41DB23881BFE}" srcId="{17FEA75C-831A-4EE8-8B6E-395C4417A4AE}" destId="{351818DD-074D-4231-915E-4522A2688E35}" srcOrd="0" destOrd="0" parTransId="{E6FAF555-768D-4EDA-BC59-5E6CE659B84C}" sibTransId="{737AB412-1D35-4133-9EFD-36837703E896}"/>
    <dgm:cxn modelId="{F59C51DE-2EF3-4A6F-A506-58F537A733A0}" type="presOf" srcId="{17FEA75C-831A-4EE8-8B6E-395C4417A4AE}" destId="{6FC7254D-405A-4D68-8E31-FF70B429F6C9}" srcOrd="0" destOrd="0" presId="urn:microsoft.com/office/officeart/2005/8/layout/hierarchy3"/>
    <dgm:cxn modelId="{E93C7C0E-1172-4D83-9725-872BB1422094}" type="presOf" srcId="{A8478480-E003-4E16-A2FA-775CE22559BC}" destId="{E6C8A679-E8E1-461C-A2DC-96295B831383}" srcOrd="0" destOrd="0" presId="urn:microsoft.com/office/officeart/2005/8/layout/hierarchy3"/>
    <dgm:cxn modelId="{84EA28EE-DDC4-48F4-9E5F-E896883988A7}" srcId="{A8478480-E003-4E16-A2FA-775CE22559BC}" destId="{17FEA75C-831A-4EE8-8B6E-395C4417A4AE}" srcOrd="1" destOrd="0" parTransId="{66C35271-AFDC-4960-AA00-AB52A4737510}" sibTransId="{CAF44E6E-C99A-4FA4-8F59-42160AF87E28}"/>
    <dgm:cxn modelId="{9B591D52-BBC3-4BA8-B4FD-A81DB578D2A6}" type="presOf" srcId="{A8A63EF6-89DB-4746-A022-C19C98C2FFEA}" destId="{F27423EB-F751-411A-B731-2F9C71F199F8}" srcOrd="0" destOrd="0" presId="urn:microsoft.com/office/officeart/2005/8/layout/hierarchy3"/>
    <dgm:cxn modelId="{15ECE60A-58E4-44B1-BA2C-36BFF211992E}" type="presOf" srcId="{C9D97746-BDBF-44E0-AAA7-37D4824A39EE}" destId="{B19E45DA-2A58-40A8-BBBC-E42441DB21D1}" srcOrd="0" destOrd="0" presId="urn:microsoft.com/office/officeart/2005/8/layout/hierarchy3"/>
    <dgm:cxn modelId="{3E3187E5-07FC-4625-B77C-225BE752C4D4}" srcId="{A8478480-E003-4E16-A2FA-775CE22559BC}" destId="{C9D97746-BDBF-44E0-AAA7-37D4824A39EE}" srcOrd="2" destOrd="0" parTransId="{44FB1A8F-0674-4636-98F9-4A09B1FB6F43}" sibTransId="{24F886AB-3591-4D47-BFD5-831654F4F71E}"/>
    <dgm:cxn modelId="{74D70B1D-7498-40B7-AF54-70013880A6DB}" srcId="{C9D97746-BDBF-44E0-AAA7-37D4824A39EE}" destId="{A8A63EF6-89DB-4746-A022-C19C98C2FFEA}" srcOrd="0" destOrd="0" parTransId="{4845CAA7-D109-4AA3-A289-5C8C68BEA0F8}" sibTransId="{9FF0B956-BFEE-4DF3-88EF-036004830716}"/>
    <dgm:cxn modelId="{8D0AE8D5-F175-4886-9982-4BF0E060758A}" srcId="{B48F0620-E9A8-46F2-9EF4-6FCAA1FA2D4F}" destId="{D5EFD39E-269A-42DF-B33D-227AC9E81BDC}" srcOrd="0" destOrd="0" parTransId="{9ADF3006-4259-42EC-95AB-BE2659A64BF3}" sibTransId="{A33032DB-33E0-44D5-94D4-6A1F979EAACE}"/>
    <dgm:cxn modelId="{2F5BAF5C-CCEF-4690-9B72-15770D7B6BB5}" type="presOf" srcId="{4845CAA7-D109-4AA3-A289-5C8C68BEA0F8}" destId="{CFAE939D-3D36-46CC-8D66-00339980ABCA}" srcOrd="0" destOrd="0" presId="urn:microsoft.com/office/officeart/2005/8/layout/hierarchy3"/>
    <dgm:cxn modelId="{8FA5E0C3-FE1E-4539-93AC-5E34B95B8463}" type="presOf" srcId="{E6FAF555-768D-4EDA-BC59-5E6CE659B84C}" destId="{CD575D24-38BA-4170-B554-406775B529DA}" srcOrd="0" destOrd="0" presId="urn:microsoft.com/office/officeart/2005/8/layout/hierarchy3"/>
    <dgm:cxn modelId="{DC0A35DA-0CE8-4A98-A244-24BD77C3D7A7}" type="presOf" srcId="{17FEA75C-831A-4EE8-8B6E-395C4417A4AE}" destId="{1DFACDEE-34D6-4D08-A7D0-8BECDA67EF65}" srcOrd="1" destOrd="0" presId="urn:microsoft.com/office/officeart/2005/8/layout/hierarchy3"/>
    <dgm:cxn modelId="{CCBF62A7-9547-4FD6-9933-DD4F4A4D17D7}" type="presOf" srcId="{B48F0620-E9A8-46F2-9EF4-6FCAA1FA2D4F}" destId="{6594181C-C293-4F8C-B4A7-3F11523E507F}" srcOrd="0" destOrd="0" presId="urn:microsoft.com/office/officeart/2005/8/layout/hierarchy3"/>
    <dgm:cxn modelId="{331C3BED-754E-4767-9390-18B34300B6B0}" type="presParOf" srcId="{E6C8A679-E8E1-461C-A2DC-96295B831383}" destId="{D0112B89-BE53-4EB6-BFE7-7FF779A17379}" srcOrd="0" destOrd="0" presId="urn:microsoft.com/office/officeart/2005/8/layout/hierarchy3"/>
    <dgm:cxn modelId="{DA0B0D2C-CC6D-490D-9D60-B5C787C62CAF}" type="presParOf" srcId="{D0112B89-BE53-4EB6-BFE7-7FF779A17379}" destId="{BCE8B5ED-BE91-4DEC-90FB-FEDF7F06488D}" srcOrd="0" destOrd="0" presId="urn:microsoft.com/office/officeart/2005/8/layout/hierarchy3"/>
    <dgm:cxn modelId="{156514B2-9556-4869-A91E-B85AA94BD267}" type="presParOf" srcId="{BCE8B5ED-BE91-4DEC-90FB-FEDF7F06488D}" destId="{6594181C-C293-4F8C-B4A7-3F11523E507F}" srcOrd="0" destOrd="0" presId="urn:microsoft.com/office/officeart/2005/8/layout/hierarchy3"/>
    <dgm:cxn modelId="{98B2FB3B-02CD-4164-9970-BECDB5AA8285}" type="presParOf" srcId="{BCE8B5ED-BE91-4DEC-90FB-FEDF7F06488D}" destId="{DEAEC676-AE87-4F78-8D57-F47A3613ADCF}" srcOrd="1" destOrd="0" presId="urn:microsoft.com/office/officeart/2005/8/layout/hierarchy3"/>
    <dgm:cxn modelId="{212EAB1B-5988-4C59-84AD-707CF1D459CC}" type="presParOf" srcId="{D0112B89-BE53-4EB6-BFE7-7FF779A17379}" destId="{9C4CCED7-F3B5-4165-BC93-7C736CF4082F}" srcOrd="1" destOrd="0" presId="urn:microsoft.com/office/officeart/2005/8/layout/hierarchy3"/>
    <dgm:cxn modelId="{394D5B24-7019-496B-B187-847559C399CF}" type="presParOf" srcId="{9C4CCED7-F3B5-4165-BC93-7C736CF4082F}" destId="{5C0BD27C-A1BA-44B5-AF28-693ACABB766C}" srcOrd="0" destOrd="0" presId="urn:microsoft.com/office/officeart/2005/8/layout/hierarchy3"/>
    <dgm:cxn modelId="{A4396188-2152-4797-BE59-A84E4DBE2F43}" type="presParOf" srcId="{9C4CCED7-F3B5-4165-BC93-7C736CF4082F}" destId="{A8B4F102-E6A2-497B-9600-010A02D9DC07}" srcOrd="1" destOrd="0" presId="urn:microsoft.com/office/officeart/2005/8/layout/hierarchy3"/>
    <dgm:cxn modelId="{50C9A0A2-7DE8-4E20-B9F6-B937D333E21A}" type="presParOf" srcId="{E6C8A679-E8E1-461C-A2DC-96295B831383}" destId="{9EDD7B24-CFEE-4668-B2CD-8BB39E4566E9}" srcOrd="1" destOrd="0" presId="urn:microsoft.com/office/officeart/2005/8/layout/hierarchy3"/>
    <dgm:cxn modelId="{DB6277D0-58F0-4EED-896F-37B687BE504F}" type="presParOf" srcId="{9EDD7B24-CFEE-4668-B2CD-8BB39E4566E9}" destId="{AA52CB11-15ED-4604-BC7D-BBEA060472F6}" srcOrd="0" destOrd="0" presId="urn:microsoft.com/office/officeart/2005/8/layout/hierarchy3"/>
    <dgm:cxn modelId="{C09C022D-46CB-4AB0-A630-02D794FB6AD7}" type="presParOf" srcId="{AA52CB11-15ED-4604-BC7D-BBEA060472F6}" destId="{6FC7254D-405A-4D68-8E31-FF70B429F6C9}" srcOrd="0" destOrd="0" presId="urn:microsoft.com/office/officeart/2005/8/layout/hierarchy3"/>
    <dgm:cxn modelId="{AB59D955-3441-4738-9D9C-6002CB656D60}" type="presParOf" srcId="{AA52CB11-15ED-4604-BC7D-BBEA060472F6}" destId="{1DFACDEE-34D6-4D08-A7D0-8BECDA67EF65}" srcOrd="1" destOrd="0" presId="urn:microsoft.com/office/officeart/2005/8/layout/hierarchy3"/>
    <dgm:cxn modelId="{F645D0A8-FE20-47D1-91D6-91970F251111}" type="presParOf" srcId="{9EDD7B24-CFEE-4668-B2CD-8BB39E4566E9}" destId="{48204EFB-B9C0-4D27-97D5-133AACD12360}" srcOrd="1" destOrd="0" presId="urn:microsoft.com/office/officeart/2005/8/layout/hierarchy3"/>
    <dgm:cxn modelId="{E10B20CF-E936-4DA2-A9DD-98158800B440}" type="presParOf" srcId="{48204EFB-B9C0-4D27-97D5-133AACD12360}" destId="{CD575D24-38BA-4170-B554-406775B529DA}" srcOrd="0" destOrd="0" presId="urn:microsoft.com/office/officeart/2005/8/layout/hierarchy3"/>
    <dgm:cxn modelId="{F3985505-B7B6-47E7-8734-564FD7C2BC26}" type="presParOf" srcId="{48204EFB-B9C0-4D27-97D5-133AACD12360}" destId="{CFB43898-FF42-42C9-BED9-934142C062B6}" srcOrd="1" destOrd="0" presId="urn:microsoft.com/office/officeart/2005/8/layout/hierarchy3"/>
    <dgm:cxn modelId="{72E50B44-2438-4EAA-A5B0-44FBAD780844}" type="presParOf" srcId="{E6C8A679-E8E1-461C-A2DC-96295B831383}" destId="{EF85D095-F82C-444C-A29C-01442FBC8B7E}" srcOrd="2" destOrd="0" presId="urn:microsoft.com/office/officeart/2005/8/layout/hierarchy3"/>
    <dgm:cxn modelId="{9DCEA9AD-DFC2-4568-BD86-0E0E3CAA91BB}" type="presParOf" srcId="{EF85D095-F82C-444C-A29C-01442FBC8B7E}" destId="{0F25875C-DA25-4448-9F17-B4ECC92CB3D0}" srcOrd="0" destOrd="0" presId="urn:microsoft.com/office/officeart/2005/8/layout/hierarchy3"/>
    <dgm:cxn modelId="{BE768562-518B-4E39-9A5F-7B1B2E388D9E}" type="presParOf" srcId="{0F25875C-DA25-4448-9F17-B4ECC92CB3D0}" destId="{B19E45DA-2A58-40A8-BBBC-E42441DB21D1}" srcOrd="0" destOrd="0" presId="urn:microsoft.com/office/officeart/2005/8/layout/hierarchy3"/>
    <dgm:cxn modelId="{0D322EF4-2096-4023-8737-5ADDDF902F53}" type="presParOf" srcId="{0F25875C-DA25-4448-9F17-B4ECC92CB3D0}" destId="{57F8D7BD-DB85-4F5E-889C-237144762CEE}" srcOrd="1" destOrd="0" presId="urn:microsoft.com/office/officeart/2005/8/layout/hierarchy3"/>
    <dgm:cxn modelId="{56161611-3F4B-4ECC-AB71-D6CEFB627259}" type="presParOf" srcId="{EF85D095-F82C-444C-A29C-01442FBC8B7E}" destId="{AAEDB9D9-A045-4AE0-B53B-82FB8591924E}" srcOrd="1" destOrd="0" presId="urn:microsoft.com/office/officeart/2005/8/layout/hierarchy3"/>
    <dgm:cxn modelId="{F896CD98-2103-404A-888D-A9786CAE5FC3}" type="presParOf" srcId="{AAEDB9D9-A045-4AE0-B53B-82FB8591924E}" destId="{CFAE939D-3D36-46CC-8D66-00339980ABCA}" srcOrd="0" destOrd="0" presId="urn:microsoft.com/office/officeart/2005/8/layout/hierarchy3"/>
    <dgm:cxn modelId="{AE6C0F2D-7E12-432E-9ADE-67892378D270}" type="presParOf" srcId="{AAEDB9D9-A045-4AE0-B53B-82FB8591924E}" destId="{F27423EB-F751-411A-B731-2F9C71F199F8}" srcOrd="1" destOrd="0" presId="urn:microsoft.com/office/officeart/2005/8/layout/hierarchy3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58447-937A-457F-ACED-CC6E7FBD6A6B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5E697-1275-467B-96F4-CAE4BFB2C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760FF-79E3-4328-BB42-AC8DDDF66E5F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54BE-84FB-4CE0-969E-81AD3E751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C0751-D380-4CEB-8565-0C9706A2EF83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5C10-598F-4914-B5C9-382AD8974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95C72-FE72-4057-BBBA-C93F44ED6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E100B-9CEC-4A59-9674-A74F9019505C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41BE1-F1DA-48B1-9252-3CF439C21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00380-23D8-46FD-9192-56F87D1049FA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54762-44AC-480D-85EC-503B82701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7992-1F4D-4244-A4D6-A68A1AE296B3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A8D1D-0B52-4D52-9CE6-3AA6D022B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C817-6A8D-4E54-9852-6D162D91A6B6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D3DF0-2A4F-42D2-97B2-A0660BBC3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5299D-6F21-440A-B631-83924849990E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A082B-86EA-491D-8169-898AE6775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33B54-3934-4E76-A8DD-16F2C20950F6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AE4E-74BE-493C-A0F9-B4FE8F4C7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06631-530C-42DF-B482-7E8AE986EE41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7F141-1EBC-4D56-B21D-041E1ED65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4ED81-E67D-47E5-8506-119283F75A06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E8989-54D7-4FEA-8D9E-2E02BAF9D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E5F011-2834-4102-93A1-EC486AC6139F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B5F39E-707F-40CD-879C-0D3413C84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Неметаллы. </a:t>
            </a:r>
            <a:b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Общие свойства. </a:t>
            </a:r>
            <a:b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 воздуха.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37"/>
          <p:cNvSpPr>
            <a:spLocks noGrp="1" noChangeArrowheads="1"/>
          </p:cNvSpPr>
          <p:nvPr>
            <p:ph type="title"/>
          </p:nvPr>
        </p:nvSpPr>
        <p:spPr>
          <a:xfrm>
            <a:off x="1692275" y="0"/>
            <a:ext cx="5472113" cy="752475"/>
          </a:xfrm>
        </p:spPr>
        <p:txBody>
          <a:bodyPr/>
          <a:lstStyle/>
          <a:p>
            <a:r>
              <a:rPr lang="ru-RU" sz="4000" smtClean="0"/>
              <a:t>СТРОЕНИЕ</a:t>
            </a:r>
          </a:p>
        </p:txBody>
      </p:sp>
      <p:graphicFrame>
        <p:nvGraphicFramePr>
          <p:cNvPr id="18450" name="Diagram 2"/>
          <p:cNvGraphicFramePr>
            <a:graphicFrameLocks/>
          </p:cNvGraphicFramePr>
          <p:nvPr>
            <p:ph sz="quarter" idx="1"/>
          </p:nvPr>
        </p:nvGraphicFramePr>
        <p:xfrm>
          <a:off x="0" y="0"/>
          <a:ext cx="9144000" cy="4916488"/>
        </p:xfrm>
        <a:graphic>
          <a:graphicData uri="http://schemas.openxmlformats.org/drawingml/2006/compatibility">
            <com:legacyDrawing xmlns:com="http://schemas.openxmlformats.org/drawingml/2006/compatibility" spid="_x0000_s22530"/>
          </a:graphicData>
        </a:graphic>
      </p:graphicFrame>
      <p:sp>
        <p:nvSpPr>
          <p:cNvPr id="22537" name="Text Box 40"/>
          <p:cNvSpPr txBox="1">
            <a:spLocks noChangeArrowheads="1"/>
          </p:cNvSpPr>
          <p:nvPr/>
        </p:nvSpPr>
        <p:spPr bwMode="auto">
          <a:xfrm>
            <a:off x="3348038" y="1628775"/>
            <a:ext cx="863600" cy="1816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H</a:t>
            </a:r>
            <a:r>
              <a:rPr lang="en-US" sz="2800" b="1" baseline="-25000">
                <a:latin typeface="Calibri" pitchFamily="34" charset="0"/>
              </a:rPr>
              <a:t>2</a:t>
            </a:r>
            <a:r>
              <a:rPr lang="en-US" sz="2800" b="1">
                <a:latin typeface="Calibri" pitchFamily="34" charset="0"/>
              </a:rPr>
              <a:t>,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N</a:t>
            </a:r>
            <a:r>
              <a:rPr lang="en-US" sz="2800" b="1" baseline="-25000">
                <a:latin typeface="Calibri" pitchFamily="34" charset="0"/>
              </a:rPr>
              <a:t>2</a:t>
            </a:r>
            <a:r>
              <a:rPr lang="en-US" sz="2800" b="1">
                <a:latin typeface="Calibri" pitchFamily="34" charset="0"/>
              </a:rPr>
              <a:t>,</a:t>
            </a:r>
            <a:endParaRPr lang="en-US" sz="2800" b="1" baseline="-25000">
              <a:latin typeface="Calibri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O</a:t>
            </a:r>
            <a:r>
              <a:rPr lang="en-US" sz="2800" b="1" baseline="-25000">
                <a:latin typeface="Calibri" pitchFamily="34" charset="0"/>
              </a:rPr>
              <a:t>2</a:t>
            </a:r>
            <a:endParaRPr lang="ru-RU" sz="2800" b="1" baseline="-25000">
              <a:latin typeface="Calibri" pitchFamily="34" charset="0"/>
            </a:endParaRPr>
          </a:p>
        </p:txBody>
      </p:sp>
      <p:sp>
        <p:nvSpPr>
          <p:cNvPr id="22538" name="Text Box 41"/>
          <p:cNvSpPr txBox="1">
            <a:spLocks noChangeArrowheads="1"/>
          </p:cNvSpPr>
          <p:nvPr/>
        </p:nvSpPr>
        <p:spPr bwMode="auto">
          <a:xfrm>
            <a:off x="4859338" y="1628775"/>
            <a:ext cx="936625" cy="1816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C</a:t>
            </a:r>
            <a:r>
              <a:rPr lang="en-US" sz="2800" b="1" baseline="-25000">
                <a:latin typeface="Calibri" pitchFamily="34" charset="0"/>
              </a:rPr>
              <a:t>n</a:t>
            </a:r>
            <a:r>
              <a:rPr lang="en-US" sz="2800" b="1">
                <a:latin typeface="Calibri" pitchFamily="34" charset="0"/>
              </a:rPr>
              <a:t>,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B</a:t>
            </a:r>
            <a:r>
              <a:rPr lang="en-US" sz="2800" b="1" baseline="-25000">
                <a:latin typeface="Calibri" pitchFamily="34" charset="0"/>
              </a:rPr>
              <a:t>n</a:t>
            </a:r>
            <a:r>
              <a:rPr lang="en-US" sz="2800" b="1">
                <a:latin typeface="Calibri" pitchFamily="34" charset="0"/>
              </a:rPr>
              <a:t>,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Si</a:t>
            </a:r>
            <a:r>
              <a:rPr lang="en-US" sz="2800" b="1" baseline="-25000">
                <a:latin typeface="Calibri" pitchFamily="34" charset="0"/>
              </a:rPr>
              <a:t>n</a:t>
            </a:r>
            <a:endParaRPr lang="ru-RU" sz="2800" b="1" baseline="-25000">
              <a:latin typeface="Calibri" pitchFamily="34" charset="0"/>
            </a:endParaRPr>
          </a:p>
        </p:txBody>
      </p:sp>
      <p:pic>
        <p:nvPicPr>
          <p:cNvPr id="18487" name="Picture 55" descr="gl3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3429000"/>
            <a:ext cx="61198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8" name="Picture 56" descr="grafit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269875"/>
            <a:ext cx="266382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84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o2_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052736"/>
            <a:ext cx="367240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6" descr="o3_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4048" y="1052736"/>
            <a:ext cx="374441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Аллотропия кислорода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2050" name="Picture 2" descr="C:\Users\Юра\Desktop\озон 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149080"/>
            <a:ext cx="3888432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ра\Desktop\Состав воздух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129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16579" y="116633"/>
            <a:ext cx="4710841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Состав воздуха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323850" y="981075"/>
            <a:ext cx="88201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2400" b="1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2400" b="1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Загадка: «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</a:t>
            </a:r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такой большой, что занимает весь мир, он </a:t>
            </a:r>
          </a:p>
          <a:p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такой маленький, что </a:t>
            </a:r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пролезет в любую щель</a:t>
            </a:r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»</a:t>
            </a:r>
            <a:endParaRPr lang="ru-RU" sz="2400" b="1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600200"/>
            <a:ext cx="7761287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 вариант                                      2 вариант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1)  в                                                  1)  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2)  б                                                  2)  б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3)  б                                                  3)  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4)  в                                                  4)  б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5)  б                                                  5)  б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6) 1 – а, </a:t>
            </a:r>
            <a:r>
              <a:rPr lang="ru-RU" dirty="0" err="1" smtClean="0"/>
              <a:t>д</a:t>
            </a:r>
            <a:r>
              <a:rPr lang="ru-RU" dirty="0" smtClean="0"/>
              <a:t>, е                                    6)  1 – а, г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    2 – в, г                                               2 – б, в, г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    3 – б, ж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0691" y="0"/>
            <a:ext cx="698261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Взаимопроверка теста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88514" y="2132856"/>
            <a:ext cx="696697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Спасибо за урок!</a:t>
            </a:r>
            <a:endParaRPr lang="ru-RU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 </a:t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FFFF00"/>
                </a:solidFill>
                <a:latin typeface="Arial Black" pitchFamily="34" charset="0"/>
              </a:rPr>
              <a:t>1.</a:t>
            </a:r>
            <a:r>
              <a:rPr lang="ru-RU" sz="3100" dirty="0" smtClean="0">
                <a:solidFill>
                  <a:srgbClr val="FFFF00"/>
                </a:solidFill>
                <a:latin typeface="Arial Black" pitchFamily="34" charset="0"/>
              </a:rPr>
              <a:t> Рассмотреть положение неметаллов    </a:t>
            </a:r>
            <a:br>
              <a:rPr lang="ru-RU" sz="31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FFFF00"/>
                </a:solidFill>
                <a:latin typeface="Arial Black" pitchFamily="34" charset="0"/>
              </a:rPr>
              <a:t>    в ПТХЭ и особенности их </a:t>
            </a:r>
            <a:br>
              <a:rPr lang="ru-RU" sz="31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FFFF00"/>
                </a:solidFill>
                <a:latin typeface="Arial Black" pitchFamily="34" charset="0"/>
              </a:rPr>
              <a:t>    электронного строения.</a:t>
            </a:r>
            <a:br>
              <a:rPr lang="ru-RU" sz="31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FFFF00"/>
                </a:solidFill>
                <a:latin typeface="Arial Black" pitchFamily="34" charset="0"/>
              </a:rPr>
              <a:t>2. Повторить понятия </a:t>
            </a:r>
            <a:br>
              <a:rPr lang="ru-RU" sz="31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FFFF00"/>
                </a:solidFill>
                <a:latin typeface="Arial Black" pitchFamily="34" charset="0"/>
              </a:rPr>
              <a:t>    </a:t>
            </a:r>
            <a:r>
              <a:rPr lang="ru-RU" sz="3100" dirty="0" err="1" smtClean="0">
                <a:solidFill>
                  <a:srgbClr val="FFFF00"/>
                </a:solidFill>
                <a:latin typeface="Arial Black" pitchFamily="34" charset="0"/>
              </a:rPr>
              <a:t>электроотрицательности</a:t>
            </a:r>
            <a:r>
              <a:rPr lang="ru-RU" sz="3100" dirty="0" smtClean="0">
                <a:solidFill>
                  <a:srgbClr val="FFFF00"/>
                </a:solidFill>
                <a:latin typeface="Arial Black" pitchFamily="34" charset="0"/>
              </a:rPr>
              <a:t> и </a:t>
            </a:r>
            <a:br>
              <a:rPr lang="ru-RU" sz="31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FFFF00"/>
                </a:solidFill>
                <a:latin typeface="Arial Black" pitchFamily="34" charset="0"/>
              </a:rPr>
              <a:t>    аллотропии. </a:t>
            </a:r>
            <a:br>
              <a:rPr lang="ru-RU" sz="31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FFFF00"/>
                </a:solidFill>
                <a:latin typeface="Arial Black" pitchFamily="34" charset="0"/>
              </a:rPr>
              <a:t>3. Рассмотреть состав воздуха.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</a:b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6530" y="260648"/>
            <a:ext cx="4130939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Цели  урока: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600" b="1" dirty="0" err="1" smtClean="0">
                <a:solidFill>
                  <a:srgbClr val="FFFF00"/>
                </a:solidFill>
                <a:latin typeface="Arial Black" pitchFamily="34" charset="0"/>
              </a:rPr>
              <a:t>Хромотерапия</a:t>
            </a:r>
            <a:r>
              <a:rPr lang="ru-RU" sz="9600" b="1" dirty="0" smtClean="0">
                <a:solidFill>
                  <a:srgbClr val="FFFF00"/>
                </a:solidFill>
                <a:latin typeface="Arial Black" pitchFamily="34" charset="0"/>
              </a:rPr>
              <a:t> - действие света и цветов. Каждый цветовой тон обладает специфическими свойствами и благоприятно действует на нервную систему.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sz="11200" b="1" dirty="0" smtClean="0">
                <a:solidFill>
                  <a:srgbClr val="FF0000"/>
                </a:solidFill>
              </a:rPr>
              <a:t>Красный цвет оказывает стимулирующий эффект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12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200" dirty="0" smtClean="0"/>
              <a:t> </a:t>
            </a:r>
            <a:r>
              <a:rPr lang="ru-RU" sz="11200" b="1" dirty="0" smtClean="0">
                <a:solidFill>
                  <a:schemeClr val="accent6">
                    <a:lumMod val="75000"/>
                  </a:schemeClr>
                </a:solidFill>
              </a:rPr>
              <a:t>Оранжевый цвет - оживляющий эффект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12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200" dirty="0" smtClean="0"/>
              <a:t> </a:t>
            </a:r>
            <a:r>
              <a:rPr lang="ru-RU" sz="11200" b="1" dirty="0" smtClean="0">
                <a:solidFill>
                  <a:srgbClr val="FFFF00"/>
                </a:solidFill>
              </a:rPr>
              <a:t>Желтый цвет - успокаивающий эффект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12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200" dirty="0" smtClean="0"/>
              <a:t> </a:t>
            </a:r>
            <a:r>
              <a:rPr lang="ru-RU" sz="11200" b="1" dirty="0" smtClean="0">
                <a:solidFill>
                  <a:srgbClr val="00B050"/>
                </a:solidFill>
              </a:rPr>
              <a:t>Зелёный цвет - расслабляющий эффект.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200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7000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72844" y="332656"/>
            <a:ext cx="459831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Хромотерапия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Юра\Desktop\Хромотерапия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5"/>
          <p:cNvSpPr>
            <a:spLocks noChangeArrowheads="1"/>
          </p:cNvSpPr>
          <p:nvPr/>
        </p:nvSpPr>
        <p:spPr bwMode="auto">
          <a:xfrm>
            <a:off x="468313" y="620713"/>
            <a:ext cx="75596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64704"/>
            <a:ext cx="8229600" cy="10081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 урока</a:t>
            </a:r>
            <a:b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Определение положения неметаллов в ПТХЭ.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Особенности атомного  строения неметаллов.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Характеристика простых веществ неметаллов.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Аллотропия и ЭО неметаллов.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Состав воздуха.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900113" y="476250"/>
            <a:ext cx="72009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chemeClr val="folHlink"/>
                </a:solidFill>
                <a:cs typeface="Arial" charset="0"/>
              </a:rPr>
              <a:t>Неметаллы</a:t>
            </a:r>
            <a:r>
              <a:rPr lang="ru-RU" sz="4400" b="1" i="1">
                <a:cs typeface="Arial" charset="0"/>
              </a:rPr>
              <a:t> – химические элементы, которые образуют в свободном виде простые вещества, не обладающие физическими свойствами металлов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Положение неметаллов в периодической системе Д. И. Менделеева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482" name="Group 750"/>
          <p:cNvGrpSpPr>
            <a:grpSpLocks/>
          </p:cNvGrpSpPr>
          <p:nvPr/>
        </p:nvGrpSpPr>
        <p:grpSpPr bwMode="auto">
          <a:xfrm>
            <a:off x="500063" y="1412875"/>
            <a:ext cx="8320087" cy="5184775"/>
            <a:chOff x="158" y="232"/>
            <a:chExt cx="5491" cy="3970"/>
          </a:xfrm>
        </p:grpSpPr>
        <p:sp>
          <p:nvSpPr>
            <p:cNvPr id="20483" name="Text Box 13"/>
            <p:cNvSpPr txBox="1">
              <a:spLocks noChangeArrowheads="1"/>
            </p:cNvSpPr>
            <p:nvPr/>
          </p:nvSpPr>
          <p:spPr bwMode="auto">
            <a:xfrm>
              <a:off x="1329" y="3957"/>
              <a:ext cx="1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000">
                <a:latin typeface="Baskerville Old Face"/>
              </a:endParaRPr>
            </a:p>
          </p:txBody>
        </p:sp>
        <p:sp>
          <p:nvSpPr>
            <p:cNvPr id="242" name="Rectangle 14"/>
            <p:cNvSpPr>
              <a:spLocks noChangeArrowheads="1"/>
            </p:cNvSpPr>
            <p:nvPr/>
          </p:nvSpPr>
          <p:spPr bwMode="auto">
            <a:xfrm>
              <a:off x="5103" y="3453"/>
              <a:ext cx="497" cy="31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485" name="Text Box 15"/>
            <p:cNvSpPr txBox="1">
              <a:spLocks noChangeArrowheads="1"/>
            </p:cNvSpPr>
            <p:nvPr/>
          </p:nvSpPr>
          <p:spPr bwMode="auto">
            <a:xfrm>
              <a:off x="1292" y="3589"/>
              <a:ext cx="1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000">
                <a:latin typeface="Baskerville Old Face"/>
              </a:endParaRPr>
            </a:p>
          </p:txBody>
        </p:sp>
        <p:sp>
          <p:nvSpPr>
            <p:cNvPr id="20486" name="Text Box 16"/>
            <p:cNvSpPr txBox="1">
              <a:spLocks noChangeArrowheads="1"/>
            </p:cNvSpPr>
            <p:nvPr/>
          </p:nvSpPr>
          <p:spPr bwMode="auto">
            <a:xfrm>
              <a:off x="1653" y="3624"/>
              <a:ext cx="1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400">
                <a:latin typeface="Baskerville Old Face"/>
              </a:endParaRPr>
            </a:p>
          </p:txBody>
        </p:sp>
        <p:sp>
          <p:nvSpPr>
            <p:cNvPr id="245" name="Rectangle 18"/>
            <p:cNvSpPr>
              <a:spLocks noChangeArrowheads="1"/>
            </p:cNvSpPr>
            <p:nvPr/>
          </p:nvSpPr>
          <p:spPr bwMode="auto">
            <a:xfrm>
              <a:off x="158" y="3453"/>
              <a:ext cx="453" cy="31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7</a:t>
              </a:r>
            </a:p>
          </p:txBody>
        </p:sp>
        <p:sp>
          <p:nvSpPr>
            <p:cNvPr id="20488" name="Rectangle 80"/>
            <p:cNvSpPr>
              <a:spLocks noChangeArrowheads="1"/>
            </p:cNvSpPr>
            <p:nvPr/>
          </p:nvSpPr>
          <p:spPr bwMode="auto">
            <a:xfrm>
              <a:off x="1111" y="3453"/>
              <a:ext cx="499" cy="318"/>
            </a:xfrm>
            <a:prstGeom prst="rect">
              <a:avLst/>
            </a:prstGeom>
            <a:solidFill>
              <a:srgbClr val="00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489" name="Text Box 81"/>
            <p:cNvSpPr txBox="1">
              <a:spLocks noChangeArrowheads="1"/>
            </p:cNvSpPr>
            <p:nvPr/>
          </p:nvSpPr>
          <p:spPr bwMode="auto">
            <a:xfrm>
              <a:off x="1066" y="3408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/>
                </a:rPr>
                <a:t>R</a:t>
              </a:r>
              <a:r>
                <a:rPr lang="ru-RU" sz="2000">
                  <a:latin typeface="Baskerville Old Face"/>
                </a:rPr>
                <a:t>а</a:t>
              </a:r>
              <a:endParaRPr lang="en-US" sz="2000">
                <a:latin typeface="Baskerville Old Face"/>
              </a:endParaRPr>
            </a:p>
          </p:txBody>
        </p:sp>
        <p:sp>
          <p:nvSpPr>
            <p:cNvPr id="20490" name="Text Box 82"/>
            <p:cNvSpPr txBox="1">
              <a:spLocks noChangeArrowheads="1"/>
            </p:cNvSpPr>
            <p:nvPr/>
          </p:nvSpPr>
          <p:spPr bwMode="auto">
            <a:xfrm>
              <a:off x="1202" y="3635"/>
              <a:ext cx="32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/>
                </a:rPr>
                <a:t>Радий</a:t>
              </a:r>
            </a:p>
          </p:txBody>
        </p:sp>
        <p:sp>
          <p:nvSpPr>
            <p:cNvPr id="20491" name="Text Box 83"/>
            <p:cNvSpPr txBox="1">
              <a:spLocks noChangeArrowheads="1"/>
            </p:cNvSpPr>
            <p:nvPr/>
          </p:nvSpPr>
          <p:spPr bwMode="auto">
            <a:xfrm>
              <a:off x="1383" y="3453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/>
                </a:rPr>
                <a:t>88</a:t>
              </a:r>
            </a:p>
          </p:txBody>
        </p:sp>
        <p:sp>
          <p:nvSpPr>
            <p:cNvPr id="20492" name="Text Box 84"/>
            <p:cNvSpPr txBox="1">
              <a:spLocks noChangeArrowheads="1"/>
            </p:cNvSpPr>
            <p:nvPr/>
          </p:nvSpPr>
          <p:spPr bwMode="auto">
            <a:xfrm>
              <a:off x="1202" y="3544"/>
              <a:ext cx="24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>
                  <a:latin typeface="Arial Unicode MS"/>
                  <a:ea typeface="Arial Unicode MS"/>
                  <a:cs typeface="Arial Unicode MS"/>
                </a:rPr>
                <a:t>[</a:t>
              </a:r>
              <a:r>
                <a:rPr lang="ru-RU" sz="700">
                  <a:latin typeface="Calibri" pitchFamily="34" charset="0"/>
                </a:rPr>
                <a:t>226</a:t>
              </a:r>
              <a:r>
                <a:rPr lang="en-US" sz="700">
                  <a:latin typeface="Calibri" pitchFamily="34" charset="0"/>
                  <a:cs typeface="Arial" charset="0"/>
                </a:rPr>
                <a:t>]</a:t>
              </a:r>
            </a:p>
          </p:txBody>
        </p:sp>
        <p:sp>
          <p:nvSpPr>
            <p:cNvPr id="251" name="Rectangle 86"/>
            <p:cNvSpPr>
              <a:spLocks noChangeArrowheads="1"/>
            </p:cNvSpPr>
            <p:nvPr/>
          </p:nvSpPr>
          <p:spPr bwMode="auto">
            <a:xfrm>
              <a:off x="612" y="3453"/>
              <a:ext cx="500" cy="317"/>
            </a:xfrm>
            <a:prstGeom prst="rect">
              <a:avLst/>
            </a:prstGeom>
            <a:solidFill>
              <a:srgbClr val="0066FF"/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494" name="Text Box 87"/>
            <p:cNvSpPr txBox="1">
              <a:spLocks noChangeArrowheads="1"/>
            </p:cNvSpPr>
            <p:nvPr/>
          </p:nvSpPr>
          <p:spPr bwMode="auto">
            <a:xfrm>
              <a:off x="567" y="3408"/>
              <a:ext cx="2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/>
                </a:rPr>
                <a:t>Fr</a:t>
              </a:r>
            </a:p>
          </p:txBody>
        </p:sp>
        <p:sp>
          <p:nvSpPr>
            <p:cNvPr id="20495" name="Text Box 88"/>
            <p:cNvSpPr txBox="1">
              <a:spLocks noChangeArrowheads="1"/>
            </p:cNvSpPr>
            <p:nvPr/>
          </p:nvSpPr>
          <p:spPr bwMode="auto">
            <a:xfrm>
              <a:off x="703" y="3635"/>
              <a:ext cx="4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/>
                </a:rPr>
                <a:t>Франций</a:t>
              </a:r>
            </a:p>
          </p:txBody>
        </p:sp>
        <p:sp>
          <p:nvSpPr>
            <p:cNvPr id="20496" name="Text Box 89"/>
            <p:cNvSpPr txBox="1">
              <a:spLocks noChangeArrowheads="1"/>
            </p:cNvSpPr>
            <p:nvPr/>
          </p:nvSpPr>
          <p:spPr bwMode="auto">
            <a:xfrm>
              <a:off x="884" y="3453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/>
                </a:rPr>
                <a:t>87</a:t>
              </a:r>
            </a:p>
          </p:txBody>
        </p:sp>
        <p:sp>
          <p:nvSpPr>
            <p:cNvPr id="20497" name="Text Box 90"/>
            <p:cNvSpPr txBox="1">
              <a:spLocks noChangeArrowheads="1"/>
            </p:cNvSpPr>
            <p:nvPr/>
          </p:nvSpPr>
          <p:spPr bwMode="auto">
            <a:xfrm>
              <a:off x="703" y="3544"/>
              <a:ext cx="24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>
                  <a:latin typeface="Arial Unicode MS"/>
                  <a:ea typeface="Arial Unicode MS"/>
                  <a:cs typeface="Arial Unicode MS"/>
                </a:rPr>
                <a:t>[</a:t>
              </a:r>
              <a:r>
                <a:rPr lang="ru-RU" sz="700">
                  <a:latin typeface="Calibri" pitchFamily="34" charset="0"/>
                </a:rPr>
                <a:t>223</a:t>
              </a:r>
              <a:r>
                <a:rPr lang="en-US" sz="700">
                  <a:latin typeface="Calibri" pitchFamily="34" charset="0"/>
                  <a:cs typeface="Arial" charset="0"/>
                </a:rPr>
                <a:t>]</a:t>
              </a:r>
            </a:p>
          </p:txBody>
        </p:sp>
        <p:grpSp>
          <p:nvGrpSpPr>
            <p:cNvPr id="20498" name="Group 92"/>
            <p:cNvGrpSpPr>
              <a:grpSpLocks/>
            </p:cNvGrpSpPr>
            <p:nvPr/>
          </p:nvGrpSpPr>
          <p:grpSpPr bwMode="auto">
            <a:xfrm>
              <a:off x="1565" y="3408"/>
              <a:ext cx="620" cy="381"/>
              <a:chOff x="2472" y="2931"/>
              <a:chExt cx="620" cy="381"/>
            </a:xfrm>
          </p:grpSpPr>
          <p:sp>
            <p:nvSpPr>
              <p:cNvPr id="962" name="Rectangle 93"/>
              <p:cNvSpPr>
                <a:spLocks noChangeArrowheads="1"/>
              </p:cNvSpPr>
              <p:nvPr/>
            </p:nvSpPr>
            <p:spPr bwMode="auto">
              <a:xfrm>
                <a:off x="2517" y="2976"/>
                <a:ext cx="499" cy="317"/>
              </a:xfrm>
              <a:prstGeom prst="rect">
                <a:avLst/>
              </a:prstGeom>
              <a:solidFill>
                <a:srgbClr val="0066FF"/>
              </a:solidFill>
              <a:ln w="28575">
                <a:solidFill>
                  <a:schemeClr val="bg2">
                    <a:lumMod val="2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1205" name="Text Box 94"/>
              <p:cNvSpPr txBox="1">
                <a:spLocks noChangeArrowheads="1"/>
              </p:cNvSpPr>
              <p:nvPr/>
            </p:nvSpPr>
            <p:spPr bwMode="auto">
              <a:xfrm>
                <a:off x="2789" y="2931"/>
                <a:ext cx="30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>
                    <a:latin typeface="Baskerville Old Face"/>
                  </a:rPr>
                  <a:t>Ас</a:t>
                </a:r>
                <a:endParaRPr lang="en-US" sz="2000">
                  <a:latin typeface="Baskerville Old Face"/>
                </a:endParaRPr>
              </a:p>
            </p:txBody>
          </p:sp>
          <p:sp>
            <p:nvSpPr>
              <p:cNvPr id="21206" name="Text Box 95"/>
              <p:cNvSpPr txBox="1">
                <a:spLocks noChangeArrowheads="1"/>
              </p:cNvSpPr>
              <p:nvPr/>
            </p:nvSpPr>
            <p:spPr bwMode="auto">
              <a:xfrm>
                <a:off x="2472" y="2931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89</a:t>
                </a:r>
              </a:p>
            </p:txBody>
          </p:sp>
          <p:sp>
            <p:nvSpPr>
              <p:cNvPr id="21207" name="Text Box 96"/>
              <p:cNvSpPr txBox="1">
                <a:spLocks noChangeArrowheads="1"/>
              </p:cNvSpPr>
              <p:nvPr/>
            </p:nvSpPr>
            <p:spPr bwMode="auto">
              <a:xfrm>
                <a:off x="2517" y="3067"/>
                <a:ext cx="31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800">
                    <a:latin typeface="Arial Unicode MS"/>
                  </a:rPr>
                  <a:t>138,81</a:t>
                </a:r>
              </a:p>
            </p:txBody>
          </p:sp>
          <p:sp>
            <p:nvSpPr>
              <p:cNvPr id="21208" name="Text Box 97"/>
              <p:cNvSpPr txBox="1">
                <a:spLocks noChangeArrowheads="1"/>
              </p:cNvSpPr>
              <p:nvPr/>
            </p:nvSpPr>
            <p:spPr bwMode="auto">
              <a:xfrm>
                <a:off x="2608" y="3158"/>
                <a:ext cx="42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Актиний</a:t>
                </a:r>
              </a:p>
            </p:txBody>
          </p:sp>
        </p:grpSp>
        <p:sp>
          <p:nvSpPr>
            <p:cNvPr id="20499" name="Text Box 98"/>
            <p:cNvSpPr txBox="1">
              <a:spLocks noChangeArrowheads="1"/>
            </p:cNvSpPr>
            <p:nvPr/>
          </p:nvSpPr>
          <p:spPr bwMode="auto">
            <a:xfrm>
              <a:off x="1792" y="3453"/>
              <a:ext cx="1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Baskerville Old Face"/>
                </a:rPr>
                <a:t>**</a:t>
              </a:r>
            </a:p>
          </p:txBody>
        </p:sp>
        <p:grpSp>
          <p:nvGrpSpPr>
            <p:cNvPr id="20500" name="Group 100"/>
            <p:cNvGrpSpPr>
              <a:grpSpLocks/>
            </p:cNvGrpSpPr>
            <p:nvPr/>
          </p:nvGrpSpPr>
          <p:grpSpPr bwMode="auto">
            <a:xfrm>
              <a:off x="3560" y="3408"/>
              <a:ext cx="548" cy="364"/>
              <a:chOff x="1292" y="2205"/>
              <a:chExt cx="548" cy="364"/>
            </a:xfrm>
          </p:grpSpPr>
          <p:grpSp>
            <p:nvGrpSpPr>
              <p:cNvPr id="21195" name="Group 101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957" name="Rectangle 102"/>
                <p:cNvSpPr>
                  <a:spLocks noChangeArrowheads="1"/>
                </p:cNvSpPr>
                <p:nvPr/>
              </p:nvSpPr>
              <p:spPr bwMode="auto">
                <a:xfrm>
                  <a:off x="890" y="981"/>
                  <a:ext cx="497" cy="317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>
                      <a:lumMod val="2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1200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/>
                  </a:endParaRPr>
                </a:p>
              </p:txBody>
            </p:sp>
            <p:sp>
              <p:nvSpPr>
                <p:cNvPr id="21201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32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/>
                    </a:rPr>
                    <a:t>Борий</a:t>
                  </a:r>
                </a:p>
              </p:txBody>
            </p:sp>
            <p:sp>
              <p:nvSpPr>
                <p:cNvPr id="21202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/>
                  </a:endParaRPr>
                </a:p>
              </p:txBody>
            </p:sp>
            <p:sp>
              <p:nvSpPr>
                <p:cNvPr id="21203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/>
                  </a:endParaRPr>
                </a:p>
              </p:txBody>
            </p:sp>
          </p:grpSp>
          <p:sp>
            <p:nvSpPr>
              <p:cNvPr id="21196" name="Text Box 107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/>
                </a:endParaRPr>
              </a:p>
            </p:txBody>
          </p:sp>
          <p:sp>
            <p:nvSpPr>
              <p:cNvPr id="21197" name="Text Box 108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107</a:t>
                </a:r>
              </a:p>
            </p:txBody>
          </p:sp>
          <p:sp>
            <p:nvSpPr>
              <p:cNvPr id="21198" name="Text Box 109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800">
                    <a:latin typeface="Arial Unicode MS"/>
                    <a:ea typeface="Arial Unicode MS"/>
                    <a:cs typeface="Arial Unicode MS"/>
                  </a:rPr>
                  <a:t>[</a:t>
                </a:r>
                <a:r>
                  <a:rPr lang="ru-RU" sz="800">
                    <a:latin typeface="Calibri" pitchFamily="34" charset="0"/>
                  </a:rPr>
                  <a:t>262</a:t>
                </a:r>
                <a:r>
                  <a:rPr lang="en-US" sz="800">
                    <a:latin typeface="Calibri" pitchFamily="34" charset="0"/>
                    <a:cs typeface="Arial" charset="0"/>
                  </a:rPr>
                  <a:t>]</a:t>
                </a:r>
              </a:p>
            </p:txBody>
          </p:sp>
        </p:grpSp>
        <p:sp>
          <p:nvSpPr>
            <p:cNvPr id="20501" name="Text Box 110"/>
            <p:cNvSpPr txBox="1">
              <a:spLocks noChangeArrowheads="1"/>
            </p:cNvSpPr>
            <p:nvPr/>
          </p:nvSpPr>
          <p:spPr bwMode="auto">
            <a:xfrm>
              <a:off x="3787" y="3408"/>
              <a:ext cx="3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/>
                </a:rPr>
                <a:t>Bh</a:t>
              </a:r>
            </a:p>
          </p:txBody>
        </p:sp>
        <p:grpSp>
          <p:nvGrpSpPr>
            <p:cNvPr id="20502" name="Group 112"/>
            <p:cNvGrpSpPr>
              <a:grpSpLocks/>
            </p:cNvGrpSpPr>
            <p:nvPr/>
          </p:nvGrpSpPr>
          <p:grpSpPr bwMode="auto">
            <a:xfrm>
              <a:off x="3061" y="3408"/>
              <a:ext cx="548" cy="364"/>
              <a:chOff x="1292" y="2205"/>
              <a:chExt cx="548" cy="364"/>
            </a:xfrm>
          </p:grpSpPr>
          <p:grpSp>
            <p:nvGrpSpPr>
              <p:cNvPr id="21186" name="Group 113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948" name="Rectangle 114"/>
                <p:cNvSpPr>
                  <a:spLocks noChangeArrowheads="1"/>
                </p:cNvSpPr>
                <p:nvPr/>
              </p:nvSpPr>
              <p:spPr bwMode="auto">
                <a:xfrm>
                  <a:off x="891" y="981"/>
                  <a:ext cx="497" cy="317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>
                      <a:lumMod val="2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1191" name="Text Box 115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/>
                  </a:endParaRPr>
                </a:p>
              </p:txBody>
            </p:sp>
            <p:sp>
              <p:nvSpPr>
                <p:cNvPr id="21192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45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/>
                    </a:rPr>
                    <a:t>Сиборгий</a:t>
                  </a:r>
                </a:p>
              </p:txBody>
            </p:sp>
            <p:sp>
              <p:nvSpPr>
                <p:cNvPr id="21193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/>
                  </a:endParaRPr>
                </a:p>
              </p:txBody>
            </p:sp>
            <p:sp>
              <p:nvSpPr>
                <p:cNvPr id="21194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/>
                  </a:endParaRPr>
                </a:p>
              </p:txBody>
            </p:sp>
          </p:grpSp>
          <p:sp>
            <p:nvSpPr>
              <p:cNvPr id="21187" name="Text Box 119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/>
                </a:endParaRPr>
              </a:p>
            </p:txBody>
          </p:sp>
          <p:sp>
            <p:nvSpPr>
              <p:cNvPr id="21188" name="Text Box 120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106</a:t>
                </a:r>
              </a:p>
            </p:txBody>
          </p:sp>
          <p:sp>
            <p:nvSpPr>
              <p:cNvPr id="21189" name="Text Box 121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800">
                    <a:latin typeface="Arial Unicode MS"/>
                    <a:ea typeface="Arial Unicode MS"/>
                    <a:cs typeface="Arial Unicode MS"/>
                  </a:rPr>
                  <a:t>[</a:t>
                </a:r>
                <a:r>
                  <a:rPr lang="ru-RU" sz="800">
                    <a:latin typeface="Calibri" pitchFamily="34" charset="0"/>
                  </a:rPr>
                  <a:t>263</a:t>
                </a:r>
                <a:r>
                  <a:rPr lang="en-US" sz="800">
                    <a:latin typeface="Calibri" pitchFamily="34" charset="0"/>
                    <a:cs typeface="Arial" charset="0"/>
                  </a:rPr>
                  <a:t>]</a:t>
                </a:r>
              </a:p>
            </p:txBody>
          </p:sp>
        </p:grpSp>
        <p:sp>
          <p:nvSpPr>
            <p:cNvPr id="20503" name="Text Box 122"/>
            <p:cNvSpPr txBox="1">
              <a:spLocks noChangeArrowheads="1"/>
            </p:cNvSpPr>
            <p:nvPr/>
          </p:nvSpPr>
          <p:spPr bwMode="auto">
            <a:xfrm>
              <a:off x="3288" y="3408"/>
              <a:ext cx="2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/>
                </a:rPr>
                <a:t>Sg</a:t>
              </a:r>
            </a:p>
          </p:txBody>
        </p:sp>
        <p:grpSp>
          <p:nvGrpSpPr>
            <p:cNvPr id="20504" name="Group 124"/>
            <p:cNvGrpSpPr>
              <a:grpSpLocks/>
            </p:cNvGrpSpPr>
            <p:nvPr/>
          </p:nvGrpSpPr>
          <p:grpSpPr bwMode="auto">
            <a:xfrm>
              <a:off x="2064" y="3408"/>
              <a:ext cx="600" cy="364"/>
              <a:chOff x="1292" y="2205"/>
              <a:chExt cx="600" cy="364"/>
            </a:xfrm>
          </p:grpSpPr>
          <p:grpSp>
            <p:nvGrpSpPr>
              <p:cNvPr id="21177" name="Group 125"/>
              <p:cNvGrpSpPr>
                <a:grpSpLocks/>
              </p:cNvGrpSpPr>
              <p:nvPr/>
            </p:nvGrpSpPr>
            <p:grpSpPr bwMode="auto">
              <a:xfrm>
                <a:off x="1292" y="2205"/>
                <a:ext cx="600" cy="364"/>
                <a:chOff x="839" y="935"/>
                <a:chExt cx="600" cy="364"/>
              </a:xfrm>
            </p:grpSpPr>
            <p:sp>
              <p:nvSpPr>
                <p:cNvPr id="21181" name="Rectangle 126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1182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/>
                  </a:endParaRPr>
                </a:p>
              </p:txBody>
            </p:sp>
            <p:sp>
              <p:nvSpPr>
                <p:cNvPr id="21183" name="Text Box 128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563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/>
                    </a:rPr>
                    <a:t>Резерфордий</a:t>
                  </a:r>
                </a:p>
              </p:txBody>
            </p:sp>
            <p:sp>
              <p:nvSpPr>
                <p:cNvPr id="21184" name="Text Box 129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/>
                  </a:endParaRPr>
                </a:p>
              </p:txBody>
            </p:sp>
            <p:sp>
              <p:nvSpPr>
                <p:cNvPr id="21185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/>
                  </a:endParaRPr>
                </a:p>
              </p:txBody>
            </p:sp>
          </p:grpSp>
          <p:sp>
            <p:nvSpPr>
              <p:cNvPr id="21178" name="Text Box 131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/>
                </a:endParaRPr>
              </a:p>
            </p:txBody>
          </p:sp>
          <p:sp>
            <p:nvSpPr>
              <p:cNvPr id="21179" name="Text Box 132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104</a:t>
                </a:r>
              </a:p>
            </p:txBody>
          </p:sp>
          <p:sp>
            <p:nvSpPr>
              <p:cNvPr id="21180" name="Text Box 133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800">
                    <a:latin typeface="Arial Unicode MS"/>
                    <a:ea typeface="Arial Unicode MS"/>
                    <a:cs typeface="Arial Unicode MS"/>
                  </a:rPr>
                  <a:t>[</a:t>
                </a:r>
                <a:r>
                  <a:rPr lang="ru-RU" sz="800">
                    <a:latin typeface="Arial Unicode MS"/>
                  </a:rPr>
                  <a:t>261</a:t>
                </a:r>
                <a:r>
                  <a:rPr lang="en-US" sz="800">
                    <a:latin typeface="Arial Unicode MS"/>
                    <a:ea typeface="Arial Unicode MS"/>
                    <a:cs typeface="Arial Unicode MS"/>
                  </a:rPr>
                  <a:t>]</a:t>
                </a:r>
              </a:p>
            </p:txBody>
          </p:sp>
        </p:grpSp>
        <p:sp>
          <p:nvSpPr>
            <p:cNvPr id="20505" name="Text Box 134"/>
            <p:cNvSpPr txBox="1">
              <a:spLocks noChangeArrowheads="1"/>
            </p:cNvSpPr>
            <p:nvPr/>
          </p:nvSpPr>
          <p:spPr bwMode="auto">
            <a:xfrm>
              <a:off x="2291" y="3408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/>
                </a:rPr>
                <a:t>Rf</a:t>
              </a:r>
            </a:p>
          </p:txBody>
        </p:sp>
        <p:grpSp>
          <p:nvGrpSpPr>
            <p:cNvPr id="20506" name="Group 136"/>
            <p:cNvGrpSpPr>
              <a:grpSpLocks/>
            </p:cNvGrpSpPr>
            <p:nvPr/>
          </p:nvGrpSpPr>
          <p:grpSpPr bwMode="auto">
            <a:xfrm>
              <a:off x="2562" y="3408"/>
              <a:ext cx="548" cy="364"/>
              <a:chOff x="1292" y="2205"/>
              <a:chExt cx="548" cy="364"/>
            </a:xfrm>
          </p:grpSpPr>
          <p:grpSp>
            <p:nvGrpSpPr>
              <p:cNvPr id="21168" name="Group 137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930" name="Rectangle 138"/>
                <p:cNvSpPr>
                  <a:spLocks noChangeArrowheads="1"/>
                </p:cNvSpPr>
                <p:nvPr/>
              </p:nvSpPr>
              <p:spPr bwMode="auto">
                <a:xfrm>
                  <a:off x="891" y="981"/>
                  <a:ext cx="497" cy="317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>
                      <a:lumMod val="2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1173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/>
                  </a:endParaRPr>
                </a:p>
              </p:txBody>
            </p:sp>
            <p:sp>
              <p:nvSpPr>
                <p:cNvPr id="21174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381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/>
                    </a:rPr>
                    <a:t>Дубний</a:t>
                  </a:r>
                </a:p>
              </p:txBody>
            </p:sp>
            <p:sp>
              <p:nvSpPr>
                <p:cNvPr id="21175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/>
                  </a:endParaRPr>
                </a:p>
              </p:txBody>
            </p:sp>
            <p:sp>
              <p:nvSpPr>
                <p:cNvPr id="21176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/>
                  </a:endParaRPr>
                </a:p>
              </p:txBody>
            </p:sp>
          </p:grpSp>
          <p:sp>
            <p:nvSpPr>
              <p:cNvPr id="21169" name="Text Box 143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/>
                </a:endParaRPr>
              </a:p>
            </p:txBody>
          </p:sp>
          <p:sp>
            <p:nvSpPr>
              <p:cNvPr id="21170" name="Text Box 144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105</a:t>
                </a:r>
              </a:p>
            </p:txBody>
          </p:sp>
          <p:sp>
            <p:nvSpPr>
              <p:cNvPr id="21171" name="Text Box 145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800">
                    <a:latin typeface="Arial Unicode MS"/>
                    <a:ea typeface="Arial Unicode MS"/>
                    <a:cs typeface="Arial Unicode MS"/>
                  </a:rPr>
                  <a:t>[</a:t>
                </a:r>
                <a:r>
                  <a:rPr lang="ru-RU" sz="800">
                    <a:latin typeface="Calibri" pitchFamily="34" charset="0"/>
                  </a:rPr>
                  <a:t>262</a:t>
                </a:r>
                <a:r>
                  <a:rPr lang="en-US" sz="800">
                    <a:latin typeface="Calibri" pitchFamily="34" charset="0"/>
                    <a:cs typeface="Arial" charset="0"/>
                  </a:rPr>
                  <a:t>]</a:t>
                </a:r>
              </a:p>
            </p:txBody>
          </p:sp>
        </p:grpSp>
        <p:sp>
          <p:nvSpPr>
            <p:cNvPr id="20507" name="Text Box 146"/>
            <p:cNvSpPr txBox="1">
              <a:spLocks noChangeArrowheads="1"/>
            </p:cNvSpPr>
            <p:nvPr/>
          </p:nvSpPr>
          <p:spPr bwMode="auto">
            <a:xfrm>
              <a:off x="2789" y="3408"/>
              <a:ext cx="3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/>
                </a:rPr>
                <a:t>Db</a:t>
              </a:r>
            </a:p>
          </p:txBody>
        </p:sp>
        <p:grpSp>
          <p:nvGrpSpPr>
            <p:cNvPr id="20508" name="Group 148"/>
            <p:cNvGrpSpPr>
              <a:grpSpLocks/>
            </p:cNvGrpSpPr>
            <p:nvPr/>
          </p:nvGrpSpPr>
          <p:grpSpPr bwMode="auto">
            <a:xfrm>
              <a:off x="4059" y="3408"/>
              <a:ext cx="548" cy="364"/>
              <a:chOff x="1292" y="2205"/>
              <a:chExt cx="548" cy="364"/>
            </a:xfrm>
          </p:grpSpPr>
          <p:grpSp>
            <p:nvGrpSpPr>
              <p:cNvPr id="21159" name="Group 149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921" name="Rectangle 150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7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>
                      <a:lumMod val="2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1164" name="Text Box 151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/>
                  </a:endParaRPr>
                </a:p>
              </p:txBody>
            </p:sp>
            <p:sp>
              <p:nvSpPr>
                <p:cNvPr id="21165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36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/>
                    </a:rPr>
                    <a:t>Хассий</a:t>
                  </a:r>
                </a:p>
              </p:txBody>
            </p:sp>
            <p:sp>
              <p:nvSpPr>
                <p:cNvPr id="21166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/>
                  </a:endParaRPr>
                </a:p>
              </p:txBody>
            </p:sp>
            <p:sp>
              <p:nvSpPr>
                <p:cNvPr id="21167" name="Text Box 154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/>
                  </a:endParaRPr>
                </a:p>
              </p:txBody>
            </p:sp>
          </p:grpSp>
          <p:sp>
            <p:nvSpPr>
              <p:cNvPr id="21160" name="Text Box 155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/>
                </a:endParaRPr>
              </a:p>
            </p:txBody>
          </p:sp>
          <p:sp>
            <p:nvSpPr>
              <p:cNvPr id="21161" name="Text Box 156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108</a:t>
                </a:r>
              </a:p>
            </p:txBody>
          </p:sp>
          <p:sp>
            <p:nvSpPr>
              <p:cNvPr id="21162" name="Text Box 157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800">
                    <a:latin typeface="Arial Unicode MS"/>
                    <a:ea typeface="Arial Unicode MS"/>
                    <a:cs typeface="Arial Unicode MS"/>
                  </a:rPr>
                  <a:t>[</a:t>
                </a:r>
                <a:r>
                  <a:rPr lang="ru-RU" sz="800">
                    <a:latin typeface="Calibri" pitchFamily="34" charset="0"/>
                  </a:rPr>
                  <a:t>265</a:t>
                </a:r>
                <a:r>
                  <a:rPr lang="en-US" sz="800">
                    <a:latin typeface="Calibri" pitchFamily="34" charset="0"/>
                    <a:cs typeface="Arial" charset="0"/>
                  </a:rPr>
                  <a:t>]</a:t>
                </a:r>
              </a:p>
            </p:txBody>
          </p:sp>
        </p:grpSp>
        <p:sp>
          <p:nvSpPr>
            <p:cNvPr id="20509" name="Text Box 158"/>
            <p:cNvSpPr txBox="1">
              <a:spLocks noChangeArrowheads="1"/>
            </p:cNvSpPr>
            <p:nvPr/>
          </p:nvSpPr>
          <p:spPr bwMode="auto">
            <a:xfrm>
              <a:off x="4286" y="3408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/>
                </a:rPr>
                <a:t>Hs</a:t>
              </a:r>
            </a:p>
          </p:txBody>
        </p:sp>
        <p:grpSp>
          <p:nvGrpSpPr>
            <p:cNvPr id="20510" name="Group 160"/>
            <p:cNvGrpSpPr>
              <a:grpSpLocks/>
            </p:cNvGrpSpPr>
            <p:nvPr/>
          </p:nvGrpSpPr>
          <p:grpSpPr bwMode="auto">
            <a:xfrm>
              <a:off x="4558" y="3408"/>
              <a:ext cx="548" cy="364"/>
              <a:chOff x="1292" y="2205"/>
              <a:chExt cx="548" cy="364"/>
            </a:xfrm>
          </p:grpSpPr>
          <p:grpSp>
            <p:nvGrpSpPr>
              <p:cNvPr id="21150" name="Group 161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912" name="Rectangle 162"/>
                <p:cNvSpPr>
                  <a:spLocks noChangeArrowheads="1"/>
                </p:cNvSpPr>
                <p:nvPr/>
              </p:nvSpPr>
              <p:spPr bwMode="auto">
                <a:xfrm>
                  <a:off x="889" y="981"/>
                  <a:ext cx="499" cy="317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>
                      <a:lumMod val="2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1155" name="Text Box 163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/>
                  </a:endParaRPr>
                </a:p>
              </p:txBody>
            </p:sp>
            <p:sp>
              <p:nvSpPr>
                <p:cNvPr id="21156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50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/>
                    </a:rPr>
                    <a:t>Мейтнерий</a:t>
                  </a:r>
                </a:p>
              </p:txBody>
            </p:sp>
            <p:sp>
              <p:nvSpPr>
                <p:cNvPr id="21157" name="Text Box 165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/>
                  </a:endParaRPr>
                </a:p>
              </p:txBody>
            </p:sp>
            <p:sp>
              <p:nvSpPr>
                <p:cNvPr id="21158" name="Text Box 166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/>
                  </a:endParaRPr>
                </a:p>
              </p:txBody>
            </p:sp>
          </p:grpSp>
          <p:sp>
            <p:nvSpPr>
              <p:cNvPr id="21151" name="Text Box 167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/>
                </a:endParaRPr>
              </a:p>
            </p:txBody>
          </p:sp>
          <p:sp>
            <p:nvSpPr>
              <p:cNvPr id="21152" name="Text Box 168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109</a:t>
                </a:r>
              </a:p>
            </p:txBody>
          </p:sp>
          <p:sp>
            <p:nvSpPr>
              <p:cNvPr id="21153" name="Text Box 169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800">
                    <a:latin typeface="Arial Unicode MS"/>
                    <a:ea typeface="Arial Unicode MS"/>
                    <a:cs typeface="Arial Unicode MS"/>
                  </a:rPr>
                  <a:t>[</a:t>
                </a:r>
                <a:r>
                  <a:rPr lang="ru-RU" sz="800">
                    <a:latin typeface="Calibri" pitchFamily="34" charset="0"/>
                  </a:rPr>
                  <a:t>266</a:t>
                </a:r>
                <a:r>
                  <a:rPr lang="en-US" sz="800">
                    <a:latin typeface="Calibri" pitchFamily="34" charset="0"/>
                    <a:cs typeface="Arial" charset="0"/>
                  </a:rPr>
                  <a:t>]</a:t>
                </a:r>
              </a:p>
            </p:txBody>
          </p:sp>
        </p:grpSp>
        <p:sp>
          <p:nvSpPr>
            <p:cNvPr id="20511" name="Text Box 170"/>
            <p:cNvSpPr txBox="1">
              <a:spLocks noChangeArrowheads="1"/>
            </p:cNvSpPr>
            <p:nvPr/>
          </p:nvSpPr>
          <p:spPr bwMode="auto">
            <a:xfrm>
              <a:off x="4785" y="3408"/>
              <a:ext cx="3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latin typeface="Baskerville Old Face"/>
                </a:rPr>
                <a:t>М</a:t>
              </a:r>
              <a:r>
                <a:rPr lang="en-US" sz="2000">
                  <a:latin typeface="Baskerville Old Face"/>
                </a:rPr>
                <a:t>t</a:t>
              </a:r>
            </a:p>
          </p:txBody>
        </p:sp>
        <p:sp>
          <p:nvSpPr>
            <p:cNvPr id="20512" name="Text Box 723"/>
            <p:cNvSpPr txBox="1">
              <a:spLocks noChangeArrowheads="1"/>
            </p:cNvSpPr>
            <p:nvPr/>
          </p:nvSpPr>
          <p:spPr bwMode="auto">
            <a:xfrm>
              <a:off x="5328" y="3271"/>
              <a:ext cx="1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>
                <a:latin typeface="Baskerville Old Face"/>
              </a:endParaRPr>
            </a:p>
          </p:txBody>
        </p:sp>
        <p:sp>
          <p:nvSpPr>
            <p:cNvPr id="271" name="Rectangle 724"/>
            <p:cNvSpPr>
              <a:spLocks noChangeArrowheads="1"/>
            </p:cNvSpPr>
            <p:nvPr/>
          </p:nvSpPr>
          <p:spPr bwMode="auto">
            <a:xfrm>
              <a:off x="4105" y="3975"/>
              <a:ext cx="1497" cy="22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Baskerville Old Face" pitchFamily="18" charset="0"/>
              </a:endParaRPr>
            </a:p>
          </p:txBody>
        </p:sp>
        <p:sp>
          <p:nvSpPr>
            <p:cNvPr id="272" name="Rectangle 725"/>
            <p:cNvSpPr>
              <a:spLocks noChangeArrowheads="1"/>
            </p:cNvSpPr>
            <p:nvPr/>
          </p:nvSpPr>
          <p:spPr bwMode="auto">
            <a:xfrm>
              <a:off x="4105" y="3749"/>
              <a:ext cx="1497" cy="22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Baskerville Old Face" pitchFamily="18" charset="0"/>
                </a:rPr>
                <a:t>RO</a:t>
              </a:r>
              <a:r>
                <a:rPr lang="ru-RU" sz="1200">
                  <a:latin typeface="Baskerville Old Face" pitchFamily="18" charset="0"/>
                </a:rPr>
                <a:t>4</a:t>
              </a:r>
              <a:endParaRPr lang="en-US" sz="1200">
                <a:latin typeface="Baskerville Old Face" pitchFamily="18" charset="0"/>
              </a:endParaRPr>
            </a:p>
          </p:txBody>
        </p:sp>
        <p:sp>
          <p:nvSpPr>
            <p:cNvPr id="273" name="Rectangle 726"/>
            <p:cNvSpPr>
              <a:spLocks noChangeArrowheads="1"/>
            </p:cNvSpPr>
            <p:nvPr/>
          </p:nvSpPr>
          <p:spPr bwMode="auto">
            <a:xfrm>
              <a:off x="3606" y="3975"/>
              <a:ext cx="499" cy="22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Baskerville Old Face" pitchFamily="18" charset="0"/>
                </a:rPr>
                <a:t>RH</a:t>
              </a:r>
              <a:endParaRPr lang="ru-RU" dirty="0">
                <a:latin typeface="Baskerville Old Face" pitchFamily="18" charset="0"/>
              </a:endParaRPr>
            </a:p>
          </p:txBody>
        </p:sp>
        <p:sp>
          <p:nvSpPr>
            <p:cNvPr id="274" name="Rectangle 727"/>
            <p:cNvSpPr>
              <a:spLocks noChangeArrowheads="1"/>
            </p:cNvSpPr>
            <p:nvPr/>
          </p:nvSpPr>
          <p:spPr bwMode="auto">
            <a:xfrm>
              <a:off x="3606" y="3749"/>
              <a:ext cx="499" cy="22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Baskerville Old Face" pitchFamily="18" charset="0"/>
                </a:rPr>
                <a:t>R</a:t>
              </a:r>
              <a:r>
                <a:rPr lang="ru-RU" sz="1400" dirty="0">
                  <a:latin typeface="Baskerville Old Face" pitchFamily="18" charset="0"/>
                </a:rPr>
                <a:t>2</a:t>
              </a:r>
              <a:r>
                <a:rPr lang="en-US" dirty="0">
                  <a:latin typeface="Baskerville Old Face" pitchFamily="18" charset="0"/>
                </a:rPr>
                <a:t>O</a:t>
              </a:r>
              <a:r>
                <a:rPr lang="ru-RU" sz="1400" dirty="0">
                  <a:latin typeface="Baskerville Old Face" pitchFamily="18" charset="0"/>
                </a:rPr>
                <a:t>7</a:t>
              </a:r>
              <a:endParaRPr lang="en-US" sz="1400" dirty="0">
                <a:latin typeface="Baskerville Old Face" pitchFamily="18" charset="0"/>
              </a:endParaRPr>
            </a:p>
          </p:txBody>
        </p:sp>
        <p:sp>
          <p:nvSpPr>
            <p:cNvPr id="275" name="Rectangle 728"/>
            <p:cNvSpPr>
              <a:spLocks noChangeArrowheads="1"/>
            </p:cNvSpPr>
            <p:nvPr/>
          </p:nvSpPr>
          <p:spPr bwMode="auto">
            <a:xfrm>
              <a:off x="3107" y="3749"/>
              <a:ext cx="499" cy="22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Baskerville Old Face" pitchFamily="18" charset="0"/>
                </a:rPr>
                <a:t>RO</a:t>
              </a:r>
              <a:r>
                <a:rPr lang="ru-RU" sz="1400">
                  <a:latin typeface="Baskerville Old Face" pitchFamily="18" charset="0"/>
                </a:rPr>
                <a:t>3</a:t>
              </a:r>
              <a:endParaRPr lang="en-US" sz="1400">
                <a:latin typeface="Baskerville Old Face" pitchFamily="18" charset="0"/>
              </a:endParaRPr>
            </a:p>
          </p:txBody>
        </p:sp>
        <p:sp>
          <p:nvSpPr>
            <p:cNvPr id="276" name="Rectangle 729"/>
            <p:cNvSpPr>
              <a:spLocks noChangeArrowheads="1"/>
            </p:cNvSpPr>
            <p:nvPr/>
          </p:nvSpPr>
          <p:spPr bwMode="auto">
            <a:xfrm>
              <a:off x="3107" y="3975"/>
              <a:ext cx="499" cy="22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Baskerville Old Face" pitchFamily="18" charset="0"/>
                </a:rPr>
                <a:t>RH</a:t>
              </a:r>
              <a:r>
                <a:rPr lang="ru-RU" sz="1400">
                  <a:latin typeface="Baskerville Old Face" pitchFamily="18" charset="0"/>
                </a:rPr>
                <a:t>2</a:t>
              </a:r>
            </a:p>
          </p:txBody>
        </p:sp>
        <p:sp>
          <p:nvSpPr>
            <p:cNvPr id="277" name="Rectangle 730"/>
            <p:cNvSpPr>
              <a:spLocks noChangeArrowheads="1"/>
            </p:cNvSpPr>
            <p:nvPr/>
          </p:nvSpPr>
          <p:spPr bwMode="auto">
            <a:xfrm>
              <a:off x="2608" y="3749"/>
              <a:ext cx="500" cy="22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Baskerville Old Face" pitchFamily="18" charset="0"/>
                </a:rPr>
                <a:t>R</a:t>
              </a:r>
              <a:r>
                <a:rPr lang="ru-RU" sz="1400" dirty="0">
                  <a:latin typeface="Baskerville Old Face" pitchFamily="18" charset="0"/>
                </a:rPr>
                <a:t>2</a:t>
              </a:r>
              <a:r>
                <a:rPr lang="en-US" dirty="0">
                  <a:latin typeface="Baskerville Old Face" pitchFamily="18" charset="0"/>
                </a:rPr>
                <a:t>O</a:t>
              </a:r>
              <a:r>
                <a:rPr lang="ru-RU" sz="1400" dirty="0">
                  <a:latin typeface="Baskerville Old Face" pitchFamily="18" charset="0"/>
                </a:rPr>
                <a:t>5</a:t>
              </a:r>
              <a:endParaRPr lang="en-US" sz="1400" dirty="0">
                <a:latin typeface="Baskerville Old Face" pitchFamily="18" charset="0"/>
              </a:endParaRPr>
            </a:p>
          </p:txBody>
        </p:sp>
        <p:sp>
          <p:nvSpPr>
            <p:cNvPr id="278" name="Rectangle 731"/>
            <p:cNvSpPr>
              <a:spLocks noChangeArrowheads="1"/>
            </p:cNvSpPr>
            <p:nvPr/>
          </p:nvSpPr>
          <p:spPr bwMode="auto">
            <a:xfrm>
              <a:off x="2608" y="3975"/>
              <a:ext cx="500" cy="22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Baskerville Old Face" pitchFamily="18" charset="0"/>
                </a:rPr>
                <a:t>RH</a:t>
              </a:r>
              <a:r>
                <a:rPr lang="ru-RU" sz="1400" dirty="0">
                  <a:latin typeface="Baskerville Old Face" pitchFamily="18" charset="0"/>
                </a:rPr>
                <a:t>3</a:t>
              </a:r>
            </a:p>
          </p:txBody>
        </p:sp>
        <p:sp>
          <p:nvSpPr>
            <p:cNvPr id="279" name="Rectangle 732"/>
            <p:cNvSpPr>
              <a:spLocks noChangeArrowheads="1"/>
            </p:cNvSpPr>
            <p:nvPr/>
          </p:nvSpPr>
          <p:spPr bwMode="auto">
            <a:xfrm>
              <a:off x="2109" y="3749"/>
              <a:ext cx="498" cy="22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Baskerville Old Face" pitchFamily="18" charset="0"/>
                </a:rPr>
                <a:t>RO</a:t>
              </a:r>
              <a:r>
                <a:rPr lang="ru-RU" sz="1400" dirty="0">
                  <a:latin typeface="Baskerville Old Face" pitchFamily="18" charset="0"/>
                </a:rPr>
                <a:t>2</a:t>
              </a:r>
              <a:endParaRPr lang="en-US" sz="1400" dirty="0">
                <a:latin typeface="Baskerville Old Face" pitchFamily="18" charset="0"/>
              </a:endParaRPr>
            </a:p>
          </p:txBody>
        </p:sp>
        <p:sp>
          <p:nvSpPr>
            <p:cNvPr id="280" name="Rectangle 733"/>
            <p:cNvSpPr>
              <a:spLocks noChangeArrowheads="1"/>
            </p:cNvSpPr>
            <p:nvPr/>
          </p:nvSpPr>
          <p:spPr bwMode="auto">
            <a:xfrm>
              <a:off x="2109" y="3975"/>
              <a:ext cx="498" cy="22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Baskerville Old Face" pitchFamily="18" charset="0"/>
                </a:rPr>
                <a:t>RH</a:t>
              </a:r>
              <a:r>
                <a:rPr lang="ru-RU" sz="1400" dirty="0">
                  <a:latin typeface="Baskerville Old Face" pitchFamily="18" charset="0"/>
                </a:rPr>
                <a:t>4</a:t>
              </a:r>
              <a:endParaRPr lang="en-US" sz="1400" dirty="0">
                <a:latin typeface="Baskerville Old Face" pitchFamily="18" charset="0"/>
              </a:endParaRPr>
            </a:p>
          </p:txBody>
        </p:sp>
        <p:sp>
          <p:nvSpPr>
            <p:cNvPr id="281" name="Rectangle 734"/>
            <p:cNvSpPr>
              <a:spLocks noChangeArrowheads="1"/>
            </p:cNvSpPr>
            <p:nvPr/>
          </p:nvSpPr>
          <p:spPr bwMode="auto">
            <a:xfrm>
              <a:off x="1610" y="3749"/>
              <a:ext cx="499" cy="22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Baskerville Old Face" pitchFamily="18" charset="0"/>
                </a:rPr>
                <a:t>R</a:t>
              </a:r>
              <a:r>
                <a:rPr lang="ru-RU" sz="1400" dirty="0">
                  <a:latin typeface="Baskerville Old Face" pitchFamily="18" charset="0"/>
                </a:rPr>
                <a:t>2</a:t>
              </a:r>
              <a:r>
                <a:rPr lang="en-US" dirty="0">
                  <a:latin typeface="Baskerville Old Face" pitchFamily="18" charset="0"/>
                </a:rPr>
                <a:t>O</a:t>
              </a:r>
              <a:r>
                <a:rPr lang="ru-RU" sz="1400" dirty="0">
                  <a:latin typeface="Baskerville Old Face" pitchFamily="18" charset="0"/>
                </a:rPr>
                <a:t>3</a:t>
              </a:r>
              <a:endParaRPr lang="en-US" sz="1400" dirty="0">
                <a:latin typeface="Baskerville Old Face" pitchFamily="18" charset="0"/>
              </a:endParaRPr>
            </a:p>
          </p:txBody>
        </p:sp>
        <p:sp>
          <p:nvSpPr>
            <p:cNvPr id="282" name="Rectangle 735"/>
            <p:cNvSpPr>
              <a:spLocks noChangeArrowheads="1"/>
            </p:cNvSpPr>
            <p:nvPr/>
          </p:nvSpPr>
          <p:spPr bwMode="auto">
            <a:xfrm>
              <a:off x="1610" y="3975"/>
              <a:ext cx="499" cy="22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Baskerville Old Face" pitchFamily="18" charset="0"/>
              </a:endParaRPr>
            </a:p>
          </p:txBody>
        </p:sp>
        <p:sp>
          <p:nvSpPr>
            <p:cNvPr id="283" name="Rectangle 736"/>
            <p:cNvSpPr>
              <a:spLocks noChangeArrowheads="1"/>
            </p:cNvSpPr>
            <p:nvPr/>
          </p:nvSpPr>
          <p:spPr bwMode="auto">
            <a:xfrm>
              <a:off x="1111" y="3749"/>
              <a:ext cx="499" cy="22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Baskerville Old Face" pitchFamily="18" charset="0"/>
                </a:rPr>
                <a:t>RO</a:t>
              </a:r>
            </a:p>
          </p:txBody>
        </p:sp>
        <p:sp>
          <p:nvSpPr>
            <p:cNvPr id="284" name="Rectangle 737"/>
            <p:cNvSpPr>
              <a:spLocks noChangeArrowheads="1"/>
            </p:cNvSpPr>
            <p:nvPr/>
          </p:nvSpPr>
          <p:spPr bwMode="auto">
            <a:xfrm>
              <a:off x="1111" y="3975"/>
              <a:ext cx="499" cy="22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Baskerville Old Face" pitchFamily="18" charset="0"/>
              </a:endParaRPr>
            </a:p>
          </p:txBody>
        </p:sp>
        <p:sp>
          <p:nvSpPr>
            <p:cNvPr id="285" name="Rectangle 738"/>
            <p:cNvSpPr>
              <a:spLocks noChangeArrowheads="1"/>
            </p:cNvSpPr>
            <p:nvPr/>
          </p:nvSpPr>
          <p:spPr bwMode="auto">
            <a:xfrm>
              <a:off x="612" y="3749"/>
              <a:ext cx="500" cy="22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Baskerville Old Face" pitchFamily="18" charset="0"/>
                </a:rPr>
                <a:t>R</a:t>
              </a:r>
              <a:r>
                <a:rPr lang="ru-RU" sz="1400">
                  <a:latin typeface="Baskerville Old Face" pitchFamily="18" charset="0"/>
                </a:rPr>
                <a:t>2</a:t>
              </a:r>
              <a:r>
                <a:rPr lang="ru-RU">
                  <a:latin typeface="Baskerville Old Face" pitchFamily="18" charset="0"/>
                </a:rPr>
                <a:t>О</a:t>
              </a:r>
              <a:endParaRPr lang="en-US">
                <a:latin typeface="Baskerville Old Face" pitchFamily="18" charset="0"/>
              </a:endParaRPr>
            </a:p>
          </p:txBody>
        </p:sp>
        <p:sp>
          <p:nvSpPr>
            <p:cNvPr id="286" name="Rectangle 739"/>
            <p:cNvSpPr>
              <a:spLocks noChangeArrowheads="1"/>
            </p:cNvSpPr>
            <p:nvPr/>
          </p:nvSpPr>
          <p:spPr bwMode="auto">
            <a:xfrm>
              <a:off x="612" y="3975"/>
              <a:ext cx="500" cy="22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Baskerville Old Face" pitchFamily="18" charset="0"/>
              </a:endParaRPr>
            </a:p>
          </p:txBody>
        </p:sp>
        <p:sp>
          <p:nvSpPr>
            <p:cNvPr id="287" name="Rectangle 740"/>
            <p:cNvSpPr>
              <a:spLocks noChangeArrowheads="1"/>
            </p:cNvSpPr>
            <p:nvPr/>
          </p:nvSpPr>
          <p:spPr bwMode="auto">
            <a:xfrm>
              <a:off x="158" y="3749"/>
              <a:ext cx="454" cy="22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Высшие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оксиды</a:t>
              </a:r>
            </a:p>
          </p:txBody>
        </p:sp>
        <p:sp>
          <p:nvSpPr>
            <p:cNvPr id="288" name="Rectangle 741"/>
            <p:cNvSpPr>
              <a:spLocks noChangeArrowheads="1"/>
            </p:cNvSpPr>
            <p:nvPr/>
          </p:nvSpPr>
          <p:spPr bwMode="auto">
            <a:xfrm>
              <a:off x="158" y="3975"/>
              <a:ext cx="454" cy="22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ЛВС</a:t>
              </a:r>
            </a:p>
          </p:txBody>
        </p:sp>
        <p:sp>
          <p:nvSpPr>
            <p:cNvPr id="289" name="Rectangle 3"/>
            <p:cNvSpPr>
              <a:spLocks noChangeArrowheads="1"/>
            </p:cNvSpPr>
            <p:nvPr/>
          </p:nvSpPr>
          <p:spPr bwMode="auto">
            <a:xfrm>
              <a:off x="5103" y="1864"/>
              <a:ext cx="497" cy="31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532" name="Text Box 4"/>
            <p:cNvSpPr txBox="1">
              <a:spLocks noChangeArrowheads="1"/>
            </p:cNvSpPr>
            <p:nvPr/>
          </p:nvSpPr>
          <p:spPr bwMode="auto">
            <a:xfrm>
              <a:off x="5057" y="1842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latin typeface="Baskerville Old Face"/>
                </a:rPr>
                <a:t>К</a:t>
              </a:r>
              <a:r>
                <a:rPr lang="en-US" sz="2000">
                  <a:latin typeface="Baskerville Old Face"/>
                </a:rPr>
                <a:t>r</a:t>
              </a:r>
              <a:endParaRPr lang="ru-RU" sz="2000">
                <a:latin typeface="Baskerville Old Face"/>
              </a:endParaRPr>
            </a:p>
          </p:txBody>
        </p:sp>
        <p:sp>
          <p:nvSpPr>
            <p:cNvPr id="20533" name="Text Box 5"/>
            <p:cNvSpPr txBox="1">
              <a:spLocks noChangeArrowheads="1"/>
            </p:cNvSpPr>
            <p:nvPr/>
          </p:nvSpPr>
          <p:spPr bwMode="auto">
            <a:xfrm>
              <a:off x="5094" y="2051"/>
              <a:ext cx="41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/>
                </a:rPr>
                <a:t>Криптон</a:t>
              </a:r>
            </a:p>
          </p:txBody>
        </p:sp>
        <p:sp>
          <p:nvSpPr>
            <p:cNvPr id="20534" name="Text Box 6"/>
            <p:cNvSpPr txBox="1">
              <a:spLocks noChangeArrowheads="1"/>
            </p:cNvSpPr>
            <p:nvPr/>
          </p:nvSpPr>
          <p:spPr bwMode="auto">
            <a:xfrm>
              <a:off x="5421" y="1877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/>
                </a:rPr>
                <a:t>36</a:t>
              </a:r>
            </a:p>
          </p:txBody>
        </p:sp>
        <p:sp>
          <p:nvSpPr>
            <p:cNvPr id="20535" name="Text Box 7"/>
            <p:cNvSpPr txBox="1">
              <a:spLocks noChangeArrowheads="1"/>
            </p:cNvSpPr>
            <p:nvPr/>
          </p:nvSpPr>
          <p:spPr bwMode="auto">
            <a:xfrm>
              <a:off x="5329" y="1989"/>
              <a:ext cx="25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/>
                </a:rPr>
                <a:t>83,80</a:t>
              </a:r>
            </a:p>
          </p:txBody>
        </p:sp>
        <p:sp>
          <p:nvSpPr>
            <p:cNvPr id="294" name="Rectangle 8"/>
            <p:cNvSpPr>
              <a:spLocks noChangeArrowheads="1"/>
            </p:cNvSpPr>
            <p:nvPr/>
          </p:nvSpPr>
          <p:spPr bwMode="auto">
            <a:xfrm>
              <a:off x="5103" y="2500"/>
              <a:ext cx="497" cy="317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537" name="Text Box 9"/>
            <p:cNvSpPr txBox="1">
              <a:spLocks noChangeArrowheads="1"/>
            </p:cNvSpPr>
            <p:nvPr/>
          </p:nvSpPr>
          <p:spPr bwMode="auto">
            <a:xfrm>
              <a:off x="5057" y="2477"/>
              <a:ext cx="3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/>
                </a:rPr>
                <a:t>Xe</a:t>
              </a:r>
            </a:p>
          </p:txBody>
        </p:sp>
        <p:sp>
          <p:nvSpPr>
            <p:cNvPr id="20538" name="Text Box 10"/>
            <p:cNvSpPr txBox="1">
              <a:spLocks noChangeArrowheads="1"/>
            </p:cNvSpPr>
            <p:nvPr/>
          </p:nvSpPr>
          <p:spPr bwMode="auto">
            <a:xfrm>
              <a:off x="5094" y="2686"/>
              <a:ext cx="36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/>
                </a:rPr>
                <a:t>Ксенон</a:t>
              </a:r>
            </a:p>
          </p:txBody>
        </p:sp>
        <p:sp>
          <p:nvSpPr>
            <p:cNvPr id="20539" name="Text Box 11"/>
            <p:cNvSpPr txBox="1">
              <a:spLocks noChangeArrowheads="1"/>
            </p:cNvSpPr>
            <p:nvPr/>
          </p:nvSpPr>
          <p:spPr bwMode="auto">
            <a:xfrm>
              <a:off x="5421" y="2512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/>
                </a:rPr>
                <a:t>54</a:t>
              </a:r>
            </a:p>
          </p:txBody>
        </p:sp>
        <p:sp>
          <p:nvSpPr>
            <p:cNvPr id="20540" name="Text Box 12"/>
            <p:cNvSpPr txBox="1">
              <a:spLocks noChangeArrowheads="1"/>
            </p:cNvSpPr>
            <p:nvPr/>
          </p:nvSpPr>
          <p:spPr bwMode="auto">
            <a:xfrm>
              <a:off x="5329" y="2624"/>
              <a:ext cx="28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/>
                </a:rPr>
                <a:t>131,30</a:t>
              </a:r>
            </a:p>
          </p:txBody>
        </p:sp>
        <p:sp>
          <p:nvSpPr>
            <p:cNvPr id="299" name="Rectangle 17"/>
            <p:cNvSpPr>
              <a:spLocks noChangeArrowheads="1"/>
            </p:cNvSpPr>
            <p:nvPr/>
          </p:nvSpPr>
          <p:spPr bwMode="auto">
            <a:xfrm>
              <a:off x="612" y="232"/>
              <a:ext cx="4990" cy="18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Группы элементов</a:t>
              </a:r>
            </a:p>
          </p:txBody>
        </p:sp>
        <p:sp>
          <p:nvSpPr>
            <p:cNvPr id="300" name="Rectangle 19"/>
            <p:cNvSpPr>
              <a:spLocks noChangeArrowheads="1"/>
            </p:cNvSpPr>
            <p:nvPr/>
          </p:nvSpPr>
          <p:spPr bwMode="auto">
            <a:xfrm>
              <a:off x="4105" y="413"/>
              <a:ext cx="1497" cy="18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VIII</a:t>
              </a:r>
              <a:endParaRPr lang="ru-RU" dirty="0">
                <a:solidFill>
                  <a:schemeClr val="bg2">
                    <a:lumMod val="10000"/>
                  </a:schemeClr>
                </a:solidFill>
                <a:latin typeface="+mn-lt"/>
              </a:endParaRPr>
            </a:p>
          </p:txBody>
        </p:sp>
        <p:sp>
          <p:nvSpPr>
            <p:cNvPr id="20543" name="Text Box 20"/>
            <p:cNvSpPr txBox="1">
              <a:spLocks noChangeArrowheads="1"/>
            </p:cNvSpPr>
            <p:nvPr/>
          </p:nvSpPr>
          <p:spPr bwMode="auto">
            <a:xfrm>
              <a:off x="5057" y="572"/>
              <a:ext cx="3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latin typeface="Baskerville Old Face"/>
                </a:rPr>
                <a:t>Не</a:t>
              </a:r>
            </a:p>
          </p:txBody>
        </p:sp>
        <p:sp>
          <p:nvSpPr>
            <p:cNvPr id="302" name="Rectangle 21"/>
            <p:cNvSpPr>
              <a:spLocks noChangeArrowheads="1"/>
            </p:cNvSpPr>
            <p:nvPr/>
          </p:nvSpPr>
          <p:spPr bwMode="auto">
            <a:xfrm>
              <a:off x="5103" y="595"/>
              <a:ext cx="497" cy="317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545" name="Text Box 22"/>
            <p:cNvSpPr txBox="1">
              <a:spLocks noChangeArrowheads="1"/>
            </p:cNvSpPr>
            <p:nvPr/>
          </p:nvSpPr>
          <p:spPr bwMode="auto">
            <a:xfrm>
              <a:off x="5094" y="781"/>
              <a:ext cx="3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/>
                </a:rPr>
                <a:t>Гелий</a:t>
              </a:r>
            </a:p>
          </p:txBody>
        </p:sp>
        <p:sp>
          <p:nvSpPr>
            <p:cNvPr id="20546" name="Text Box 23"/>
            <p:cNvSpPr txBox="1">
              <a:spLocks noChangeArrowheads="1"/>
            </p:cNvSpPr>
            <p:nvPr/>
          </p:nvSpPr>
          <p:spPr bwMode="auto">
            <a:xfrm>
              <a:off x="5421" y="607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/>
                </a:rPr>
                <a:t>2</a:t>
              </a:r>
            </a:p>
          </p:txBody>
        </p:sp>
        <p:sp>
          <p:nvSpPr>
            <p:cNvPr id="20547" name="Text Box 24"/>
            <p:cNvSpPr txBox="1">
              <a:spLocks noChangeArrowheads="1"/>
            </p:cNvSpPr>
            <p:nvPr/>
          </p:nvSpPr>
          <p:spPr bwMode="auto">
            <a:xfrm>
              <a:off x="5329" y="719"/>
              <a:ext cx="28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/>
                </a:rPr>
                <a:t>4.0026</a:t>
              </a:r>
            </a:p>
          </p:txBody>
        </p:sp>
        <p:sp>
          <p:nvSpPr>
            <p:cNvPr id="20548" name="Rectangle 26"/>
            <p:cNvSpPr>
              <a:spLocks noChangeArrowheads="1"/>
            </p:cNvSpPr>
            <p:nvPr/>
          </p:nvSpPr>
          <p:spPr bwMode="auto">
            <a:xfrm>
              <a:off x="5106" y="1230"/>
              <a:ext cx="499" cy="31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549" name="Text Box 27"/>
            <p:cNvSpPr txBox="1">
              <a:spLocks noChangeArrowheads="1"/>
            </p:cNvSpPr>
            <p:nvPr/>
          </p:nvSpPr>
          <p:spPr bwMode="auto">
            <a:xfrm>
              <a:off x="5057" y="1207"/>
              <a:ext cx="2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/>
                </a:rPr>
                <a:t>Ar</a:t>
              </a:r>
              <a:endParaRPr lang="ru-RU" sz="2000">
                <a:latin typeface="Baskerville Old Face"/>
              </a:endParaRPr>
            </a:p>
          </p:txBody>
        </p:sp>
        <p:sp>
          <p:nvSpPr>
            <p:cNvPr id="20550" name="Text Box 28"/>
            <p:cNvSpPr txBox="1">
              <a:spLocks noChangeArrowheads="1"/>
            </p:cNvSpPr>
            <p:nvPr/>
          </p:nvSpPr>
          <p:spPr bwMode="auto">
            <a:xfrm>
              <a:off x="5094" y="1416"/>
              <a:ext cx="33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/>
                </a:rPr>
                <a:t>Аргон</a:t>
              </a:r>
            </a:p>
          </p:txBody>
        </p:sp>
        <p:sp>
          <p:nvSpPr>
            <p:cNvPr id="20551" name="Text Box 29"/>
            <p:cNvSpPr txBox="1">
              <a:spLocks noChangeArrowheads="1"/>
            </p:cNvSpPr>
            <p:nvPr/>
          </p:nvSpPr>
          <p:spPr bwMode="auto">
            <a:xfrm>
              <a:off x="5421" y="1242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/>
                </a:rPr>
                <a:t>1</a:t>
              </a:r>
              <a:r>
                <a:rPr lang="en-US" sz="1400">
                  <a:latin typeface="Baskerville Old Face"/>
                </a:rPr>
                <a:t>8</a:t>
              </a:r>
              <a:endParaRPr lang="ru-RU" sz="1400">
                <a:latin typeface="Baskerville Old Face"/>
              </a:endParaRPr>
            </a:p>
          </p:txBody>
        </p:sp>
        <p:sp>
          <p:nvSpPr>
            <p:cNvPr id="20552" name="Text Box 30"/>
            <p:cNvSpPr txBox="1">
              <a:spLocks noChangeArrowheads="1"/>
            </p:cNvSpPr>
            <p:nvPr/>
          </p:nvSpPr>
          <p:spPr bwMode="auto">
            <a:xfrm>
              <a:off x="5329" y="1354"/>
              <a:ext cx="28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>
                  <a:latin typeface="Arial Unicode MS"/>
                </a:rPr>
                <a:t>39,948</a:t>
              </a:r>
              <a:endParaRPr lang="ru-RU" sz="700">
                <a:latin typeface="Arial Unicode MS"/>
              </a:endParaRPr>
            </a:p>
          </p:txBody>
        </p:sp>
        <p:grpSp>
          <p:nvGrpSpPr>
            <p:cNvPr id="20553" name="Group 31"/>
            <p:cNvGrpSpPr>
              <a:grpSpLocks/>
            </p:cNvGrpSpPr>
            <p:nvPr/>
          </p:nvGrpSpPr>
          <p:grpSpPr bwMode="auto">
            <a:xfrm>
              <a:off x="5055" y="867"/>
              <a:ext cx="592" cy="364"/>
              <a:chOff x="839" y="935"/>
              <a:chExt cx="592" cy="364"/>
            </a:xfrm>
          </p:grpSpPr>
          <p:sp>
            <p:nvSpPr>
              <p:cNvPr id="903" name="Rectangle 32"/>
              <p:cNvSpPr>
                <a:spLocks noChangeArrowheads="1"/>
              </p:cNvSpPr>
              <p:nvPr/>
            </p:nvSpPr>
            <p:spPr bwMode="auto">
              <a:xfrm>
                <a:off x="888" y="981"/>
                <a:ext cx="497" cy="318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bg2">
                    <a:lumMod val="2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1146" name="Text Box 33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30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N</a:t>
                </a:r>
                <a:r>
                  <a:rPr lang="ru-RU" sz="2000">
                    <a:latin typeface="Baskerville Old Face"/>
                  </a:rPr>
                  <a:t>е</a:t>
                </a:r>
              </a:p>
            </p:txBody>
          </p:sp>
          <p:sp>
            <p:nvSpPr>
              <p:cNvPr id="21147" name="Text Box 34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29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Неон</a:t>
                </a:r>
              </a:p>
            </p:txBody>
          </p:sp>
          <p:sp>
            <p:nvSpPr>
              <p:cNvPr id="21148" name="Text Box 35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10</a:t>
                </a:r>
              </a:p>
            </p:txBody>
          </p:sp>
          <p:sp>
            <p:nvSpPr>
              <p:cNvPr id="21149" name="Text Box 36"/>
              <p:cNvSpPr txBox="1">
                <a:spLocks noChangeArrowheads="1"/>
              </p:cNvSpPr>
              <p:nvPr/>
            </p:nvSpPr>
            <p:spPr bwMode="auto">
              <a:xfrm>
                <a:off x="1111" y="1082"/>
                <a:ext cx="287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20,183</a:t>
                </a:r>
              </a:p>
            </p:txBody>
          </p:sp>
        </p:grpSp>
        <p:grpSp>
          <p:nvGrpSpPr>
            <p:cNvPr id="20554" name="Group 38"/>
            <p:cNvGrpSpPr>
              <a:grpSpLocks/>
            </p:cNvGrpSpPr>
            <p:nvPr/>
          </p:nvGrpSpPr>
          <p:grpSpPr bwMode="auto">
            <a:xfrm>
              <a:off x="5057" y="1502"/>
              <a:ext cx="548" cy="364"/>
              <a:chOff x="1292" y="2205"/>
              <a:chExt cx="548" cy="364"/>
            </a:xfrm>
          </p:grpSpPr>
          <p:grpSp>
            <p:nvGrpSpPr>
              <p:cNvPr id="21136" name="Group 39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898" name="Rectangle 40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7" cy="317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>
                      <a:lumMod val="2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114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/>
                  </a:endParaRPr>
                </a:p>
              </p:txBody>
            </p:sp>
            <p:sp>
              <p:nvSpPr>
                <p:cNvPr id="2114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36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/>
                    </a:rPr>
                    <a:t>Никель</a:t>
                  </a:r>
                </a:p>
              </p:txBody>
            </p:sp>
            <p:sp>
              <p:nvSpPr>
                <p:cNvPr id="2114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/>
                  </a:endParaRPr>
                </a:p>
              </p:txBody>
            </p:sp>
            <p:sp>
              <p:nvSpPr>
                <p:cNvPr id="2114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/>
                  </a:endParaRPr>
                </a:p>
              </p:txBody>
            </p:sp>
          </p:grpSp>
          <p:sp>
            <p:nvSpPr>
              <p:cNvPr id="21137" name="Text Box 45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/>
                </a:endParaRPr>
              </a:p>
            </p:txBody>
          </p:sp>
          <p:sp>
            <p:nvSpPr>
              <p:cNvPr id="21138" name="Text Box 46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Baskerville Old Face"/>
                  </a:rPr>
                  <a:t>2</a:t>
                </a:r>
                <a:r>
                  <a:rPr lang="ru-RU" sz="1400">
                    <a:latin typeface="Baskerville Old Face"/>
                  </a:rPr>
                  <a:t>8</a:t>
                </a:r>
              </a:p>
            </p:txBody>
          </p:sp>
          <p:sp>
            <p:nvSpPr>
              <p:cNvPr id="21139" name="Text Box 47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800">
                    <a:latin typeface="Arial Unicode MS"/>
                  </a:rPr>
                  <a:t>58,71</a:t>
                </a:r>
              </a:p>
            </p:txBody>
          </p:sp>
        </p:grpSp>
        <p:sp>
          <p:nvSpPr>
            <p:cNvPr id="20555" name="Text Box 48"/>
            <p:cNvSpPr txBox="1">
              <a:spLocks noChangeArrowheads="1"/>
            </p:cNvSpPr>
            <p:nvPr/>
          </p:nvSpPr>
          <p:spPr bwMode="auto">
            <a:xfrm>
              <a:off x="5284" y="1524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/>
                </a:rPr>
                <a:t>Ni</a:t>
              </a:r>
            </a:p>
          </p:txBody>
        </p:sp>
        <p:grpSp>
          <p:nvGrpSpPr>
            <p:cNvPr id="20556" name="Group 50"/>
            <p:cNvGrpSpPr>
              <a:grpSpLocks/>
            </p:cNvGrpSpPr>
            <p:nvPr/>
          </p:nvGrpSpPr>
          <p:grpSpPr bwMode="auto">
            <a:xfrm>
              <a:off x="5057" y="2137"/>
              <a:ext cx="548" cy="364"/>
              <a:chOff x="1292" y="2205"/>
              <a:chExt cx="548" cy="364"/>
            </a:xfrm>
          </p:grpSpPr>
          <p:grpSp>
            <p:nvGrpSpPr>
              <p:cNvPr id="21127" name="Group 51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889" name="Rectangle 52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7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>
                      <a:lumMod val="2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1132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/>
                  </a:endParaRPr>
                </a:p>
              </p:txBody>
            </p:sp>
            <p:sp>
              <p:nvSpPr>
                <p:cNvPr id="21133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453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/>
                    </a:rPr>
                    <a:t>Палладий</a:t>
                  </a:r>
                </a:p>
              </p:txBody>
            </p:sp>
            <p:sp>
              <p:nvSpPr>
                <p:cNvPr id="21134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/>
                  </a:endParaRPr>
                </a:p>
              </p:txBody>
            </p:sp>
            <p:sp>
              <p:nvSpPr>
                <p:cNvPr id="21135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/>
                  </a:endParaRPr>
                </a:p>
              </p:txBody>
            </p:sp>
          </p:grpSp>
          <p:sp>
            <p:nvSpPr>
              <p:cNvPr id="21128" name="Text Box 57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/>
                </a:endParaRPr>
              </a:p>
            </p:txBody>
          </p:sp>
          <p:sp>
            <p:nvSpPr>
              <p:cNvPr id="21129" name="Text Box 58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46</a:t>
                </a:r>
              </a:p>
            </p:txBody>
          </p:sp>
          <p:sp>
            <p:nvSpPr>
              <p:cNvPr id="21130" name="Text Box 59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800">
                    <a:latin typeface="Arial Unicode MS"/>
                  </a:rPr>
                  <a:t>106,4</a:t>
                </a:r>
              </a:p>
            </p:txBody>
          </p:sp>
        </p:grpSp>
        <p:sp>
          <p:nvSpPr>
            <p:cNvPr id="20557" name="Text Box 60"/>
            <p:cNvSpPr txBox="1">
              <a:spLocks noChangeArrowheads="1"/>
            </p:cNvSpPr>
            <p:nvPr/>
          </p:nvSpPr>
          <p:spPr bwMode="auto">
            <a:xfrm>
              <a:off x="5284" y="2137"/>
              <a:ext cx="274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Baskerville Old Face"/>
                </a:rPr>
                <a:t>Pd</a:t>
              </a:r>
            </a:p>
          </p:txBody>
        </p:sp>
        <p:grpSp>
          <p:nvGrpSpPr>
            <p:cNvPr id="20558" name="Group 62"/>
            <p:cNvGrpSpPr>
              <a:grpSpLocks/>
            </p:cNvGrpSpPr>
            <p:nvPr/>
          </p:nvGrpSpPr>
          <p:grpSpPr bwMode="auto">
            <a:xfrm>
              <a:off x="5057" y="2772"/>
              <a:ext cx="548" cy="364"/>
              <a:chOff x="1292" y="2205"/>
              <a:chExt cx="548" cy="364"/>
            </a:xfrm>
          </p:grpSpPr>
          <p:grpSp>
            <p:nvGrpSpPr>
              <p:cNvPr id="21118" name="Group 63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880" name="Rectangle 64"/>
                <p:cNvSpPr>
                  <a:spLocks noChangeArrowheads="1"/>
                </p:cNvSpPr>
                <p:nvPr/>
              </p:nvSpPr>
              <p:spPr bwMode="auto">
                <a:xfrm>
                  <a:off x="888" y="982"/>
                  <a:ext cx="497" cy="317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>
                      <a:lumMod val="2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1123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/>
                  </a:endParaRPr>
                </a:p>
              </p:txBody>
            </p:sp>
            <p:sp>
              <p:nvSpPr>
                <p:cNvPr id="21124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407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/>
                    </a:rPr>
                    <a:t>Платина</a:t>
                  </a:r>
                </a:p>
              </p:txBody>
            </p:sp>
            <p:sp>
              <p:nvSpPr>
                <p:cNvPr id="21125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/>
                  </a:endParaRPr>
                </a:p>
              </p:txBody>
            </p:sp>
            <p:sp>
              <p:nvSpPr>
                <p:cNvPr id="21126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/>
                  </a:endParaRPr>
                </a:p>
              </p:txBody>
            </p:sp>
          </p:grpSp>
          <p:sp>
            <p:nvSpPr>
              <p:cNvPr id="21119" name="Text Box 69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/>
                </a:endParaRPr>
              </a:p>
            </p:txBody>
          </p:sp>
          <p:sp>
            <p:nvSpPr>
              <p:cNvPr id="21120" name="Text Box 70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78</a:t>
                </a:r>
              </a:p>
            </p:txBody>
          </p:sp>
          <p:sp>
            <p:nvSpPr>
              <p:cNvPr id="21121" name="Text Box 71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800">
                    <a:latin typeface="Arial Unicode MS"/>
                  </a:rPr>
                  <a:t>195,09</a:t>
                </a:r>
              </a:p>
            </p:txBody>
          </p:sp>
        </p:grpSp>
        <p:sp>
          <p:nvSpPr>
            <p:cNvPr id="20559" name="Text Box 72"/>
            <p:cNvSpPr txBox="1">
              <a:spLocks noChangeArrowheads="1"/>
            </p:cNvSpPr>
            <p:nvPr/>
          </p:nvSpPr>
          <p:spPr bwMode="auto">
            <a:xfrm>
              <a:off x="5284" y="2772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latin typeface="Baskerville Old Face"/>
                </a:rPr>
                <a:t>Р</a:t>
              </a:r>
              <a:r>
                <a:rPr lang="en-US" sz="2000">
                  <a:latin typeface="Baskerville Old Face"/>
                </a:rPr>
                <a:t>t</a:t>
              </a:r>
            </a:p>
          </p:txBody>
        </p:sp>
        <p:sp>
          <p:nvSpPr>
            <p:cNvPr id="318" name="Rectangle 74"/>
            <p:cNvSpPr>
              <a:spLocks noChangeArrowheads="1"/>
            </p:cNvSpPr>
            <p:nvPr/>
          </p:nvSpPr>
          <p:spPr bwMode="auto">
            <a:xfrm>
              <a:off x="5104" y="3135"/>
              <a:ext cx="497" cy="317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561" name="Text Box 75"/>
            <p:cNvSpPr txBox="1">
              <a:spLocks noChangeArrowheads="1"/>
            </p:cNvSpPr>
            <p:nvPr/>
          </p:nvSpPr>
          <p:spPr bwMode="auto">
            <a:xfrm>
              <a:off x="5055" y="3112"/>
              <a:ext cx="3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/>
                </a:rPr>
                <a:t>Rn</a:t>
              </a:r>
            </a:p>
          </p:txBody>
        </p:sp>
        <p:sp>
          <p:nvSpPr>
            <p:cNvPr id="20562" name="Text Box 76"/>
            <p:cNvSpPr txBox="1">
              <a:spLocks noChangeArrowheads="1"/>
            </p:cNvSpPr>
            <p:nvPr/>
          </p:nvSpPr>
          <p:spPr bwMode="auto">
            <a:xfrm>
              <a:off x="5092" y="3321"/>
              <a:ext cx="32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/>
                </a:rPr>
                <a:t>Радон</a:t>
              </a:r>
            </a:p>
          </p:txBody>
        </p:sp>
        <p:sp>
          <p:nvSpPr>
            <p:cNvPr id="20563" name="Text Box 77"/>
            <p:cNvSpPr txBox="1">
              <a:spLocks noChangeArrowheads="1"/>
            </p:cNvSpPr>
            <p:nvPr/>
          </p:nvSpPr>
          <p:spPr bwMode="auto">
            <a:xfrm>
              <a:off x="5419" y="3147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/>
                </a:rPr>
                <a:t>86</a:t>
              </a:r>
            </a:p>
          </p:txBody>
        </p:sp>
        <p:sp>
          <p:nvSpPr>
            <p:cNvPr id="20564" name="Text Box 78"/>
            <p:cNvSpPr txBox="1">
              <a:spLocks noChangeArrowheads="1"/>
            </p:cNvSpPr>
            <p:nvPr/>
          </p:nvSpPr>
          <p:spPr bwMode="auto">
            <a:xfrm>
              <a:off x="5327" y="3259"/>
              <a:ext cx="24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>
                  <a:latin typeface="Arial Unicode MS"/>
                  <a:ea typeface="Arial Unicode MS"/>
                  <a:cs typeface="Arial Unicode MS"/>
                </a:rPr>
                <a:t>[</a:t>
              </a:r>
              <a:r>
                <a:rPr lang="ru-RU" sz="700">
                  <a:latin typeface="Calibri" pitchFamily="34" charset="0"/>
                </a:rPr>
                <a:t>222</a:t>
              </a:r>
              <a:r>
                <a:rPr lang="en-US" sz="700">
                  <a:latin typeface="Calibri" pitchFamily="34" charset="0"/>
                  <a:cs typeface="Arial" charset="0"/>
                </a:rPr>
                <a:t>]</a:t>
              </a:r>
            </a:p>
          </p:txBody>
        </p:sp>
        <p:sp>
          <p:nvSpPr>
            <p:cNvPr id="323" name="Rectangle 172"/>
            <p:cNvSpPr>
              <a:spLocks noChangeArrowheads="1"/>
            </p:cNvSpPr>
            <p:nvPr/>
          </p:nvSpPr>
          <p:spPr bwMode="auto">
            <a:xfrm>
              <a:off x="158" y="595"/>
              <a:ext cx="453" cy="31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1</a:t>
              </a:r>
            </a:p>
          </p:txBody>
        </p:sp>
        <p:sp>
          <p:nvSpPr>
            <p:cNvPr id="324" name="Rectangle 173"/>
            <p:cNvSpPr>
              <a:spLocks noChangeArrowheads="1"/>
            </p:cNvSpPr>
            <p:nvPr/>
          </p:nvSpPr>
          <p:spPr bwMode="auto">
            <a:xfrm>
              <a:off x="158" y="913"/>
              <a:ext cx="453" cy="31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2</a:t>
              </a:r>
            </a:p>
          </p:txBody>
        </p:sp>
        <p:sp>
          <p:nvSpPr>
            <p:cNvPr id="325" name="Rectangle 174"/>
            <p:cNvSpPr>
              <a:spLocks noChangeArrowheads="1"/>
            </p:cNvSpPr>
            <p:nvPr/>
          </p:nvSpPr>
          <p:spPr bwMode="auto">
            <a:xfrm>
              <a:off x="158" y="1548"/>
              <a:ext cx="453" cy="63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4</a:t>
              </a:r>
            </a:p>
          </p:txBody>
        </p:sp>
        <p:sp>
          <p:nvSpPr>
            <p:cNvPr id="326" name="Rectangle 175"/>
            <p:cNvSpPr>
              <a:spLocks noChangeArrowheads="1"/>
            </p:cNvSpPr>
            <p:nvPr/>
          </p:nvSpPr>
          <p:spPr bwMode="auto">
            <a:xfrm>
              <a:off x="158" y="2183"/>
              <a:ext cx="453" cy="63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5</a:t>
              </a:r>
            </a:p>
          </p:txBody>
        </p:sp>
        <p:sp>
          <p:nvSpPr>
            <p:cNvPr id="327" name="Rectangle 176"/>
            <p:cNvSpPr>
              <a:spLocks noChangeArrowheads="1"/>
            </p:cNvSpPr>
            <p:nvPr/>
          </p:nvSpPr>
          <p:spPr bwMode="auto">
            <a:xfrm>
              <a:off x="158" y="2817"/>
              <a:ext cx="453" cy="63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6</a:t>
              </a:r>
            </a:p>
          </p:txBody>
        </p:sp>
        <p:sp>
          <p:nvSpPr>
            <p:cNvPr id="328" name="Rectangle 177"/>
            <p:cNvSpPr>
              <a:spLocks noChangeArrowheads="1"/>
            </p:cNvSpPr>
            <p:nvPr/>
          </p:nvSpPr>
          <p:spPr bwMode="auto">
            <a:xfrm>
              <a:off x="158" y="1230"/>
              <a:ext cx="453" cy="31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3</a:t>
              </a:r>
            </a:p>
          </p:txBody>
        </p:sp>
        <p:sp>
          <p:nvSpPr>
            <p:cNvPr id="329" name="Rectangle 178"/>
            <p:cNvSpPr>
              <a:spLocks noChangeArrowheads="1"/>
            </p:cNvSpPr>
            <p:nvPr/>
          </p:nvSpPr>
          <p:spPr bwMode="auto">
            <a:xfrm>
              <a:off x="612" y="414"/>
              <a:ext cx="500" cy="18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I</a:t>
              </a:r>
              <a:endParaRPr lang="ru-RU" dirty="0">
                <a:solidFill>
                  <a:schemeClr val="bg2">
                    <a:lumMod val="10000"/>
                  </a:schemeClr>
                </a:solidFill>
                <a:latin typeface="+mn-lt"/>
              </a:endParaRPr>
            </a:p>
          </p:txBody>
        </p:sp>
        <p:sp>
          <p:nvSpPr>
            <p:cNvPr id="330" name="Rectangle 179"/>
            <p:cNvSpPr>
              <a:spLocks noChangeArrowheads="1"/>
            </p:cNvSpPr>
            <p:nvPr/>
          </p:nvSpPr>
          <p:spPr bwMode="auto">
            <a:xfrm>
              <a:off x="1111" y="414"/>
              <a:ext cx="499" cy="18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II</a:t>
              </a:r>
              <a:endParaRPr lang="ru-RU" dirty="0">
                <a:solidFill>
                  <a:schemeClr val="bg2">
                    <a:lumMod val="10000"/>
                  </a:schemeClr>
                </a:solidFill>
                <a:latin typeface="+mn-lt"/>
              </a:endParaRPr>
            </a:p>
          </p:txBody>
        </p:sp>
        <p:sp>
          <p:nvSpPr>
            <p:cNvPr id="331" name="Rectangle 180"/>
            <p:cNvSpPr>
              <a:spLocks noChangeArrowheads="1"/>
            </p:cNvSpPr>
            <p:nvPr/>
          </p:nvSpPr>
          <p:spPr bwMode="auto">
            <a:xfrm>
              <a:off x="1610" y="414"/>
              <a:ext cx="499" cy="18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III</a:t>
              </a:r>
            </a:p>
          </p:txBody>
        </p:sp>
        <p:sp>
          <p:nvSpPr>
            <p:cNvPr id="332" name="Rectangle 181"/>
            <p:cNvSpPr>
              <a:spLocks noChangeArrowheads="1"/>
            </p:cNvSpPr>
            <p:nvPr/>
          </p:nvSpPr>
          <p:spPr bwMode="auto">
            <a:xfrm>
              <a:off x="2109" y="414"/>
              <a:ext cx="498" cy="18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IV</a:t>
              </a:r>
            </a:p>
          </p:txBody>
        </p:sp>
        <p:sp>
          <p:nvSpPr>
            <p:cNvPr id="333" name="Rectangle 182"/>
            <p:cNvSpPr>
              <a:spLocks noChangeArrowheads="1"/>
            </p:cNvSpPr>
            <p:nvPr/>
          </p:nvSpPr>
          <p:spPr bwMode="auto">
            <a:xfrm>
              <a:off x="2608" y="414"/>
              <a:ext cx="500" cy="18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V</a:t>
              </a:r>
            </a:p>
          </p:txBody>
        </p:sp>
        <p:sp>
          <p:nvSpPr>
            <p:cNvPr id="334" name="Rectangle 183"/>
            <p:cNvSpPr>
              <a:spLocks noChangeArrowheads="1"/>
            </p:cNvSpPr>
            <p:nvPr/>
          </p:nvSpPr>
          <p:spPr bwMode="auto">
            <a:xfrm>
              <a:off x="3107" y="414"/>
              <a:ext cx="499" cy="18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VI</a:t>
              </a:r>
              <a:endParaRPr lang="ru-RU" dirty="0">
                <a:solidFill>
                  <a:schemeClr val="bg2">
                    <a:lumMod val="10000"/>
                  </a:schemeClr>
                </a:solidFill>
                <a:latin typeface="+mn-lt"/>
              </a:endParaRPr>
            </a:p>
          </p:txBody>
        </p:sp>
        <p:sp>
          <p:nvSpPr>
            <p:cNvPr id="335" name="Rectangle 184"/>
            <p:cNvSpPr>
              <a:spLocks noChangeArrowheads="1"/>
            </p:cNvSpPr>
            <p:nvPr/>
          </p:nvSpPr>
          <p:spPr bwMode="auto">
            <a:xfrm>
              <a:off x="3606" y="414"/>
              <a:ext cx="499" cy="18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VII</a:t>
              </a:r>
              <a:endParaRPr lang="ru-RU" dirty="0">
                <a:solidFill>
                  <a:schemeClr val="bg2">
                    <a:lumMod val="10000"/>
                  </a:schemeClr>
                </a:solidFill>
                <a:latin typeface="+mn-lt"/>
              </a:endParaRPr>
            </a:p>
          </p:txBody>
        </p:sp>
        <p:sp>
          <p:nvSpPr>
            <p:cNvPr id="20578" name="Rectangle 185"/>
            <p:cNvSpPr>
              <a:spLocks noChangeArrowheads="1"/>
            </p:cNvSpPr>
            <p:nvPr/>
          </p:nvSpPr>
          <p:spPr bwMode="auto">
            <a:xfrm>
              <a:off x="2381" y="1230"/>
              <a:ext cx="499" cy="318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37" name="Rectangle 186"/>
            <p:cNvSpPr>
              <a:spLocks noChangeArrowheads="1"/>
            </p:cNvSpPr>
            <p:nvPr/>
          </p:nvSpPr>
          <p:spPr bwMode="auto">
            <a:xfrm>
              <a:off x="3107" y="595"/>
              <a:ext cx="499" cy="31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38" name="Rectangle 187"/>
            <p:cNvSpPr>
              <a:spLocks noChangeArrowheads="1"/>
            </p:cNvSpPr>
            <p:nvPr/>
          </p:nvSpPr>
          <p:spPr bwMode="auto">
            <a:xfrm>
              <a:off x="2608" y="595"/>
              <a:ext cx="500" cy="31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39" name="Rectangle 188"/>
            <p:cNvSpPr>
              <a:spLocks noChangeArrowheads="1"/>
            </p:cNvSpPr>
            <p:nvPr/>
          </p:nvSpPr>
          <p:spPr bwMode="auto">
            <a:xfrm>
              <a:off x="2109" y="595"/>
              <a:ext cx="498" cy="31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40" name="Rectangle 189"/>
            <p:cNvSpPr>
              <a:spLocks noChangeArrowheads="1"/>
            </p:cNvSpPr>
            <p:nvPr/>
          </p:nvSpPr>
          <p:spPr bwMode="auto">
            <a:xfrm>
              <a:off x="1610" y="595"/>
              <a:ext cx="499" cy="31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41" name="Rectangle 190"/>
            <p:cNvSpPr>
              <a:spLocks noChangeArrowheads="1"/>
            </p:cNvSpPr>
            <p:nvPr/>
          </p:nvSpPr>
          <p:spPr bwMode="auto">
            <a:xfrm>
              <a:off x="1111" y="595"/>
              <a:ext cx="499" cy="31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42" name="Rectangle 191"/>
            <p:cNvSpPr>
              <a:spLocks noChangeArrowheads="1"/>
            </p:cNvSpPr>
            <p:nvPr/>
          </p:nvSpPr>
          <p:spPr bwMode="auto">
            <a:xfrm>
              <a:off x="3606" y="595"/>
              <a:ext cx="499" cy="317"/>
            </a:xfrm>
            <a:prstGeom prst="rect">
              <a:avLst/>
            </a:prstGeom>
            <a:solidFill>
              <a:srgbClr val="FF3300"/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latin typeface="+mn-lt"/>
                </a:rPr>
                <a:t>(Н)</a:t>
              </a:r>
            </a:p>
          </p:txBody>
        </p:sp>
        <p:grpSp>
          <p:nvGrpSpPr>
            <p:cNvPr id="20585" name="Group 192"/>
            <p:cNvGrpSpPr>
              <a:grpSpLocks/>
            </p:cNvGrpSpPr>
            <p:nvPr/>
          </p:nvGrpSpPr>
          <p:grpSpPr bwMode="auto">
            <a:xfrm>
              <a:off x="567" y="1185"/>
              <a:ext cx="592" cy="364"/>
              <a:chOff x="839" y="935"/>
              <a:chExt cx="592" cy="364"/>
            </a:xfrm>
          </p:grpSpPr>
          <p:sp>
            <p:nvSpPr>
              <p:cNvPr id="21113" name="Rectangle 193"/>
              <p:cNvSpPr>
                <a:spLocks noChangeArrowheads="1"/>
              </p:cNvSpPr>
              <p:nvPr/>
            </p:nvSpPr>
            <p:spPr bwMode="auto">
              <a:xfrm>
                <a:off x="888" y="981"/>
                <a:ext cx="499" cy="318"/>
              </a:xfrm>
              <a:prstGeom prst="rect">
                <a:avLst/>
              </a:prstGeom>
              <a:solidFill>
                <a:srgbClr val="3366FF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114" name="Text Box 194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30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Na</a:t>
                </a:r>
                <a:endParaRPr lang="ru-RU" sz="2000">
                  <a:latin typeface="Baskerville Old Face"/>
                </a:endParaRPr>
              </a:p>
            </p:txBody>
          </p:sp>
          <p:sp>
            <p:nvSpPr>
              <p:cNvPr id="21115" name="Text Box 195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37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Натрий</a:t>
                </a:r>
              </a:p>
            </p:txBody>
          </p:sp>
          <p:sp>
            <p:nvSpPr>
              <p:cNvPr id="21116" name="Text Box 196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11</a:t>
                </a:r>
              </a:p>
            </p:txBody>
          </p:sp>
          <p:sp>
            <p:nvSpPr>
              <p:cNvPr id="21117" name="Text Box 197"/>
              <p:cNvSpPr txBox="1">
                <a:spLocks noChangeArrowheads="1"/>
              </p:cNvSpPr>
              <p:nvPr/>
            </p:nvSpPr>
            <p:spPr bwMode="auto">
              <a:xfrm>
                <a:off x="1066" y="1083"/>
                <a:ext cx="31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22,9898</a:t>
                </a:r>
              </a:p>
            </p:txBody>
          </p:sp>
        </p:grpSp>
        <p:grpSp>
          <p:nvGrpSpPr>
            <p:cNvPr id="20586" name="Group 198"/>
            <p:cNvGrpSpPr>
              <a:grpSpLocks/>
            </p:cNvGrpSpPr>
            <p:nvPr/>
          </p:nvGrpSpPr>
          <p:grpSpPr bwMode="auto">
            <a:xfrm>
              <a:off x="1066" y="1185"/>
              <a:ext cx="592" cy="364"/>
              <a:chOff x="839" y="935"/>
              <a:chExt cx="592" cy="364"/>
            </a:xfrm>
          </p:grpSpPr>
          <p:sp>
            <p:nvSpPr>
              <p:cNvPr id="21108" name="Rectangle 199"/>
              <p:cNvSpPr>
                <a:spLocks noChangeArrowheads="1"/>
              </p:cNvSpPr>
              <p:nvPr/>
            </p:nvSpPr>
            <p:spPr bwMode="auto">
              <a:xfrm>
                <a:off x="888" y="981"/>
                <a:ext cx="499" cy="318"/>
              </a:xfrm>
              <a:prstGeom prst="rect">
                <a:avLst/>
              </a:prstGeom>
              <a:solidFill>
                <a:srgbClr val="3366FF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109" name="Text Box 200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33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>
                    <a:latin typeface="Baskerville Old Face"/>
                  </a:rPr>
                  <a:t>М</a:t>
                </a:r>
                <a:r>
                  <a:rPr lang="en-US" sz="2000">
                    <a:latin typeface="Baskerville Old Face"/>
                  </a:rPr>
                  <a:t>g</a:t>
                </a:r>
              </a:p>
            </p:txBody>
          </p:sp>
          <p:sp>
            <p:nvSpPr>
              <p:cNvPr id="21110" name="Text Box 201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3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Магний</a:t>
                </a:r>
              </a:p>
            </p:txBody>
          </p:sp>
          <p:sp>
            <p:nvSpPr>
              <p:cNvPr id="21111" name="Text Box 202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12</a:t>
                </a:r>
              </a:p>
            </p:txBody>
          </p:sp>
          <p:sp>
            <p:nvSpPr>
              <p:cNvPr id="21112" name="Text Box 203"/>
              <p:cNvSpPr txBox="1">
                <a:spLocks noChangeArrowheads="1"/>
              </p:cNvSpPr>
              <p:nvPr/>
            </p:nvSpPr>
            <p:spPr bwMode="auto">
              <a:xfrm>
                <a:off x="1066" y="1083"/>
                <a:ext cx="287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24,312</a:t>
                </a:r>
              </a:p>
            </p:txBody>
          </p:sp>
        </p:grpSp>
        <p:grpSp>
          <p:nvGrpSpPr>
            <p:cNvPr id="20587" name="Group 204"/>
            <p:cNvGrpSpPr>
              <a:grpSpLocks/>
            </p:cNvGrpSpPr>
            <p:nvPr/>
          </p:nvGrpSpPr>
          <p:grpSpPr bwMode="auto">
            <a:xfrm>
              <a:off x="1565" y="1185"/>
              <a:ext cx="592" cy="364"/>
              <a:chOff x="839" y="935"/>
              <a:chExt cx="592" cy="364"/>
            </a:xfrm>
          </p:grpSpPr>
          <p:sp>
            <p:nvSpPr>
              <p:cNvPr id="21103" name="Rectangle 205"/>
              <p:cNvSpPr>
                <a:spLocks noChangeArrowheads="1"/>
              </p:cNvSpPr>
              <p:nvPr/>
            </p:nvSpPr>
            <p:spPr bwMode="auto">
              <a:xfrm>
                <a:off x="888" y="981"/>
                <a:ext cx="499" cy="318"/>
              </a:xfrm>
              <a:prstGeom prst="rect">
                <a:avLst/>
              </a:prstGeom>
              <a:solidFill>
                <a:srgbClr val="66FF33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104" name="Text Box 206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2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Al</a:t>
                </a:r>
                <a:endParaRPr lang="ru-RU" sz="2000">
                  <a:latin typeface="Baskerville Old Face"/>
                </a:endParaRPr>
              </a:p>
            </p:txBody>
          </p:sp>
          <p:sp>
            <p:nvSpPr>
              <p:cNvPr id="21105" name="Text Box 207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49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Алюминий</a:t>
                </a:r>
              </a:p>
            </p:txBody>
          </p:sp>
          <p:sp>
            <p:nvSpPr>
              <p:cNvPr id="21106" name="Text Box 208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1</a:t>
                </a:r>
                <a:r>
                  <a:rPr lang="en-US" sz="1400">
                    <a:latin typeface="Baskerville Old Face"/>
                  </a:rPr>
                  <a:t>3</a:t>
                </a:r>
                <a:endParaRPr lang="ru-RU" sz="1400">
                  <a:latin typeface="Baskerville Old Face"/>
                </a:endParaRPr>
              </a:p>
            </p:txBody>
          </p:sp>
          <p:sp>
            <p:nvSpPr>
              <p:cNvPr id="21107" name="Text Box 209"/>
              <p:cNvSpPr txBox="1">
                <a:spLocks noChangeArrowheads="1"/>
              </p:cNvSpPr>
              <p:nvPr/>
            </p:nvSpPr>
            <p:spPr bwMode="auto">
              <a:xfrm>
                <a:off x="1111" y="1083"/>
                <a:ext cx="31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26,9815</a:t>
                </a:r>
              </a:p>
            </p:txBody>
          </p:sp>
        </p:grpSp>
        <p:grpSp>
          <p:nvGrpSpPr>
            <p:cNvPr id="20588" name="Group 210"/>
            <p:cNvGrpSpPr>
              <a:grpSpLocks/>
            </p:cNvGrpSpPr>
            <p:nvPr/>
          </p:nvGrpSpPr>
          <p:grpSpPr bwMode="auto">
            <a:xfrm>
              <a:off x="3560" y="1185"/>
              <a:ext cx="592" cy="364"/>
              <a:chOff x="839" y="935"/>
              <a:chExt cx="592" cy="364"/>
            </a:xfrm>
          </p:grpSpPr>
          <p:sp>
            <p:nvSpPr>
              <p:cNvPr id="21098" name="Rectangle 211"/>
              <p:cNvSpPr>
                <a:spLocks noChangeArrowheads="1"/>
              </p:cNvSpPr>
              <p:nvPr/>
            </p:nvSpPr>
            <p:spPr bwMode="auto">
              <a:xfrm>
                <a:off x="888" y="981"/>
                <a:ext cx="499" cy="318"/>
              </a:xfrm>
              <a:prstGeom prst="rect">
                <a:avLst/>
              </a:prstGeom>
              <a:solidFill>
                <a:srgbClr val="FF6600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099" name="Text Box 212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26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Cl</a:t>
                </a:r>
                <a:endParaRPr lang="ru-RU" sz="2000">
                  <a:latin typeface="Baskerville Old Face"/>
                </a:endParaRPr>
              </a:p>
            </p:txBody>
          </p:sp>
          <p:sp>
            <p:nvSpPr>
              <p:cNvPr id="21100" name="Text Box 213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29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Хлор</a:t>
                </a:r>
              </a:p>
            </p:txBody>
          </p:sp>
          <p:sp>
            <p:nvSpPr>
              <p:cNvPr id="21101" name="Text Box 214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1</a:t>
                </a:r>
                <a:r>
                  <a:rPr lang="en-US" sz="1400">
                    <a:latin typeface="Baskerville Old Face"/>
                  </a:rPr>
                  <a:t>7</a:t>
                </a:r>
                <a:endParaRPr lang="ru-RU" sz="1400">
                  <a:latin typeface="Baskerville Old Face"/>
                </a:endParaRPr>
              </a:p>
            </p:txBody>
          </p:sp>
          <p:sp>
            <p:nvSpPr>
              <p:cNvPr id="21102" name="Text Box 215"/>
              <p:cNvSpPr txBox="1">
                <a:spLocks noChangeArrowheads="1"/>
              </p:cNvSpPr>
              <p:nvPr/>
            </p:nvSpPr>
            <p:spPr bwMode="auto">
              <a:xfrm>
                <a:off x="1111" y="1082"/>
                <a:ext cx="287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35,453</a:t>
                </a:r>
              </a:p>
            </p:txBody>
          </p:sp>
        </p:grpSp>
        <p:grpSp>
          <p:nvGrpSpPr>
            <p:cNvPr id="20589" name="Group 216"/>
            <p:cNvGrpSpPr>
              <a:grpSpLocks/>
            </p:cNvGrpSpPr>
            <p:nvPr/>
          </p:nvGrpSpPr>
          <p:grpSpPr bwMode="auto">
            <a:xfrm>
              <a:off x="2064" y="1185"/>
              <a:ext cx="592" cy="364"/>
              <a:chOff x="839" y="935"/>
              <a:chExt cx="592" cy="364"/>
            </a:xfrm>
          </p:grpSpPr>
          <p:sp>
            <p:nvSpPr>
              <p:cNvPr id="21093" name="Rectangle 217"/>
              <p:cNvSpPr>
                <a:spLocks noChangeArrowheads="1"/>
              </p:cNvSpPr>
              <p:nvPr/>
            </p:nvSpPr>
            <p:spPr bwMode="auto">
              <a:xfrm>
                <a:off x="888" y="981"/>
                <a:ext cx="499" cy="318"/>
              </a:xfrm>
              <a:prstGeom prst="rect">
                <a:avLst/>
              </a:prstGeom>
              <a:solidFill>
                <a:srgbClr val="FF6600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094" name="Text Box 218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24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Si</a:t>
                </a:r>
              </a:p>
            </p:txBody>
          </p:sp>
          <p:sp>
            <p:nvSpPr>
              <p:cNvPr id="21095" name="Text Box 219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4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Кремний</a:t>
                </a:r>
              </a:p>
            </p:txBody>
          </p:sp>
          <p:sp>
            <p:nvSpPr>
              <p:cNvPr id="21096" name="Text Box 220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14</a:t>
                </a:r>
              </a:p>
            </p:txBody>
          </p:sp>
          <p:sp>
            <p:nvSpPr>
              <p:cNvPr id="21097" name="Text Box 221"/>
              <p:cNvSpPr txBox="1">
                <a:spLocks noChangeArrowheads="1"/>
              </p:cNvSpPr>
              <p:nvPr/>
            </p:nvSpPr>
            <p:spPr bwMode="auto">
              <a:xfrm>
                <a:off x="1111" y="1082"/>
                <a:ext cx="287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28,086</a:t>
                </a:r>
              </a:p>
            </p:txBody>
          </p:sp>
        </p:grpSp>
        <p:grpSp>
          <p:nvGrpSpPr>
            <p:cNvPr id="20590" name="Group 222"/>
            <p:cNvGrpSpPr>
              <a:grpSpLocks/>
            </p:cNvGrpSpPr>
            <p:nvPr/>
          </p:nvGrpSpPr>
          <p:grpSpPr bwMode="auto">
            <a:xfrm>
              <a:off x="2562" y="1185"/>
              <a:ext cx="592" cy="364"/>
              <a:chOff x="839" y="935"/>
              <a:chExt cx="592" cy="364"/>
            </a:xfrm>
          </p:grpSpPr>
          <p:sp>
            <p:nvSpPr>
              <p:cNvPr id="21088" name="Rectangle 223"/>
              <p:cNvSpPr>
                <a:spLocks noChangeArrowheads="1"/>
              </p:cNvSpPr>
              <p:nvPr/>
            </p:nvSpPr>
            <p:spPr bwMode="auto">
              <a:xfrm>
                <a:off x="888" y="981"/>
                <a:ext cx="499" cy="318"/>
              </a:xfrm>
              <a:prstGeom prst="rect">
                <a:avLst/>
              </a:prstGeom>
              <a:solidFill>
                <a:srgbClr val="FF6600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089" name="Text Box 224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P</a:t>
                </a:r>
              </a:p>
            </p:txBody>
          </p:sp>
          <p:sp>
            <p:nvSpPr>
              <p:cNvPr id="21090" name="Text Box 225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38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Фосфор</a:t>
                </a:r>
              </a:p>
            </p:txBody>
          </p:sp>
          <p:sp>
            <p:nvSpPr>
              <p:cNvPr id="21091" name="Text Box 226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15</a:t>
                </a:r>
              </a:p>
            </p:txBody>
          </p:sp>
          <p:sp>
            <p:nvSpPr>
              <p:cNvPr id="21092" name="Text Box 227"/>
              <p:cNvSpPr txBox="1">
                <a:spLocks noChangeArrowheads="1"/>
              </p:cNvSpPr>
              <p:nvPr/>
            </p:nvSpPr>
            <p:spPr bwMode="auto">
              <a:xfrm>
                <a:off x="1111" y="1082"/>
                <a:ext cx="31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30,9738</a:t>
                </a:r>
              </a:p>
            </p:txBody>
          </p:sp>
        </p:grpSp>
        <p:grpSp>
          <p:nvGrpSpPr>
            <p:cNvPr id="20591" name="Group 228"/>
            <p:cNvGrpSpPr>
              <a:grpSpLocks/>
            </p:cNvGrpSpPr>
            <p:nvPr/>
          </p:nvGrpSpPr>
          <p:grpSpPr bwMode="auto">
            <a:xfrm>
              <a:off x="3061" y="1185"/>
              <a:ext cx="592" cy="364"/>
              <a:chOff x="839" y="935"/>
              <a:chExt cx="592" cy="364"/>
            </a:xfrm>
          </p:grpSpPr>
          <p:sp>
            <p:nvSpPr>
              <p:cNvPr id="21083" name="Rectangle 229"/>
              <p:cNvSpPr>
                <a:spLocks noChangeArrowheads="1"/>
              </p:cNvSpPr>
              <p:nvPr/>
            </p:nvSpPr>
            <p:spPr bwMode="auto">
              <a:xfrm>
                <a:off x="888" y="981"/>
                <a:ext cx="499" cy="318"/>
              </a:xfrm>
              <a:prstGeom prst="rect">
                <a:avLst/>
              </a:prstGeom>
              <a:solidFill>
                <a:srgbClr val="FF6600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084" name="Text Box 230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S</a:t>
                </a:r>
              </a:p>
            </p:txBody>
          </p:sp>
          <p:sp>
            <p:nvSpPr>
              <p:cNvPr id="21085" name="Text Box 231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28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Сера</a:t>
                </a:r>
              </a:p>
            </p:txBody>
          </p:sp>
          <p:sp>
            <p:nvSpPr>
              <p:cNvPr id="21086" name="Text Box 232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17</a:t>
                </a:r>
              </a:p>
            </p:txBody>
          </p:sp>
          <p:sp>
            <p:nvSpPr>
              <p:cNvPr id="21087" name="Text Box 233"/>
              <p:cNvSpPr txBox="1">
                <a:spLocks noChangeArrowheads="1"/>
              </p:cNvSpPr>
              <p:nvPr/>
            </p:nvSpPr>
            <p:spPr bwMode="auto">
              <a:xfrm>
                <a:off x="1111" y="1082"/>
                <a:ext cx="287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32,064</a:t>
                </a:r>
              </a:p>
            </p:txBody>
          </p:sp>
        </p:grpSp>
        <p:grpSp>
          <p:nvGrpSpPr>
            <p:cNvPr id="20592" name="Group 234"/>
            <p:cNvGrpSpPr>
              <a:grpSpLocks/>
            </p:cNvGrpSpPr>
            <p:nvPr/>
          </p:nvGrpSpPr>
          <p:grpSpPr bwMode="auto">
            <a:xfrm>
              <a:off x="567" y="1502"/>
              <a:ext cx="592" cy="364"/>
              <a:chOff x="839" y="935"/>
              <a:chExt cx="592" cy="364"/>
            </a:xfrm>
          </p:grpSpPr>
          <p:sp>
            <p:nvSpPr>
              <p:cNvPr id="836" name="Rectangle 235"/>
              <p:cNvSpPr>
                <a:spLocks noChangeArrowheads="1"/>
              </p:cNvSpPr>
              <p:nvPr/>
            </p:nvSpPr>
            <p:spPr bwMode="auto">
              <a:xfrm>
                <a:off x="890" y="981"/>
                <a:ext cx="497" cy="317"/>
              </a:xfrm>
              <a:prstGeom prst="rect">
                <a:avLst/>
              </a:prstGeom>
              <a:solidFill>
                <a:srgbClr val="3366FF"/>
              </a:solidFill>
              <a:ln w="28575">
                <a:solidFill>
                  <a:schemeClr val="bg2">
                    <a:lumMod val="2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1079" name="Text Box 236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>
                    <a:latin typeface="Baskerville Old Face"/>
                  </a:rPr>
                  <a:t>К</a:t>
                </a:r>
              </a:p>
            </p:txBody>
          </p:sp>
          <p:sp>
            <p:nvSpPr>
              <p:cNvPr id="21080" name="Text Box 237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33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Калий</a:t>
                </a:r>
              </a:p>
            </p:txBody>
          </p:sp>
          <p:sp>
            <p:nvSpPr>
              <p:cNvPr id="21081" name="Text Box 238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19</a:t>
                </a:r>
              </a:p>
            </p:txBody>
          </p:sp>
          <p:sp>
            <p:nvSpPr>
              <p:cNvPr id="21082" name="Text Box 239"/>
              <p:cNvSpPr txBox="1">
                <a:spLocks noChangeArrowheads="1"/>
              </p:cNvSpPr>
              <p:nvPr/>
            </p:nvSpPr>
            <p:spPr bwMode="auto">
              <a:xfrm>
                <a:off x="1066" y="1083"/>
                <a:ext cx="287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39,102</a:t>
                </a:r>
              </a:p>
            </p:txBody>
          </p:sp>
        </p:grpSp>
        <p:grpSp>
          <p:nvGrpSpPr>
            <p:cNvPr id="20593" name="Group 240"/>
            <p:cNvGrpSpPr>
              <a:grpSpLocks/>
            </p:cNvGrpSpPr>
            <p:nvPr/>
          </p:nvGrpSpPr>
          <p:grpSpPr bwMode="auto">
            <a:xfrm>
              <a:off x="1066" y="1502"/>
              <a:ext cx="592" cy="364"/>
              <a:chOff x="839" y="935"/>
              <a:chExt cx="592" cy="364"/>
            </a:xfrm>
          </p:grpSpPr>
          <p:sp>
            <p:nvSpPr>
              <p:cNvPr id="831" name="Rectangle 241"/>
              <p:cNvSpPr>
                <a:spLocks noChangeArrowheads="1"/>
              </p:cNvSpPr>
              <p:nvPr/>
            </p:nvSpPr>
            <p:spPr bwMode="auto">
              <a:xfrm>
                <a:off x="889" y="981"/>
                <a:ext cx="497" cy="317"/>
              </a:xfrm>
              <a:prstGeom prst="rect">
                <a:avLst/>
              </a:prstGeom>
              <a:solidFill>
                <a:srgbClr val="3366FF"/>
              </a:solidFill>
              <a:ln w="28575">
                <a:solidFill>
                  <a:schemeClr val="bg2">
                    <a:lumMod val="2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1074" name="Text Box 242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2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>
                    <a:latin typeface="Baskerville Old Face"/>
                  </a:rPr>
                  <a:t>С</a:t>
                </a:r>
                <a:r>
                  <a:rPr lang="en-US" sz="2000">
                    <a:latin typeface="Baskerville Old Face"/>
                  </a:rPr>
                  <a:t>a</a:t>
                </a:r>
                <a:endParaRPr lang="ru-RU" sz="2000">
                  <a:latin typeface="Baskerville Old Face"/>
                </a:endParaRPr>
              </a:p>
            </p:txBody>
          </p:sp>
          <p:sp>
            <p:nvSpPr>
              <p:cNvPr id="21075" name="Text Box 243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41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Кальций</a:t>
                </a:r>
              </a:p>
            </p:txBody>
          </p:sp>
          <p:sp>
            <p:nvSpPr>
              <p:cNvPr id="21076" name="Text Box 244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20</a:t>
                </a:r>
              </a:p>
            </p:txBody>
          </p:sp>
          <p:sp>
            <p:nvSpPr>
              <p:cNvPr id="21077" name="Text Box 245"/>
              <p:cNvSpPr txBox="1">
                <a:spLocks noChangeArrowheads="1"/>
              </p:cNvSpPr>
              <p:nvPr/>
            </p:nvSpPr>
            <p:spPr bwMode="auto">
              <a:xfrm>
                <a:off x="1066" y="1083"/>
                <a:ext cx="25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40,08</a:t>
                </a:r>
              </a:p>
            </p:txBody>
          </p:sp>
        </p:grpSp>
        <p:grpSp>
          <p:nvGrpSpPr>
            <p:cNvPr id="20594" name="Group 246"/>
            <p:cNvGrpSpPr>
              <a:grpSpLocks/>
            </p:cNvGrpSpPr>
            <p:nvPr/>
          </p:nvGrpSpPr>
          <p:grpSpPr bwMode="auto">
            <a:xfrm>
              <a:off x="567" y="550"/>
              <a:ext cx="590" cy="364"/>
              <a:chOff x="839" y="935"/>
              <a:chExt cx="590" cy="364"/>
            </a:xfrm>
          </p:grpSpPr>
          <p:sp>
            <p:nvSpPr>
              <p:cNvPr id="826" name="Rectangle 247"/>
              <p:cNvSpPr>
                <a:spLocks noChangeArrowheads="1"/>
              </p:cNvSpPr>
              <p:nvPr/>
            </p:nvSpPr>
            <p:spPr bwMode="auto">
              <a:xfrm>
                <a:off x="890" y="982"/>
                <a:ext cx="498" cy="317"/>
              </a:xfrm>
              <a:prstGeom prst="rect">
                <a:avLst/>
              </a:prstGeom>
              <a:solidFill>
                <a:srgbClr val="FF6600"/>
              </a:solidFill>
              <a:ln w="28575">
                <a:solidFill>
                  <a:schemeClr val="bg2">
                    <a:lumMod val="2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1069" name="Text Box 248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2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>
                    <a:latin typeface="Baskerville Old Face"/>
                  </a:rPr>
                  <a:t>Н</a:t>
                </a:r>
                <a:endParaRPr lang="en-US" sz="2000">
                  <a:latin typeface="Baskerville Old Face"/>
                </a:endParaRPr>
              </a:p>
            </p:txBody>
          </p:sp>
          <p:sp>
            <p:nvSpPr>
              <p:cNvPr id="21070" name="Text Box 249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41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Водород</a:t>
                </a:r>
              </a:p>
            </p:txBody>
          </p:sp>
          <p:sp>
            <p:nvSpPr>
              <p:cNvPr id="21071" name="Text Box 250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1</a:t>
                </a:r>
              </a:p>
            </p:txBody>
          </p:sp>
          <p:sp>
            <p:nvSpPr>
              <p:cNvPr id="21072" name="Text Box 251"/>
              <p:cNvSpPr txBox="1">
                <a:spLocks noChangeArrowheads="1"/>
              </p:cNvSpPr>
              <p:nvPr/>
            </p:nvSpPr>
            <p:spPr bwMode="auto">
              <a:xfrm>
                <a:off x="1111" y="1082"/>
                <a:ext cx="31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1,00797</a:t>
                </a:r>
              </a:p>
            </p:txBody>
          </p:sp>
        </p:grpSp>
        <p:grpSp>
          <p:nvGrpSpPr>
            <p:cNvPr id="20595" name="Group 252"/>
            <p:cNvGrpSpPr>
              <a:grpSpLocks/>
            </p:cNvGrpSpPr>
            <p:nvPr/>
          </p:nvGrpSpPr>
          <p:grpSpPr bwMode="auto">
            <a:xfrm>
              <a:off x="567" y="867"/>
              <a:ext cx="548" cy="364"/>
              <a:chOff x="839" y="935"/>
              <a:chExt cx="548" cy="364"/>
            </a:xfrm>
          </p:grpSpPr>
          <p:sp>
            <p:nvSpPr>
              <p:cNvPr id="821" name="Rectangle 253"/>
              <p:cNvSpPr>
                <a:spLocks noChangeArrowheads="1"/>
              </p:cNvSpPr>
              <p:nvPr/>
            </p:nvSpPr>
            <p:spPr bwMode="auto">
              <a:xfrm>
                <a:off x="890" y="981"/>
                <a:ext cx="497" cy="318"/>
              </a:xfrm>
              <a:prstGeom prst="rect">
                <a:avLst/>
              </a:prstGeom>
              <a:solidFill>
                <a:srgbClr val="3366FF"/>
              </a:solidFill>
              <a:ln w="28575">
                <a:solidFill>
                  <a:schemeClr val="bg2">
                    <a:lumMod val="2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1064" name="Text Box 254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25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Li</a:t>
                </a:r>
              </a:p>
            </p:txBody>
          </p:sp>
          <p:sp>
            <p:nvSpPr>
              <p:cNvPr id="21065" name="Text Box 255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33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Литий</a:t>
                </a:r>
              </a:p>
            </p:txBody>
          </p:sp>
          <p:sp>
            <p:nvSpPr>
              <p:cNvPr id="21066" name="Text Box 256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3</a:t>
                </a:r>
              </a:p>
            </p:txBody>
          </p:sp>
          <p:sp>
            <p:nvSpPr>
              <p:cNvPr id="21067" name="Text Box 257"/>
              <p:cNvSpPr txBox="1">
                <a:spLocks noChangeArrowheads="1"/>
              </p:cNvSpPr>
              <p:nvPr/>
            </p:nvSpPr>
            <p:spPr bwMode="auto">
              <a:xfrm>
                <a:off x="1066" y="1083"/>
                <a:ext cx="25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6.939</a:t>
                </a:r>
              </a:p>
            </p:txBody>
          </p:sp>
        </p:grpSp>
        <p:grpSp>
          <p:nvGrpSpPr>
            <p:cNvPr id="20596" name="Group 258"/>
            <p:cNvGrpSpPr>
              <a:grpSpLocks/>
            </p:cNvGrpSpPr>
            <p:nvPr/>
          </p:nvGrpSpPr>
          <p:grpSpPr bwMode="auto">
            <a:xfrm>
              <a:off x="1066" y="867"/>
              <a:ext cx="559" cy="364"/>
              <a:chOff x="839" y="935"/>
              <a:chExt cx="559" cy="364"/>
            </a:xfrm>
          </p:grpSpPr>
          <p:sp>
            <p:nvSpPr>
              <p:cNvPr id="816" name="Rectangle 259"/>
              <p:cNvSpPr>
                <a:spLocks noChangeArrowheads="1"/>
              </p:cNvSpPr>
              <p:nvPr/>
            </p:nvSpPr>
            <p:spPr bwMode="auto">
              <a:xfrm>
                <a:off x="889" y="981"/>
                <a:ext cx="499" cy="318"/>
              </a:xfrm>
              <a:prstGeom prst="rect">
                <a:avLst/>
              </a:prstGeom>
              <a:solidFill>
                <a:srgbClr val="66FF33"/>
              </a:solidFill>
              <a:ln w="28575">
                <a:solidFill>
                  <a:schemeClr val="bg2">
                    <a:lumMod val="2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1059" name="Text Box 260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2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>
                    <a:latin typeface="Baskerville Old Face"/>
                  </a:rPr>
                  <a:t>Ве</a:t>
                </a:r>
              </a:p>
            </p:txBody>
          </p:sp>
          <p:sp>
            <p:nvSpPr>
              <p:cNvPr id="21060" name="Text Box 261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44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Бериллий</a:t>
                </a:r>
              </a:p>
            </p:txBody>
          </p:sp>
          <p:sp>
            <p:nvSpPr>
              <p:cNvPr id="21061" name="Text Box 262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4</a:t>
                </a:r>
              </a:p>
            </p:txBody>
          </p:sp>
          <p:sp>
            <p:nvSpPr>
              <p:cNvPr id="21062" name="Text Box 263"/>
              <p:cNvSpPr txBox="1">
                <a:spLocks noChangeArrowheads="1"/>
              </p:cNvSpPr>
              <p:nvPr/>
            </p:nvSpPr>
            <p:spPr bwMode="auto">
              <a:xfrm>
                <a:off x="1111" y="1083"/>
                <a:ext cx="287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9,0122</a:t>
                </a:r>
              </a:p>
            </p:txBody>
          </p:sp>
        </p:grpSp>
        <p:grpSp>
          <p:nvGrpSpPr>
            <p:cNvPr id="20597" name="Group 264"/>
            <p:cNvGrpSpPr>
              <a:grpSpLocks/>
            </p:cNvGrpSpPr>
            <p:nvPr/>
          </p:nvGrpSpPr>
          <p:grpSpPr bwMode="auto">
            <a:xfrm>
              <a:off x="3560" y="867"/>
              <a:ext cx="590" cy="364"/>
              <a:chOff x="839" y="935"/>
              <a:chExt cx="590" cy="364"/>
            </a:xfrm>
          </p:grpSpPr>
          <p:sp>
            <p:nvSpPr>
              <p:cNvPr id="811" name="Rectangle 265"/>
              <p:cNvSpPr>
                <a:spLocks noChangeArrowheads="1"/>
              </p:cNvSpPr>
              <p:nvPr/>
            </p:nvSpPr>
            <p:spPr bwMode="auto">
              <a:xfrm>
                <a:off x="890" y="981"/>
                <a:ext cx="497" cy="318"/>
              </a:xfrm>
              <a:prstGeom prst="rect">
                <a:avLst/>
              </a:prstGeom>
              <a:solidFill>
                <a:srgbClr val="FF6600"/>
              </a:solidFill>
              <a:ln w="28575">
                <a:solidFill>
                  <a:schemeClr val="bg2">
                    <a:lumMod val="2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1054" name="Text Box 266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F</a:t>
                </a:r>
              </a:p>
            </p:txBody>
          </p:sp>
          <p:sp>
            <p:nvSpPr>
              <p:cNvPr id="21055" name="Text Box 267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29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Фтор</a:t>
                </a:r>
              </a:p>
            </p:txBody>
          </p:sp>
          <p:sp>
            <p:nvSpPr>
              <p:cNvPr id="21056" name="Text Box 268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9</a:t>
                </a:r>
              </a:p>
            </p:txBody>
          </p:sp>
          <p:sp>
            <p:nvSpPr>
              <p:cNvPr id="21057" name="Text Box 269"/>
              <p:cNvSpPr txBox="1">
                <a:spLocks noChangeArrowheads="1"/>
              </p:cNvSpPr>
              <p:nvPr/>
            </p:nvSpPr>
            <p:spPr bwMode="auto">
              <a:xfrm>
                <a:off x="1111" y="1082"/>
                <a:ext cx="31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18,9984</a:t>
                </a:r>
              </a:p>
            </p:txBody>
          </p:sp>
        </p:grpSp>
        <p:grpSp>
          <p:nvGrpSpPr>
            <p:cNvPr id="20598" name="Group 270"/>
            <p:cNvGrpSpPr>
              <a:grpSpLocks/>
            </p:cNvGrpSpPr>
            <p:nvPr/>
          </p:nvGrpSpPr>
          <p:grpSpPr bwMode="auto">
            <a:xfrm>
              <a:off x="3061" y="867"/>
              <a:ext cx="590" cy="364"/>
              <a:chOff x="839" y="935"/>
              <a:chExt cx="590" cy="364"/>
            </a:xfrm>
          </p:grpSpPr>
          <p:sp>
            <p:nvSpPr>
              <p:cNvPr id="806" name="Rectangle 271"/>
              <p:cNvSpPr>
                <a:spLocks noChangeArrowheads="1"/>
              </p:cNvSpPr>
              <p:nvPr/>
            </p:nvSpPr>
            <p:spPr bwMode="auto">
              <a:xfrm>
                <a:off x="891" y="981"/>
                <a:ext cx="497" cy="318"/>
              </a:xfrm>
              <a:prstGeom prst="rect">
                <a:avLst/>
              </a:prstGeom>
              <a:solidFill>
                <a:srgbClr val="FF6600"/>
              </a:solidFill>
              <a:ln w="28575">
                <a:solidFill>
                  <a:schemeClr val="bg2">
                    <a:lumMod val="2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1049" name="Text Box 272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2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>
                    <a:latin typeface="Baskerville Old Face"/>
                  </a:rPr>
                  <a:t>О</a:t>
                </a:r>
                <a:endParaRPr lang="en-US" sz="2000">
                  <a:latin typeface="Baskerville Old Face"/>
                </a:endParaRPr>
              </a:p>
            </p:txBody>
          </p:sp>
          <p:sp>
            <p:nvSpPr>
              <p:cNvPr id="21050" name="Text Box 273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44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Кислород</a:t>
                </a:r>
              </a:p>
            </p:txBody>
          </p:sp>
          <p:sp>
            <p:nvSpPr>
              <p:cNvPr id="21051" name="Text Box 274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8</a:t>
                </a:r>
              </a:p>
            </p:txBody>
          </p:sp>
          <p:sp>
            <p:nvSpPr>
              <p:cNvPr id="21052" name="Text Box 275"/>
              <p:cNvSpPr txBox="1">
                <a:spLocks noChangeArrowheads="1"/>
              </p:cNvSpPr>
              <p:nvPr/>
            </p:nvSpPr>
            <p:spPr bwMode="auto">
              <a:xfrm>
                <a:off x="1111" y="1082"/>
                <a:ext cx="31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15,9994</a:t>
                </a:r>
              </a:p>
            </p:txBody>
          </p:sp>
        </p:grpSp>
        <p:grpSp>
          <p:nvGrpSpPr>
            <p:cNvPr id="20599" name="Group 276"/>
            <p:cNvGrpSpPr>
              <a:grpSpLocks/>
            </p:cNvGrpSpPr>
            <p:nvPr/>
          </p:nvGrpSpPr>
          <p:grpSpPr bwMode="auto">
            <a:xfrm>
              <a:off x="2562" y="867"/>
              <a:ext cx="590" cy="364"/>
              <a:chOff x="839" y="935"/>
              <a:chExt cx="590" cy="364"/>
            </a:xfrm>
          </p:grpSpPr>
          <p:sp>
            <p:nvSpPr>
              <p:cNvPr id="801" name="Rectangle 277"/>
              <p:cNvSpPr>
                <a:spLocks noChangeArrowheads="1"/>
              </p:cNvSpPr>
              <p:nvPr/>
            </p:nvSpPr>
            <p:spPr bwMode="auto">
              <a:xfrm>
                <a:off x="891" y="981"/>
                <a:ext cx="497" cy="318"/>
              </a:xfrm>
              <a:prstGeom prst="rect">
                <a:avLst/>
              </a:prstGeom>
              <a:solidFill>
                <a:srgbClr val="FF6600"/>
              </a:solidFill>
              <a:ln w="28575">
                <a:solidFill>
                  <a:schemeClr val="bg2">
                    <a:lumMod val="2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1044" name="Text Box 278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2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N</a:t>
                </a:r>
              </a:p>
            </p:txBody>
          </p:sp>
          <p:sp>
            <p:nvSpPr>
              <p:cNvPr id="21045" name="Text Box 279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28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Азот</a:t>
                </a:r>
              </a:p>
            </p:txBody>
          </p:sp>
          <p:sp>
            <p:nvSpPr>
              <p:cNvPr id="21046" name="Text Box 280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7</a:t>
                </a:r>
              </a:p>
            </p:txBody>
          </p:sp>
          <p:sp>
            <p:nvSpPr>
              <p:cNvPr id="21047" name="Text Box 281"/>
              <p:cNvSpPr txBox="1">
                <a:spLocks noChangeArrowheads="1"/>
              </p:cNvSpPr>
              <p:nvPr/>
            </p:nvSpPr>
            <p:spPr bwMode="auto">
              <a:xfrm>
                <a:off x="1111" y="1082"/>
                <a:ext cx="31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14,0067</a:t>
                </a:r>
              </a:p>
            </p:txBody>
          </p:sp>
        </p:grpSp>
        <p:grpSp>
          <p:nvGrpSpPr>
            <p:cNvPr id="20600" name="Group 282"/>
            <p:cNvGrpSpPr>
              <a:grpSpLocks/>
            </p:cNvGrpSpPr>
            <p:nvPr/>
          </p:nvGrpSpPr>
          <p:grpSpPr bwMode="auto">
            <a:xfrm>
              <a:off x="2064" y="867"/>
              <a:ext cx="621" cy="364"/>
              <a:chOff x="839" y="935"/>
              <a:chExt cx="621" cy="364"/>
            </a:xfrm>
          </p:grpSpPr>
          <p:sp>
            <p:nvSpPr>
              <p:cNvPr id="796" name="Rectangle 283"/>
              <p:cNvSpPr>
                <a:spLocks noChangeArrowheads="1"/>
              </p:cNvSpPr>
              <p:nvPr/>
            </p:nvSpPr>
            <p:spPr bwMode="auto">
              <a:xfrm>
                <a:off x="888" y="981"/>
                <a:ext cx="499" cy="318"/>
              </a:xfrm>
              <a:prstGeom prst="rect">
                <a:avLst/>
              </a:prstGeom>
              <a:solidFill>
                <a:srgbClr val="FF6600"/>
              </a:solidFill>
              <a:ln w="28575">
                <a:solidFill>
                  <a:schemeClr val="bg2">
                    <a:lumMod val="2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1039" name="Text Box 284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>
                    <a:latin typeface="Baskerville Old Face"/>
                  </a:rPr>
                  <a:t>С</a:t>
                </a:r>
                <a:endParaRPr lang="en-US" sz="2000">
                  <a:latin typeface="Baskerville Old Face"/>
                </a:endParaRPr>
              </a:p>
            </p:txBody>
          </p:sp>
          <p:sp>
            <p:nvSpPr>
              <p:cNvPr id="21040" name="Text Box 285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40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Углерод</a:t>
                </a:r>
              </a:p>
            </p:txBody>
          </p:sp>
          <p:sp>
            <p:nvSpPr>
              <p:cNvPr id="21041" name="Text Box 286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6</a:t>
                </a:r>
              </a:p>
            </p:txBody>
          </p:sp>
          <p:sp>
            <p:nvSpPr>
              <p:cNvPr id="21042" name="Text Box 287"/>
              <p:cNvSpPr txBox="1">
                <a:spLocks noChangeArrowheads="1"/>
              </p:cNvSpPr>
              <p:nvPr/>
            </p:nvSpPr>
            <p:spPr bwMode="auto">
              <a:xfrm>
                <a:off x="1111" y="1082"/>
                <a:ext cx="349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12,01115</a:t>
                </a:r>
              </a:p>
            </p:txBody>
          </p:sp>
        </p:grpSp>
        <p:grpSp>
          <p:nvGrpSpPr>
            <p:cNvPr id="20601" name="Group 288"/>
            <p:cNvGrpSpPr>
              <a:grpSpLocks/>
            </p:cNvGrpSpPr>
            <p:nvPr/>
          </p:nvGrpSpPr>
          <p:grpSpPr bwMode="auto">
            <a:xfrm>
              <a:off x="1565" y="867"/>
              <a:ext cx="559" cy="364"/>
              <a:chOff x="839" y="935"/>
              <a:chExt cx="559" cy="364"/>
            </a:xfrm>
          </p:grpSpPr>
          <p:sp>
            <p:nvSpPr>
              <p:cNvPr id="791" name="Rectangle 289"/>
              <p:cNvSpPr>
                <a:spLocks noChangeArrowheads="1"/>
              </p:cNvSpPr>
              <p:nvPr/>
            </p:nvSpPr>
            <p:spPr bwMode="auto">
              <a:xfrm>
                <a:off x="888" y="981"/>
                <a:ext cx="499" cy="318"/>
              </a:xfrm>
              <a:prstGeom prst="rect">
                <a:avLst/>
              </a:prstGeom>
              <a:solidFill>
                <a:srgbClr val="FF6600"/>
              </a:solidFill>
              <a:ln w="28575">
                <a:solidFill>
                  <a:schemeClr val="bg2">
                    <a:lumMod val="2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1034" name="Text Box 290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>
                    <a:latin typeface="Baskerville Old Face"/>
                  </a:rPr>
                  <a:t>В</a:t>
                </a:r>
                <a:endParaRPr lang="en-US" sz="2000">
                  <a:latin typeface="Baskerville Old Face"/>
                </a:endParaRPr>
              </a:p>
            </p:txBody>
          </p:sp>
          <p:sp>
            <p:nvSpPr>
              <p:cNvPr id="21035" name="Text Box 291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24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Бор</a:t>
                </a:r>
              </a:p>
            </p:txBody>
          </p:sp>
          <p:sp>
            <p:nvSpPr>
              <p:cNvPr id="21036" name="Text Box 292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5</a:t>
                </a:r>
              </a:p>
            </p:txBody>
          </p:sp>
          <p:sp>
            <p:nvSpPr>
              <p:cNvPr id="21037" name="Text Box 293"/>
              <p:cNvSpPr txBox="1">
                <a:spLocks noChangeArrowheads="1"/>
              </p:cNvSpPr>
              <p:nvPr/>
            </p:nvSpPr>
            <p:spPr bwMode="auto">
              <a:xfrm>
                <a:off x="1111" y="1082"/>
                <a:ext cx="287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10,811</a:t>
                </a:r>
              </a:p>
            </p:txBody>
          </p:sp>
        </p:grpSp>
        <p:grpSp>
          <p:nvGrpSpPr>
            <p:cNvPr id="20602" name="Group 294"/>
            <p:cNvGrpSpPr>
              <a:grpSpLocks/>
            </p:cNvGrpSpPr>
            <p:nvPr/>
          </p:nvGrpSpPr>
          <p:grpSpPr bwMode="auto">
            <a:xfrm>
              <a:off x="1565" y="1502"/>
              <a:ext cx="594" cy="364"/>
              <a:chOff x="1292" y="2205"/>
              <a:chExt cx="594" cy="364"/>
            </a:xfrm>
          </p:grpSpPr>
          <p:grpSp>
            <p:nvGrpSpPr>
              <p:cNvPr id="21024" name="Group 295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21028" name="Rectangle 296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1029" name="Text Box 297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/>
                  </a:endParaRPr>
                </a:p>
              </p:txBody>
            </p:sp>
            <p:sp>
              <p:nvSpPr>
                <p:cNvPr id="21030" name="Text Box 298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414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/>
                    </a:rPr>
                    <a:t>Скандий</a:t>
                  </a:r>
                </a:p>
              </p:txBody>
            </p:sp>
            <p:sp>
              <p:nvSpPr>
                <p:cNvPr id="21031" name="Text Box 299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/>
                  </a:endParaRPr>
                </a:p>
              </p:txBody>
            </p:sp>
            <p:sp>
              <p:nvSpPr>
                <p:cNvPr id="21032" name="Text Box 300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/>
                  </a:endParaRPr>
                </a:p>
              </p:txBody>
            </p:sp>
          </p:grpSp>
          <p:sp>
            <p:nvSpPr>
              <p:cNvPr id="21025" name="Text Box 301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2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Sc</a:t>
                </a:r>
                <a:endParaRPr lang="ru-RU" sz="2000">
                  <a:latin typeface="Baskerville Old Face"/>
                </a:endParaRPr>
              </a:p>
            </p:txBody>
          </p:sp>
          <p:sp>
            <p:nvSpPr>
              <p:cNvPr id="21026" name="Text Box 302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Baskerville Old Face"/>
                  </a:rPr>
                  <a:t>21</a:t>
                </a:r>
                <a:endParaRPr lang="ru-RU" sz="1400">
                  <a:latin typeface="Baskerville Old Face"/>
                </a:endParaRPr>
              </a:p>
            </p:txBody>
          </p:sp>
          <p:sp>
            <p:nvSpPr>
              <p:cNvPr id="21027" name="Text Box 303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800">
                    <a:latin typeface="Arial Unicode MS"/>
                  </a:rPr>
                  <a:t>44</a:t>
                </a:r>
                <a:r>
                  <a:rPr lang="ru-RU" sz="800">
                    <a:latin typeface="Arial Unicode MS"/>
                  </a:rPr>
                  <a:t>,</a:t>
                </a:r>
                <a:r>
                  <a:rPr lang="en-US" sz="800">
                    <a:latin typeface="Arial Unicode MS"/>
                  </a:rPr>
                  <a:t>956</a:t>
                </a:r>
                <a:endParaRPr lang="ru-RU" sz="800">
                  <a:latin typeface="Arial Unicode MS"/>
                </a:endParaRPr>
              </a:p>
            </p:txBody>
          </p:sp>
        </p:grpSp>
        <p:grpSp>
          <p:nvGrpSpPr>
            <p:cNvPr id="20603" name="Group 304"/>
            <p:cNvGrpSpPr>
              <a:grpSpLocks/>
            </p:cNvGrpSpPr>
            <p:nvPr/>
          </p:nvGrpSpPr>
          <p:grpSpPr bwMode="auto">
            <a:xfrm>
              <a:off x="2064" y="1502"/>
              <a:ext cx="576" cy="364"/>
              <a:chOff x="1292" y="2205"/>
              <a:chExt cx="576" cy="364"/>
            </a:xfrm>
          </p:grpSpPr>
          <p:grpSp>
            <p:nvGrpSpPr>
              <p:cNvPr id="21015" name="Group 305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21019" name="Rectangle 306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1020" name="Text Box 307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/>
                  </a:endParaRPr>
                </a:p>
              </p:txBody>
            </p:sp>
            <p:sp>
              <p:nvSpPr>
                <p:cNvPr id="21021" name="Text Box 308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32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/>
                    </a:rPr>
                    <a:t>Титан</a:t>
                  </a:r>
                </a:p>
              </p:txBody>
            </p:sp>
            <p:sp>
              <p:nvSpPr>
                <p:cNvPr id="21022" name="Text Box 309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/>
                  </a:endParaRPr>
                </a:p>
              </p:txBody>
            </p:sp>
            <p:sp>
              <p:nvSpPr>
                <p:cNvPr id="21023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/>
                  </a:endParaRPr>
                </a:p>
              </p:txBody>
            </p:sp>
          </p:grpSp>
          <p:sp>
            <p:nvSpPr>
              <p:cNvPr id="21016" name="Text Box 311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25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Ti</a:t>
                </a:r>
              </a:p>
            </p:txBody>
          </p:sp>
          <p:sp>
            <p:nvSpPr>
              <p:cNvPr id="21017" name="Text Box 312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Baskerville Old Face"/>
                  </a:rPr>
                  <a:t>22</a:t>
                </a:r>
                <a:endParaRPr lang="ru-RU" sz="1400">
                  <a:latin typeface="Baskerville Old Face"/>
                </a:endParaRPr>
              </a:p>
            </p:txBody>
          </p:sp>
          <p:sp>
            <p:nvSpPr>
              <p:cNvPr id="21018" name="Text Box 313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800">
                    <a:latin typeface="Arial Unicode MS"/>
                  </a:rPr>
                  <a:t>47</a:t>
                </a:r>
                <a:r>
                  <a:rPr lang="ru-RU" sz="800">
                    <a:latin typeface="Arial Unicode MS"/>
                  </a:rPr>
                  <a:t>,</a:t>
                </a:r>
                <a:r>
                  <a:rPr lang="en-US" sz="800">
                    <a:latin typeface="Arial Unicode MS"/>
                  </a:rPr>
                  <a:t>90</a:t>
                </a:r>
                <a:endParaRPr lang="ru-RU" sz="800">
                  <a:latin typeface="Arial Unicode MS"/>
                </a:endParaRPr>
              </a:p>
            </p:txBody>
          </p:sp>
        </p:grpSp>
        <p:grpSp>
          <p:nvGrpSpPr>
            <p:cNvPr id="20604" name="Group 314"/>
            <p:cNvGrpSpPr>
              <a:grpSpLocks/>
            </p:cNvGrpSpPr>
            <p:nvPr/>
          </p:nvGrpSpPr>
          <p:grpSpPr bwMode="auto">
            <a:xfrm>
              <a:off x="2562" y="1502"/>
              <a:ext cx="550" cy="364"/>
              <a:chOff x="1292" y="2205"/>
              <a:chExt cx="550" cy="364"/>
            </a:xfrm>
          </p:grpSpPr>
          <p:grpSp>
            <p:nvGrpSpPr>
              <p:cNvPr id="21006" name="Group 315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21010" name="Rectangle 316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1011" name="Text Box 317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/>
                  </a:endParaRPr>
                </a:p>
              </p:txBody>
            </p:sp>
            <p:sp>
              <p:nvSpPr>
                <p:cNvPr id="21012" name="Text Box 318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411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/>
                    </a:rPr>
                    <a:t>Ванадий</a:t>
                  </a:r>
                </a:p>
              </p:txBody>
            </p:sp>
            <p:sp>
              <p:nvSpPr>
                <p:cNvPr id="21013" name="Text Box 319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/>
                  </a:endParaRPr>
                </a:p>
              </p:txBody>
            </p:sp>
            <p:sp>
              <p:nvSpPr>
                <p:cNvPr id="21014" name="Text Box 320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/>
                  </a:endParaRPr>
                </a:p>
              </p:txBody>
            </p:sp>
          </p:grpSp>
          <p:sp>
            <p:nvSpPr>
              <p:cNvPr id="21007" name="Text Box 321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2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V</a:t>
                </a:r>
              </a:p>
            </p:txBody>
          </p:sp>
          <p:sp>
            <p:nvSpPr>
              <p:cNvPr id="21008" name="Text Box 322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Baskerville Old Face"/>
                  </a:rPr>
                  <a:t>2</a:t>
                </a:r>
                <a:r>
                  <a:rPr lang="ru-RU" sz="1400">
                    <a:latin typeface="Baskerville Old Face"/>
                  </a:rPr>
                  <a:t>3</a:t>
                </a:r>
              </a:p>
            </p:txBody>
          </p:sp>
          <p:sp>
            <p:nvSpPr>
              <p:cNvPr id="21009" name="Text Box 323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800">
                    <a:latin typeface="Arial Unicode MS"/>
                  </a:rPr>
                  <a:t>50,942</a:t>
                </a:r>
              </a:p>
            </p:txBody>
          </p:sp>
        </p:grpSp>
        <p:grpSp>
          <p:nvGrpSpPr>
            <p:cNvPr id="20605" name="Group 324"/>
            <p:cNvGrpSpPr>
              <a:grpSpLocks/>
            </p:cNvGrpSpPr>
            <p:nvPr/>
          </p:nvGrpSpPr>
          <p:grpSpPr bwMode="auto">
            <a:xfrm>
              <a:off x="3061" y="1502"/>
              <a:ext cx="594" cy="364"/>
              <a:chOff x="1292" y="2205"/>
              <a:chExt cx="594" cy="364"/>
            </a:xfrm>
          </p:grpSpPr>
          <p:grpSp>
            <p:nvGrpSpPr>
              <p:cNvPr id="20997" name="Group 325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21001" name="Rectangle 326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1002" name="Text Box 327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/>
                  </a:endParaRPr>
                </a:p>
              </p:txBody>
            </p:sp>
            <p:sp>
              <p:nvSpPr>
                <p:cNvPr id="21003" name="Text Box 328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30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/>
                    </a:rPr>
                    <a:t>Хром</a:t>
                  </a:r>
                </a:p>
              </p:txBody>
            </p:sp>
            <p:sp>
              <p:nvSpPr>
                <p:cNvPr id="21004" name="Text Box 329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/>
                  </a:endParaRPr>
                </a:p>
              </p:txBody>
            </p:sp>
            <p:sp>
              <p:nvSpPr>
                <p:cNvPr id="21005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/>
                  </a:endParaRPr>
                </a:p>
              </p:txBody>
            </p:sp>
          </p:grpSp>
          <p:sp>
            <p:nvSpPr>
              <p:cNvPr id="20998" name="Text Box 331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2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Cr</a:t>
                </a:r>
              </a:p>
            </p:txBody>
          </p:sp>
          <p:sp>
            <p:nvSpPr>
              <p:cNvPr id="20999" name="Text Box 332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Baskerville Old Face"/>
                  </a:rPr>
                  <a:t>2</a:t>
                </a:r>
                <a:r>
                  <a:rPr lang="ru-RU" sz="1400">
                    <a:latin typeface="Baskerville Old Face"/>
                  </a:rPr>
                  <a:t>4</a:t>
                </a:r>
              </a:p>
            </p:txBody>
          </p:sp>
          <p:sp>
            <p:nvSpPr>
              <p:cNvPr id="21000" name="Text Box 333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800">
                    <a:latin typeface="Arial Unicode MS"/>
                  </a:rPr>
                  <a:t>51,996</a:t>
                </a:r>
              </a:p>
            </p:txBody>
          </p:sp>
        </p:grpSp>
        <p:grpSp>
          <p:nvGrpSpPr>
            <p:cNvPr id="20606" name="Group 334"/>
            <p:cNvGrpSpPr>
              <a:grpSpLocks/>
            </p:cNvGrpSpPr>
            <p:nvPr/>
          </p:nvGrpSpPr>
          <p:grpSpPr bwMode="auto">
            <a:xfrm>
              <a:off x="3560" y="1502"/>
              <a:ext cx="565" cy="364"/>
              <a:chOff x="1292" y="2341"/>
              <a:chExt cx="565" cy="364"/>
            </a:xfrm>
          </p:grpSpPr>
          <p:grpSp>
            <p:nvGrpSpPr>
              <p:cNvPr id="20986" name="Group 335"/>
              <p:cNvGrpSpPr>
                <a:grpSpLocks/>
              </p:cNvGrpSpPr>
              <p:nvPr/>
            </p:nvGrpSpPr>
            <p:grpSpPr bwMode="auto">
              <a:xfrm>
                <a:off x="1292" y="2341"/>
                <a:ext cx="548" cy="364"/>
                <a:chOff x="1292" y="2205"/>
                <a:chExt cx="548" cy="364"/>
              </a:xfrm>
            </p:grpSpPr>
            <p:grpSp>
              <p:nvGrpSpPr>
                <p:cNvPr id="20988" name="Group 336"/>
                <p:cNvGrpSpPr>
                  <a:grpSpLocks/>
                </p:cNvGrpSpPr>
                <p:nvPr/>
              </p:nvGrpSpPr>
              <p:grpSpPr bwMode="auto">
                <a:xfrm>
                  <a:off x="1292" y="2205"/>
                  <a:ext cx="548" cy="364"/>
                  <a:chOff x="839" y="935"/>
                  <a:chExt cx="548" cy="364"/>
                </a:xfrm>
              </p:grpSpPr>
              <p:sp>
                <p:nvSpPr>
                  <p:cNvPr id="20992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888" y="981"/>
                    <a:ext cx="499" cy="318"/>
                  </a:xfrm>
                  <a:prstGeom prst="rect">
                    <a:avLst/>
                  </a:prstGeom>
                  <a:solidFill>
                    <a:srgbClr val="66FF33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0993" name="Text Box 3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935"/>
                    <a:ext cx="116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2000">
                      <a:latin typeface="Baskerville Old Face"/>
                    </a:endParaRPr>
                  </a:p>
                </p:txBody>
              </p:sp>
              <p:sp>
                <p:nvSpPr>
                  <p:cNvPr id="20994" name="Text Box 3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6" y="1144"/>
                    <a:ext cx="454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1000">
                        <a:latin typeface="Baskerville Old Face"/>
                      </a:rPr>
                      <a:t>Марганец</a:t>
                    </a:r>
                  </a:p>
                </p:txBody>
              </p:sp>
              <p:sp>
                <p:nvSpPr>
                  <p:cNvPr id="20995" name="Text Box 3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3" y="970"/>
                    <a:ext cx="116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1400">
                      <a:latin typeface="Baskerville Old Face"/>
                    </a:endParaRPr>
                  </a:p>
                </p:txBody>
              </p:sp>
              <p:sp>
                <p:nvSpPr>
                  <p:cNvPr id="20996" name="Text Box 3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1" y="1083"/>
                    <a:ext cx="116" cy="1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700">
                      <a:latin typeface="Arial Unicode MS"/>
                    </a:endParaRPr>
                  </a:p>
                </p:txBody>
              </p:sp>
            </p:grpSp>
            <p:sp>
              <p:nvSpPr>
                <p:cNvPr id="20989" name="Text Box 342"/>
                <p:cNvSpPr txBox="1">
                  <a:spLocks noChangeArrowheads="1"/>
                </p:cNvSpPr>
                <p:nvPr/>
              </p:nvSpPr>
              <p:spPr bwMode="auto">
                <a:xfrm>
                  <a:off x="1610" y="220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000">
                    <a:latin typeface="Baskerville Old Face"/>
                  </a:endParaRPr>
                </a:p>
              </p:txBody>
            </p:sp>
            <p:sp>
              <p:nvSpPr>
                <p:cNvPr id="20990" name="Text Box 343"/>
                <p:cNvSpPr txBox="1">
                  <a:spLocks noChangeArrowheads="1"/>
                </p:cNvSpPr>
                <p:nvPr/>
              </p:nvSpPr>
              <p:spPr bwMode="auto">
                <a:xfrm>
                  <a:off x="1292" y="2205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latin typeface="Baskerville Old Face"/>
                    </a:rPr>
                    <a:t>2</a:t>
                  </a:r>
                  <a:r>
                    <a:rPr lang="ru-RU" sz="1400">
                      <a:latin typeface="Baskerville Old Face"/>
                    </a:rPr>
                    <a:t>5</a:t>
                  </a:r>
                </a:p>
              </p:txBody>
            </p:sp>
            <p:sp>
              <p:nvSpPr>
                <p:cNvPr id="20991" name="Text Box 344"/>
                <p:cNvSpPr txBox="1">
                  <a:spLocks noChangeArrowheads="1"/>
                </p:cNvSpPr>
                <p:nvPr/>
              </p:nvSpPr>
              <p:spPr bwMode="auto">
                <a:xfrm>
                  <a:off x="1292" y="2341"/>
                  <a:ext cx="364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800">
                      <a:latin typeface="Arial Unicode MS"/>
                    </a:rPr>
                    <a:t>44</a:t>
                  </a:r>
                  <a:r>
                    <a:rPr lang="ru-RU" sz="800">
                      <a:latin typeface="Arial Unicode MS"/>
                    </a:rPr>
                    <a:t>,</a:t>
                  </a:r>
                  <a:r>
                    <a:rPr lang="en-US" sz="800">
                      <a:latin typeface="Arial Unicode MS"/>
                    </a:rPr>
                    <a:t>956</a:t>
                  </a:r>
                  <a:endParaRPr lang="ru-RU" sz="800">
                    <a:latin typeface="Arial Unicode MS"/>
                  </a:endParaRPr>
                </a:p>
              </p:txBody>
            </p:sp>
          </p:grpSp>
          <p:sp>
            <p:nvSpPr>
              <p:cNvPr id="20987" name="Text Box 345"/>
              <p:cNvSpPr txBox="1">
                <a:spLocks noChangeArrowheads="1"/>
              </p:cNvSpPr>
              <p:nvPr/>
            </p:nvSpPr>
            <p:spPr bwMode="auto">
              <a:xfrm>
                <a:off x="1519" y="2341"/>
                <a:ext cx="33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>
                    <a:latin typeface="Baskerville Old Face"/>
                  </a:rPr>
                  <a:t>М</a:t>
                </a:r>
                <a:r>
                  <a:rPr lang="en-US" sz="2000">
                    <a:latin typeface="Baskerville Old Face"/>
                  </a:rPr>
                  <a:t>n</a:t>
                </a:r>
              </a:p>
            </p:txBody>
          </p:sp>
        </p:grpSp>
        <p:grpSp>
          <p:nvGrpSpPr>
            <p:cNvPr id="20607" name="Group 346"/>
            <p:cNvGrpSpPr>
              <a:grpSpLocks/>
            </p:cNvGrpSpPr>
            <p:nvPr/>
          </p:nvGrpSpPr>
          <p:grpSpPr bwMode="auto">
            <a:xfrm>
              <a:off x="4059" y="1502"/>
              <a:ext cx="548" cy="364"/>
              <a:chOff x="1292" y="2341"/>
              <a:chExt cx="548" cy="364"/>
            </a:xfrm>
          </p:grpSpPr>
          <p:grpSp>
            <p:nvGrpSpPr>
              <p:cNvPr id="20975" name="Group 347"/>
              <p:cNvGrpSpPr>
                <a:grpSpLocks/>
              </p:cNvGrpSpPr>
              <p:nvPr/>
            </p:nvGrpSpPr>
            <p:grpSpPr bwMode="auto">
              <a:xfrm>
                <a:off x="1292" y="2341"/>
                <a:ext cx="548" cy="364"/>
                <a:chOff x="1292" y="2205"/>
                <a:chExt cx="548" cy="364"/>
              </a:xfrm>
            </p:grpSpPr>
            <p:grpSp>
              <p:nvGrpSpPr>
                <p:cNvPr id="20977" name="Group 348"/>
                <p:cNvGrpSpPr>
                  <a:grpSpLocks/>
                </p:cNvGrpSpPr>
                <p:nvPr/>
              </p:nvGrpSpPr>
              <p:grpSpPr bwMode="auto">
                <a:xfrm>
                  <a:off x="1292" y="2205"/>
                  <a:ext cx="548" cy="364"/>
                  <a:chOff x="839" y="935"/>
                  <a:chExt cx="548" cy="364"/>
                </a:xfrm>
              </p:grpSpPr>
              <p:sp>
                <p:nvSpPr>
                  <p:cNvPr id="20981" name="Rectangle 349"/>
                  <p:cNvSpPr>
                    <a:spLocks noChangeArrowheads="1"/>
                  </p:cNvSpPr>
                  <p:nvPr/>
                </p:nvSpPr>
                <p:spPr bwMode="auto">
                  <a:xfrm>
                    <a:off x="888" y="981"/>
                    <a:ext cx="499" cy="318"/>
                  </a:xfrm>
                  <a:prstGeom prst="rect">
                    <a:avLst/>
                  </a:prstGeom>
                  <a:solidFill>
                    <a:srgbClr val="66FF33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0982" name="Text Box 3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935"/>
                    <a:ext cx="116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2000">
                      <a:latin typeface="Baskerville Old Face"/>
                    </a:endParaRPr>
                  </a:p>
                </p:txBody>
              </p:sp>
              <p:sp>
                <p:nvSpPr>
                  <p:cNvPr id="20983" name="Text Box 3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6" y="1144"/>
                    <a:ext cx="372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1000">
                        <a:latin typeface="Baskerville Old Face"/>
                      </a:rPr>
                      <a:t>Железо</a:t>
                    </a:r>
                  </a:p>
                </p:txBody>
              </p:sp>
              <p:sp>
                <p:nvSpPr>
                  <p:cNvPr id="20984" name="Text Box 3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3" y="970"/>
                    <a:ext cx="116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1400">
                      <a:latin typeface="Baskerville Old Face"/>
                    </a:endParaRPr>
                  </a:p>
                </p:txBody>
              </p:sp>
              <p:sp>
                <p:nvSpPr>
                  <p:cNvPr id="20985" name="Text Box 3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1" y="1083"/>
                    <a:ext cx="116" cy="1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700">
                      <a:latin typeface="Arial Unicode MS"/>
                    </a:endParaRPr>
                  </a:p>
                </p:txBody>
              </p:sp>
            </p:grpSp>
            <p:sp>
              <p:nvSpPr>
                <p:cNvPr id="20978" name="Text Box 354"/>
                <p:cNvSpPr txBox="1">
                  <a:spLocks noChangeArrowheads="1"/>
                </p:cNvSpPr>
                <p:nvPr/>
              </p:nvSpPr>
              <p:spPr bwMode="auto">
                <a:xfrm>
                  <a:off x="1610" y="220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000">
                    <a:latin typeface="Baskerville Old Face"/>
                  </a:endParaRPr>
                </a:p>
              </p:txBody>
            </p:sp>
            <p:sp>
              <p:nvSpPr>
                <p:cNvPr id="20979" name="Text Box 355"/>
                <p:cNvSpPr txBox="1">
                  <a:spLocks noChangeArrowheads="1"/>
                </p:cNvSpPr>
                <p:nvPr/>
              </p:nvSpPr>
              <p:spPr bwMode="auto">
                <a:xfrm>
                  <a:off x="1292" y="2205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latin typeface="Baskerville Old Face"/>
                    </a:rPr>
                    <a:t>2</a:t>
                  </a:r>
                  <a:r>
                    <a:rPr lang="ru-RU" sz="1400">
                      <a:latin typeface="Baskerville Old Face"/>
                    </a:rPr>
                    <a:t>6</a:t>
                  </a:r>
                </a:p>
              </p:txBody>
            </p:sp>
            <p:sp>
              <p:nvSpPr>
                <p:cNvPr id="20980" name="Text Box 356"/>
                <p:cNvSpPr txBox="1">
                  <a:spLocks noChangeArrowheads="1"/>
                </p:cNvSpPr>
                <p:nvPr/>
              </p:nvSpPr>
              <p:spPr bwMode="auto">
                <a:xfrm>
                  <a:off x="1292" y="2341"/>
                  <a:ext cx="364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800">
                      <a:latin typeface="Arial Unicode MS"/>
                    </a:rPr>
                    <a:t>55,847</a:t>
                  </a:r>
                </a:p>
              </p:txBody>
            </p:sp>
          </p:grpSp>
          <p:sp>
            <p:nvSpPr>
              <p:cNvPr id="20976" name="Text Box 357"/>
              <p:cNvSpPr txBox="1">
                <a:spLocks noChangeArrowheads="1"/>
              </p:cNvSpPr>
              <p:nvPr/>
            </p:nvSpPr>
            <p:spPr bwMode="auto">
              <a:xfrm>
                <a:off x="1519" y="2341"/>
                <a:ext cx="2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Fe</a:t>
                </a:r>
              </a:p>
            </p:txBody>
          </p:sp>
        </p:grpSp>
        <p:grpSp>
          <p:nvGrpSpPr>
            <p:cNvPr id="20608" name="Group 358"/>
            <p:cNvGrpSpPr>
              <a:grpSpLocks/>
            </p:cNvGrpSpPr>
            <p:nvPr/>
          </p:nvGrpSpPr>
          <p:grpSpPr bwMode="auto">
            <a:xfrm>
              <a:off x="4558" y="1502"/>
              <a:ext cx="548" cy="364"/>
              <a:chOff x="1292" y="2341"/>
              <a:chExt cx="548" cy="364"/>
            </a:xfrm>
          </p:grpSpPr>
          <p:grpSp>
            <p:nvGrpSpPr>
              <p:cNvPr id="20964" name="Group 359"/>
              <p:cNvGrpSpPr>
                <a:grpSpLocks/>
              </p:cNvGrpSpPr>
              <p:nvPr/>
            </p:nvGrpSpPr>
            <p:grpSpPr bwMode="auto">
              <a:xfrm>
                <a:off x="1292" y="2341"/>
                <a:ext cx="548" cy="364"/>
                <a:chOff x="1292" y="2205"/>
                <a:chExt cx="548" cy="364"/>
              </a:xfrm>
            </p:grpSpPr>
            <p:grpSp>
              <p:nvGrpSpPr>
                <p:cNvPr id="20966" name="Group 360"/>
                <p:cNvGrpSpPr>
                  <a:grpSpLocks/>
                </p:cNvGrpSpPr>
                <p:nvPr/>
              </p:nvGrpSpPr>
              <p:grpSpPr bwMode="auto">
                <a:xfrm>
                  <a:off x="1292" y="2205"/>
                  <a:ext cx="548" cy="364"/>
                  <a:chOff x="839" y="935"/>
                  <a:chExt cx="548" cy="364"/>
                </a:xfrm>
              </p:grpSpPr>
              <p:sp>
                <p:nvSpPr>
                  <p:cNvPr id="20970" name="Rectangle 361"/>
                  <p:cNvSpPr>
                    <a:spLocks noChangeArrowheads="1"/>
                  </p:cNvSpPr>
                  <p:nvPr/>
                </p:nvSpPr>
                <p:spPr bwMode="auto">
                  <a:xfrm>
                    <a:off x="888" y="981"/>
                    <a:ext cx="499" cy="318"/>
                  </a:xfrm>
                  <a:prstGeom prst="rect">
                    <a:avLst/>
                  </a:prstGeom>
                  <a:solidFill>
                    <a:srgbClr val="66FF33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0971" name="Text Box 3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935"/>
                    <a:ext cx="116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2000">
                      <a:latin typeface="Baskerville Old Face"/>
                    </a:endParaRPr>
                  </a:p>
                </p:txBody>
              </p:sp>
              <p:sp>
                <p:nvSpPr>
                  <p:cNvPr id="20972" name="Text Box 3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6" y="1144"/>
                    <a:ext cx="397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1000">
                        <a:latin typeface="Baskerville Old Face"/>
                      </a:rPr>
                      <a:t>Кобальт</a:t>
                    </a:r>
                  </a:p>
                </p:txBody>
              </p:sp>
              <p:sp>
                <p:nvSpPr>
                  <p:cNvPr id="20973" name="Text Box 3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3" y="970"/>
                    <a:ext cx="116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1400">
                      <a:latin typeface="Baskerville Old Face"/>
                    </a:endParaRPr>
                  </a:p>
                </p:txBody>
              </p:sp>
              <p:sp>
                <p:nvSpPr>
                  <p:cNvPr id="20974" name="Text Box 3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1" y="1083"/>
                    <a:ext cx="116" cy="1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700">
                      <a:latin typeface="Arial Unicode MS"/>
                    </a:endParaRPr>
                  </a:p>
                </p:txBody>
              </p:sp>
            </p:grpSp>
            <p:sp>
              <p:nvSpPr>
                <p:cNvPr id="20967" name="Text Box 366"/>
                <p:cNvSpPr txBox="1">
                  <a:spLocks noChangeArrowheads="1"/>
                </p:cNvSpPr>
                <p:nvPr/>
              </p:nvSpPr>
              <p:spPr bwMode="auto">
                <a:xfrm>
                  <a:off x="1610" y="220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000">
                    <a:latin typeface="Baskerville Old Face"/>
                  </a:endParaRPr>
                </a:p>
              </p:txBody>
            </p:sp>
            <p:sp>
              <p:nvSpPr>
                <p:cNvPr id="20968" name="Text Box 367"/>
                <p:cNvSpPr txBox="1">
                  <a:spLocks noChangeArrowheads="1"/>
                </p:cNvSpPr>
                <p:nvPr/>
              </p:nvSpPr>
              <p:spPr bwMode="auto">
                <a:xfrm>
                  <a:off x="1292" y="2205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latin typeface="Baskerville Old Face"/>
                    </a:rPr>
                    <a:t>2</a:t>
                  </a:r>
                  <a:r>
                    <a:rPr lang="ru-RU" sz="1400">
                      <a:latin typeface="Baskerville Old Face"/>
                    </a:rPr>
                    <a:t>7</a:t>
                  </a:r>
                </a:p>
              </p:txBody>
            </p:sp>
            <p:sp>
              <p:nvSpPr>
                <p:cNvPr id="20969" name="Text Box 368"/>
                <p:cNvSpPr txBox="1">
                  <a:spLocks noChangeArrowheads="1"/>
                </p:cNvSpPr>
                <p:nvPr/>
              </p:nvSpPr>
              <p:spPr bwMode="auto">
                <a:xfrm>
                  <a:off x="1292" y="2341"/>
                  <a:ext cx="364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800">
                      <a:latin typeface="Arial Unicode MS"/>
                    </a:rPr>
                    <a:t>58,9332</a:t>
                  </a:r>
                </a:p>
              </p:txBody>
            </p:sp>
          </p:grpSp>
          <p:sp>
            <p:nvSpPr>
              <p:cNvPr id="20965" name="Text Box 369"/>
              <p:cNvSpPr txBox="1">
                <a:spLocks noChangeArrowheads="1"/>
              </p:cNvSpPr>
              <p:nvPr/>
            </p:nvSpPr>
            <p:spPr bwMode="auto">
              <a:xfrm>
                <a:off x="1519" y="2341"/>
                <a:ext cx="30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>
                    <a:latin typeface="Baskerville Old Face"/>
                  </a:rPr>
                  <a:t>Со</a:t>
                </a:r>
                <a:endParaRPr lang="en-US" sz="2000">
                  <a:latin typeface="Baskerville Old Face"/>
                </a:endParaRPr>
              </a:p>
            </p:txBody>
          </p:sp>
        </p:grpSp>
        <p:grpSp>
          <p:nvGrpSpPr>
            <p:cNvPr id="20609" name="Group 370"/>
            <p:cNvGrpSpPr>
              <a:grpSpLocks/>
            </p:cNvGrpSpPr>
            <p:nvPr/>
          </p:nvGrpSpPr>
          <p:grpSpPr bwMode="auto">
            <a:xfrm>
              <a:off x="1066" y="1820"/>
              <a:ext cx="548" cy="364"/>
              <a:chOff x="1292" y="2341"/>
              <a:chExt cx="548" cy="364"/>
            </a:xfrm>
          </p:grpSpPr>
          <p:grpSp>
            <p:nvGrpSpPr>
              <p:cNvPr id="20953" name="Group 371"/>
              <p:cNvGrpSpPr>
                <a:grpSpLocks/>
              </p:cNvGrpSpPr>
              <p:nvPr/>
            </p:nvGrpSpPr>
            <p:grpSpPr bwMode="auto">
              <a:xfrm>
                <a:off x="1292" y="2341"/>
                <a:ext cx="548" cy="364"/>
                <a:chOff x="1292" y="2205"/>
                <a:chExt cx="548" cy="364"/>
              </a:xfrm>
            </p:grpSpPr>
            <p:grpSp>
              <p:nvGrpSpPr>
                <p:cNvPr id="20955" name="Group 372"/>
                <p:cNvGrpSpPr>
                  <a:grpSpLocks/>
                </p:cNvGrpSpPr>
                <p:nvPr/>
              </p:nvGrpSpPr>
              <p:grpSpPr bwMode="auto">
                <a:xfrm>
                  <a:off x="1292" y="2205"/>
                  <a:ext cx="548" cy="364"/>
                  <a:chOff x="839" y="935"/>
                  <a:chExt cx="548" cy="364"/>
                </a:xfrm>
              </p:grpSpPr>
              <p:sp>
                <p:nvSpPr>
                  <p:cNvPr id="20959" name="Rectangle 373"/>
                  <p:cNvSpPr>
                    <a:spLocks noChangeArrowheads="1"/>
                  </p:cNvSpPr>
                  <p:nvPr/>
                </p:nvSpPr>
                <p:spPr bwMode="auto">
                  <a:xfrm>
                    <a:off x="888" y="981"/>
                    <a:ext cx="499" cy="318"/>
                  </a:xfrm>
                  <a:prstGeom prst="rect">
                    <a:avLst/>
                  </a:prstGeom>
                  <a:solidFill>
                    <a:srgbClr val="66FF33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0960" name="Text Box 3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935"/>
                    <a:ext cx="116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2000">
                      <a:latin typeface="Baskerville Old Face"/>
                    </a:endParaRPr>
                  </a:p>
                </p:txBody>
              </p:sp>
              <p:sp>
                <p:nvSpPr>
                  <p:cNvPr id="20961" name="Text Box 3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6" y="1144"/>
                    <a:ext cx="299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1000">
                        <a:latin typeface="Baskerville Old Face"/>
                      </a:rPr>
                      <a:t>Цинк</a:t>
                    </a:r>
                  </a:p>
                </p:txBody>
              </p:sp>
              <p:sp>
                <p:nvSpPr>
                  <p:cNvPr id="20962" name="Text Box 3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3" y="970"/>
                    <a:ext cx="116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1400">
                      <a:latin typeface="Baskerville Old Face"/>
                    </a:endParaRPr>
                  </a:p>
                </p:txBody>
              </p:sp>
              <p:sp>
                <p:nvSpPr>
                  <p:cNvPr id="20963" name="Text Box 3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1" y="1083"/>
                    <a:ext cx="116" cy="1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700">
                      <a:latin typeface="Arial Unicode MS"/>
                    </a:endParaRPr>
                  </a:p>
                </p:txBody>
              </p:sp>
            </p:grpSp>
            <p:sp>
              <p:nvSpPr>
                <p:cNvPr id="20956" name="Text Box 378"/>
                <p:cNvSpPr txBox="1">
                  <a:spLocks noChangeArrowheads="1"/>
                </p:cNvSpPr>
                <p:nvPr/>
              </p:nvSpPr>
              <p:spPr bwMode="auto">
                <a:xfrm>
                  <a:off x="1610" y="220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000">
                    <a:latin typeface="Baskerville Old Face"/>
                  </a:endParaRPr>
                </a:p>
              </p:txBody>
            </p:sp>
            <p:sp>
              <p:nvSpPr>
                <p:cNvPr id="20957" name="Text Box 379"/>
                <p:cNvSpPr txBox="1">
                  <a:spLocks noChangeArrowheads="1"/>
                </p:cNvSpPr>
                <p:nvPr/>
              </p:nvSpPr>
              <p:spPr bwMode="auto">
                <a:xfrm>
                  <a:off x="1292" y="2205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400">
                      <a:latin typeface="Baskerville Old Face"/>
                    </a:rPr>
                    <a:t>30</a:t>
                  </a:r>
                </a:p>
              </p:txBody>
            </p:sp>
            <p:sp>
              <p:nvSpPr>
                <p:cNvPr id="20958" name="Text Box 380"/>
                <p:cNvSpPr txBox="1">
                  <a:spLocks noChangeArrowheads="1"/>
                </p:cNvSpPr>
                <p:nvPr/>
              </p:nvSpPr>
              <p:spPr bwMode="auto">
                <a:xfrm>
                  <a:off x="1292" y="2341"/>
                  <a:ext cx="364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800">
                      <a:latin typeface="Arial Unicode MS"/>
                    </a:rPr>
                    <a:t>65,37</a:t>
                  </a:r>
                </a:p>
              </p:txBody>
            </p:sp>
          </p:grpSp>
          <p:sp>
            <p:nvSpPr>
              <p:cNvPr id="20954" name="Text Box 381"/>
              <p:cNvSpPr txBox="1">
                <a:spLocks noChangeArrowheads="1"/>
              </p:cNvSpPr>
              <p:nvPr/>
            </p:nvSpPr>
            <p:spPr bwMode="auto">
              <a:xfrm>
                <a:off x="1519" y="2341"/>
                <a:ext cx="2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Zn</a:t>
                </a:r>
              </a:p>
            </p:txBody>
          </p:sp>
        </p:grpSp>
        <p:grpSp>
          <p:nvGrpSpPr>
            <p:cNvPr id="20610" name="Group 382"/>
            <p:cNvGrpSpPr>
              <a:grpSpLocks/>
            </p:cNvGrpSpPr>
            <p:nvPr/>
          </p:nvGrpSpPr>
          <p:grpSpPr bwMode="auto">
            <a:xfrm>
              <a:off x="567" y="1819"/>
              <a:ext cx="548" cy="364"/>
              <a:chOff x="1292" y="2341"/>
              <a:chExt cx="548" cy="364"/>
            </a:xfrm>
          </p:grpSpPr>
          <p:grpSp>
            <p:nvGrpSpPr>
              <p:cNvPr id="20942" name="Group 383"/>
              <p:cNvGrpSpPr>
                <a:grpSpLocks/>
              </p:cNvGrpSpPr>
              <p:nvPr/>
            </p:nvGrpSpPr>
            <p:grpSpPr bwMode="auto">
              <a:xfrm>
                <a:off x="1292" y="2341"/>
                <a:ext cx="548" cy="364"/>
                <a:chOff x="1292" y="2205"/>
                <a:chExt cx="548" cy="364"/>
              </a:xfrm>
            </p:grpSpPr>
            <p:grpSp>
              <p:nvGrpSpPr>
                <p:cNvPr id="20944" name="Group 384"/>
                <p:cNvGrpSpPr>
                  <a:grpSpLocks/>
                </p:cNvGrpSpPr>
                <p:nvPr/>
              </p:nvGrpSpPr>
              <p:grpSpPr bwMode="auto">
                <a:xfrm>
                  <a:off x="1292" y="2205"/>
                  <a:ext cx="548" cy="364"/>
                  <a:chOff x="839" y="935"/>
                  <a:chExt cx="548" cy="364"/>
                </a:xfrm>
              </p:grpSpPr>
              <p:sp>
                <p:nvSpPr>
                  <p:cNvPr id="20948" name="Rectangle 385"/>
                  <p:cNvSpPr>
                    <a:spLocks noChangeArrowheads="1"/>
                  </p:cNvSpPr>
                  <p:nvPr/>
                </p:nvSpPr>
                <p:spPr bwMode="auto">
                  <a:xfrm>
                    <a:off x="888" y="981"/>
                    <a:ext cx="499" cy="318"/>
                  </a:xfrm>
                  <a:prstGeom prst="rect">
                    <a:avLst/>
                  </a:prstGeom>
                  <a:solidFill>
                    <a:srgbClr val="66FF33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0949" name="Text Box 3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935"/>
                    <a:ext cx="116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2000">
                      <a:latin typeface="Baskerville Old Face"/>
                    </a:endParaRPr>
                  </a:p>
                </p:txBody>
              </p:sp>
              <p:sp>
                <p:nvSpPr>
                  <p:cNvPr id="20950" name="Text Box 3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6" y="1144"/>
                    <a:ext cx="300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1000">
                        <a:latin typeface="Baskerville Old Face"/>
                      </a:rPr>
                      <a:t>Медь</a:t>
                    </a:r>
                  </a:p>
                </p:txBody>
              </p:sp>
              <p:sp>
                <p:nvSpPr>
                  <p:cNvPr id="20951" name="Text Box 3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3" y="970"/>
                    <a:ext cx="116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1400">
                      <a:latin typeface="Baskerville Old Face"/>
                    </a:endParaRPr>
                  </a:p>
                </p:txBody>
              </p:sp>
              <p:sp>
                <p:nvSpPr>
                  <p:cNvPr id="20952" name="Text Box 3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1" y="1083"/>
                    <a:ext cx="116" cy="1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700">
                      <a:latin typeface="Arial Unicode MS"/>
                    </a:endParaRPr>
                  </a:p>
                </p:txBody>
              </p:sp>
            </p:grpSp>
            <p:sp>
              <p:nvSpPr>
                <p:cNvPr id="20945" name="Text Box 390"/>
                <p:cNvSpPr txBox="1">
                  <a:spLocks noChangeArrowheads="1"/>
                </p:cNvSpPr>
                <p:nvPr/>
              </p:nvSpPr>
              <p:spPr bwMode="auto">
                <a:xfrm>
                  <a:off x="1610" y="220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000">
                    <a:latin typeface="Baskerville Old Face"/>
                  </a:endParaRPr>
                </a:p>
              </p:txBody>
            </p:sp>
            <p:sp>
              <p:nvSpPr>
                <p:cNvPr id="20946" name="Text Box 391"/>
                <p:cNvSpPr txBox="1">
                  <a:spLocks noChangeArrowheads="1"/>
                </p:cNvSpPr>
                <p:nvPr/>
              </p:nvSpPr>
              <p:spPr bwMode="auto">
                <a:xfrm>
                  <a:off x="1292" y="2205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latin typeface="Baskerville Old Face"/>
                    </a:rPr>
                    <a:t>2</a:t>
                  </a:r>
                  <a:r>
                    <a:rPr lang="ru-RU" sz="1400">
                      <a:latin typeface="Baskerville Old Face"/>
                    </a:rPr>
                    <a:t>9</a:t>
                  </a:r>
                </a:p>
              </p:txBody>
            </p:sp>
            <p:sp>
              <p:nvSpPr>
                <p:cNvPr id="20947" name="Text Box 392"/>
                <p:cNvSpPr txBox="1">
                  <a:spLocks noChangeArrowheads="1"/>
                </p:cNvSpPr>
                <p:nvPr/>
              </p:nvSpPr>
              <p:spPr bwMode="auto">
                <a:xfrm>
                  <a:off x="1292" y="2341"/>
                  <a:ext cx="364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800">
                      <a:latin typeface="Arial Unicode MS"/>
                    </a:rPr>
                    <a:t>63,546</a:t>
                  </a:r>
                </a:p>
              </p:txBody>
            </p:sp>
          </p:grpSp>
          <p:sp>
            <p:nvSpPr>
              <p:cNvPr id="20943" name="Text Box 393"/>
              <p:cNvSpPr txBox="1">
                <a:spLocks noChangeArrowheads="1"/>
              </p:cNvSpPr>
              <p:nvPr/>
            </p:nvSpPr>
            <p:spPr bwMode="auto">
              <a:xfrm>
                <a:off x="1519" y="2341"/>
                <a:ext cx="30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>
                    <a:latin typeface="Baskerville Old Face"/>
                  </a:rPr>
                  <a:t>С</a:t>
                </a:r>
                <a:r>
                  <a:rPr lang="en-US" sz="2000">
                    <a:latin typeface="Baskerville Old Face"/>
                  </a:rPr>
                  <a:t>u</a:t>
                </a:r>
              </a:p>
            </p:txBody>
          </p:sp>
        </p:grpSp>
        <p:grpSp>
          <p:nvGrpSpPr>
            <p:cNvPr id="20611" name="Group 394"/>
            <p:cNvGrpSpPr>
              <a:grpSpLocks/>
            </p:cNvGrpSpPr>
            <p:nvPr/>
          </p:nvGrpSpPr>
          <p:grpSpPr bwMode="auto">
            <a:xfrm>
              <a:off x="2064" y="1820"/>
              <a:ext cx="592" cy="364"/>
              <a:chOff x="839" y="935"/>
              <a:chExt cx="592" cy="364"/>
            </a:xfrm>
          </p:grpSpPr>
          <p:sp>
            <p:nvSpPr>
              <p:cNvPr id="20937" name="Rectangle 395"/>
              <p:cNvSpPr>
                <a:spLocks noChangeArrowheads="1"/>
              </p:cNvSpPr>
              <p:nvPr/>
            </p:nvSpPr>
            <p:spPr bwMode="auto">
              <a:xfrm>
                <a:off x="888" y="981"/>
                <a:ext cx="499" cy="318"/>
              </a:xfrm>
              <a:prstGeom prst="rect">
                <a:avLst/>
              </a:prstGeom>
              <a:solidFill>
                <a:srgbClr val="66FF33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938" name="Text Box 396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30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Ge</a:t>
                </a:r>
              </a:p>
            </p:txBody>
          </p:sp>
          <p:sp>
            <p:nvSpPr>
              <p:cNvPr id="20939" name="Text Box 397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45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Германий</a:t>
                </a:r>
              </a:p>
            </p:txBody>
          </p:sp>
          <p:sp>
            <p:nvSpPr>
              <p:cNvPr id="20940" name="Text Box 398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32</a:t>
                </a:r>
              </a:p>
            </p:txBody>
          </p:sp>
          <p:sp>
            <p:nvSpPr>
              <p:cNvPr id="20941" name="Text Box 399"/>
              <p:cNvSpPr txBox="1">
                <a:spLocks noChangeArrowheads="1"/>
              </p:cNvSpPr>
              <p:nvPr/>
            </p:nvSpPr>
            <p:spPr bwMode="auto">
              <a:xfrm>
                <a:off x="1111" y="1083"/>
                <a:ext cx="25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72,59</a:t>
                </a:r>
              </a:p>
            </p:txBody>
          </p:sp>
        </p:grpSp>
        <p:grpSp>
          <p:nvGrpSpPr>
            <p:cNvPr id="20612" name="Group 400"/>
            <p:cNvGrpSpPr>
              <a:grpSpLocks/>
            </p:cNvGrpSpPr>
            <p:nvPr/>
          </p:nvGrpSpPr>
          <p:grpSpPr bwMode="auto">
            <a:xfrm>
              <a:off x="1565" y="1820"/>
              <a:ext cx="592" cy="364"/>
              <a:chOff x="839" y="935"/>
              <a:chExt cx="592" cy="364"/>
            </a:xfrm>
          </p:grpSpPr>
          <p:sp>
            <p:nvSpPr>
              <p:cNvPr id="20932" name="Rectangle 401"/>
              <p:cNvSpPr>
                <a:spLocks noChangeArrowheads="1"/>
              </p:cNvSpPr>
              <p:nvPr/>
            </p:nvSpPr>
            <p:spPr bwMode="auto">
              <a:xfrm>
                <a:off x="888" y="981"/>
                <a:ext cx="499" cy="318"/>
              </a:xfrm>
              <a:prstGeom prst="rect">
                <a:avLst/>
              </a:prstGeom>
              <a:solidFill>
                <a:srgbClr val="66FF33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933" name="Text Box 402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30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Ga</a:t>
                </a:r>
              </a:p>
            </p:txBody>
          </p:sp>
          <p:sp>
            <p:nvSpPr>
              <p:cNvPr id="20934" name="Text Box 403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36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Галлий</a:t>
                </a:r>
              </a:p>
            </p:txBody>
          </p:sp>
          <p:sp>
            <p:nvSpPr>
              <p:cNvPr id="20935" name="Text Box 404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31</a:t>
                </a:r>
              </a:p>
            </p:txBody>
          </p:sp>
          <p:sp>
            <p:nvSpPr>
              <p:cNvPr id="20936" name="Text Box 405"/>
              <p:cNvSpPr txBox="1">
                <a:spLocks noChangeArrowheads="1"/>
              </p:cNvSpPr>
              <p:nvPr/>
            </p:nvSpPr>
            <p:spPr bwMode="auto">
              <a:xfrm>
                <a:off x="1111" y="1083"/>
                <a:ext cx="31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26,9815</a:t>
                </a:r>
              </a:p>
            </p:txBody>
          </p:sp>
        </p:grpSp>
        <p:grpSp>
          <p:nvGrpSpPr>
            <p:cNvPr id="20613" name="Group 406"/>
            <p:cNvGrpSpPr>
              <a:grpSpLocks/>
            </p:cNvGrpSpPr>
            <p:nvPr/>
          </p:nvGrpSpPr>
          <p:grpSpPr bwMode="auto">
            <a:xfrm>
              <a:off x="3560" y="1820"/>
              <a:ext cx="592" cy="364"/>
              <a:chOff x="839" y="935"/>
              <a:chExt cx="592" cy="364"/>
            </a:xfrm>
          </p:grpSpPr>
          <p:sp>
            <p:nvSpPr>
              <p:cNvPr id="20927" name="Rectangle 407"/>
              <p:cNvSpPr>
                <a:spLocks noChangeArrowheads="1"/>
              </p:cNvSpPr>
              <p:nvPr/>
            </p:nvSpPr>
            <p:spPr bwMode="auto">
              <a:xfrm>
                <a:off x="888" y="981"/>
                <a:ext cx="499" cy="318"/>
              </a:xfrm>
              <a:prstGeom prst="rect">
                <a:avLst/>
              </a:prstGeom>
              <a:solidFill>
                <a:srgbClr val="FF6600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928" name="Text Box 408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2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Br</a:t>
                </a:r>
              </a:p>
            </p:txBody>
          </p:sp>
          <p:sp>
            <p:nvSpPr>
              <p:cNvPr id="20929" name="Text Box 409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29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Бром</a:t>
                </a:r>
              </a:p>
            </p:txBody>
          </p:sp>
          <p:sp>
            <p:nvSpPr>
              <p:cNvPr id="20930" name="Text Box 410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35</a:t>
                </a:r>
              </a:p>
            </p:txBody>
          </p:sp>
          <p:sp>
            <p:nvSpPr>
              <p:cNvPr id="20931" name="Text Box 411"/>
              <p:cNvSpPr txBox="1">
                <a:spLocks noChangeArrowheads="1"/>
              </p:cNvSpPr>
              <p:nvPr/>
            </p:nvSpPr>
            <p:spPr bwMode="auto">
              <a:xfrm>
                <a:off x="1111" y="1082"/>
                <a:ext cx="287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79,904</a:t>
                </a:r>
              </a:p>
            </p:txBody>
          </p:sp>
        </p:grpSp>
        <p:grpSp>
          <p:nvGrpSpPr>
            <p:cNvPr id="20614" name="Group 412"/>
            <p:cNvGrpSpPr>
              <a:grpSpLocks/>
            </p:cNvGrpSpPr>
            <p:nvPr/>
          </p:nvGrpSpPr>
          <p:grpSpPr bwMode="auto">
            <a:xfrm>
              <a:off x="3061" y="1820"/>
              <a:ext cx="592" cy="364"/>
              <a:chOff x="839" y="935"/>
              <a:chExt cx="592" cy="364"/>
            </a:xfrm>
          </p:grpSpPr>
          <p:sp>
            <p:nvSpPr>
              <p:cNvPr id="20922" name="Rectangle 413"/>
              <p:cNvSpPr>
                <a:spLocks noChangeArrowheads="1"/>
              </p:cNvSpPr>
              <p:nvPr/>
            </p:nvSpPr>
            <p:spPr bwMode="auto">
              <a:xfrm>
                <a:off x="888" y="981"/>
                <a:ext cx="499" cy="318"/>
              </a:xfrm>
              <a:prstGeom prst="rect">
                <a:avLst/>
              </a:prstGeom>
              <a:solidFill>
                <a:srgbClr val="FF6600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923" name="Text Box 414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2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Se</a:t>
                </a:r>
              </a:p>
            </p:txBody>
          </p:sp>
          <p:sp>
            <p:nvSpPr>
              <p:cNvPr id="20924" name="Text Box 415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3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Селен</a:t>
                </a:r>
              </a:p>
            </p:txBody>
          </p:sp>
          <p:sp>
            <p:nvSpPr>
              <p:cNvPr id="20925" name="Text Box 416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34</a:t>
                </a:r>
              </a:p>
            </p:txBody>
          </p:sp>
          <p:sp>
            <p:nvSpPr>
              <p:cNvPr id="20926" name="Text Box 417"/>
              <p:cNvSpPr txBox="1">
                <a:spLocks noChangeArrowheads="1"/>
              </p:cNvSpPr>
              <p:nvPr/>
            </p:nvSpPr>
            <p:spPr bwMode="auto">
              <a:xfrm>
                <a:off x="1111" y="1082"/>
                <a:ext cx="25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78,96</a:t>
                </a:r>
              </a:p>
            </p:txBody>
          </p:sp>
        </p:grpSp>
        <p:grpSp>
          <p:nvGrpSpPr>
            <p:cNvPr id="20615" name="Group 418"/>
            <p:cNvGrpSpPr>
              <a:grpSpLocks/>
            </p:cNvGrpSpPr>
            <p:nvPr/>
          </p:nvGrpSpPr>
          <p:grpSpPr bwMode="auto">
            <a:xfrm>
              <a:off x="2562" y="1820"/>
              <a:ext cx="592" cy="364"/>
              <a:chOff x="839" y="935"/>
              <a:chExt cx="592" cy="364"/>
            </a:xfrm>
          </p:grpSpPr>
          <p:sp>
            <p:nvSpPr>
              <p:cNvPr id="20917" name="Rectangle 419"/>
              <p:cNvSpPr>
                <a:spLocks noChangeArrowheads="1"/>
              </p:cNvSpPr>
              <p:nvPr/>
            </p:nvSpPr>
            <p:spPr bwMode="auto">
              <a:xfrm>
                <a:off x="888" y="981"/>
                <a:ext cx="499" cy="318"/>
              </a:xfrm>
              <a:prstGeom prst="rect">
                <a:avLst/>
              </a:prstGeom>
              <a:solidFill>
                <a:srgbClr val="FF6600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918" name="Text Box 420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2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As</a:t>
                </a:r>
              </a:p>
            </p:txBody>
          </p:sp>
          <p:sp>
            <p:nvSpPr>
              <p:cNvPr id="20919" name="Text Box 421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41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Мышьяк</a:t>
                </a:r>
              </a:p>
            </p:txBody>
          </p:sp>
          <p:sp>
            <p:nvSpPr>
              <p:cNvPr id="20920" name="Text Box 422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33</a:t>
                </a:r>
              </a:p>
            </p:txBody>
          </p:sp>
          <p:sp>
            <p:nvSpPr>
              <p:cNvPr id="20921" name="Text Box 423"/>
              <p:cNvSpPr txBox="1">
                <a:spLocks noChangeArrowheads="1"/>
              </p:cNvSpPr>
              <p:nvPr/>
            </p:nvSpPr>
            <p:spPr bwMode="auto">
              <a:xfrm>
                <a:off x="1111" y="1082"/>
                <a:ext cx="31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74,9216</a:t>
                </a:r>
              </a:p>
            </p:txBody>
          </p:sp>
        </p:grpSp>
        <p:grpSp>
          <p:nvGrpSpPr>
            <p:cNvPr id="20616" name="Group 424"/>
            <p:cNvGrpSpPr>
              <a:grpSpLocks/>
            </p:cNvGrpSpPr>
            <p:nvPr/>
          </p:nvGrpSpPr>
          <p:grpSpPr bwMode="auto">
            <a:xfrm>
              <a:off x="1066" y="2137"/>
              <a:ext cx="592" cy="364"/>
              <a:chOff x="839" y="935"/>
              <a:chExt cx="592" cy="364"/>
            </a:xfrm>
          </p:grpSpPr>
          <p:sp>
            <p:nvSpPr>
              <p:cNvPr id="670" name="Rectangle 425"/>
              <p:cNvSpPr>
                <a:spLocks noChangeArrowheads="1"/>
              </p:cNvSpPr>
              <p:nvPr/>
            </p:nvSpPr>
            <p:spPr bwMode="auto">
              <a:xfrm>
                <a:off x="889" y="981"/>
                <a:ext cx="497" cy="318"/>
              </a:xfrm>
              <a:prstGeom prst="rect">
                <a:avLst/>
              </a:prstGeom>
              <a:solidFill>
                <a:srgbClr val="3366FF"/>
              </a:solidFill>
              <a:ln w="28575">
                <a:solidFill>
                  <a:schemeClr val="bg2">
                    <a:lumMod val="2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913" name="Text Box 426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25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Sr</a:t>
                </a:r>
              </a:p>
            </p:txBody>
          </p:sp>
          <p:sp>
            <p:nvSpPr>
              <p:cNvPr id="20914" name="Text Box 427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4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Стронций</a:t>
                </a:r>
              </a:p>
            </p:txBody>
          </p:sp>
          <p:sp>
            <p:nvSpPr>
              <p:cNvPr id="20915" name="Text Box 428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38</a:t>
                </a:r>
              </a:p>
            </p:txBody>
          </p:sp>
          <p:sp>
            <p:nvSpPr>
              <p:cNvPr id="20916" name="Text Box 429"/>
              <p:cNvSpPr txBox="1">
                <a:spLocks noChangeArrowheads="1"/>
              </p:cNvSpPr>
              <p:nvPr/>
            </p:nvSpPr>
            <p:spPr bwMode="auto">
              <a:xfrm>
                <a:off x="1066" y="1083"/>
                <a:ext cx="25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87,62</a:t>
                </a:r>
              </a:p>
            </p:txBody>
          </p:sp>
        </p:grpSp>
        <p:grpSp>
          <p:nvGrpSpPr>
            <p:cNvPr id="20617" name="Group 430"/>
            <p:cNvGrpSpPr>
              <a:grpSpLocks/>
            </p:cNvGrpSpPr>
            <p:nvPr/>
          </p:nvGrpSpPr>
          <p:grpSpPr bwMode="auto">
            <a:xfrm>
              <a:off x="567" y="2137"/>
              <a:ext cx="592" cy="364"/>
              <a:chOff x="839" y="935"/>
              <a:chExt cx="592" cy="364"/>
            </a:xfrm>
          </p:grpSpPr>
          <p:sp>
            <p:nvSpPr>
              <p:cNvPr id="665" name="Rectangle 431"/>
              <p:cNvSpPr>
                <a:spLocks noChangeArrowheads="1"/>
              </p:cNvSpPr>
              <p:nvPr/>
            </p:nvSpPr>
            <p:spPr bwMode="auto">
              <a:xfrm>
                <a:off x="890" y="981"/>
                <a:ext cx="497" cy="318"/>
              </a:xfrm>
              <a:prstGeom prst="rect">
                <a:avLst/>
              </a:prstGeom>
              <a:solidFill>
                <a:srgbClr val="3366FF"/>
              </a:solidFill>
              <a:ln w="28575">
                <a:solidFill>
                  <a:schemeClr val="bg2">
                    <a:lumMod val="2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908" name="Text Box 432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30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Rb</a:t>
                </a:r>
              </a:p>
            </p:txBody>
          </p:sp>
          <p:sp>
            <p:nvSpPr>
              <p:cNvPr id="20909" name="Text Box 433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41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Рубидий</a:t>
                </a:r>
              </a:p>
            </p:txBody>
          </p:sp>
          <p:sp>
            <p:nvSpPr>
              <p:cNvPr id="20910" name="Text Box 434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37</a:t>
                </a:r>
              </a:p>
            </p:txBody>
          </p:sp>
          <p:sp>
            <p:nvSpPr>
              <p:cNvPr id="20911" name="Text Box 435"/>
              <p:cNvSpPr txBox="1">
                <a:spLocks noChangeArrowheads="1"/>
              </p:cNvSpPr>
              <p:nvPr/>
            </p:nvSpPr>
            <p:spPr bwMode="auto">
              <a:xfrm>
                <a:off x="1066" y="1083"/>
                <a:ext cx="25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85,47</a:t>
                </a:r>
              </a:p>
            </p:txBody>
          </p:sp>
        </p:grpSp>
        <p:grpSp>
          <p:nvGrpSpPr>
            <p:cNvPr id="20618" name="Group 436"/>
            <p:cNvGrpSpPr>
              <a:grpSpLocks/>
            </p:cNvGrpSpPr>
            <p:nvPr/>
          </p:nvGrpSpPr>
          <p:grpSpPr bwMode="auto">
            <a:xfrm>
              <a:off x="1565" y="2137"/>
              <a:ext cx="549" cy="381"/>
              <a:chOff x="2472" y="2931"/>
              <a:chExt cx="549" cy="381"/>
            </a:xfrm>
          </p:grpSpPr>
          <p:sp>
            <p:nvSpPr>
              <p:cNvPr id="20902" name="Rectangle 437"/>
              <p:cNvSpPr>
                <a:spLocks noChangeArrowheads="1"/>
              </p:cNvSpPr>
              <p:nvPr/>
            </p:nvSpPr>
            <p:spPr bwMode="auto">
              <a:xfrm>
                <a:off x="2517" y="2976"/>
                <a:ext cx="499" cy="318"/>
              </a:xfrm>
              <a:prstGeom prst="rect">
                <a:avLst/>
              </a:prstGeom>
              <a:solidFill>
                <a:srgbClr val="0066FF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903" name="Text Box 438"/>
              <p:cNvSpPr txBox="1">
                <a:spLocks noChangeArrowheads="1"/>
              </p:cNvSpPr>
              <p:nvPr/>
            </p:nvSpPr>
            <p:spPr bwMode="auto">
              <a:xfrm>
                <a:off x="2789" y="2931"/>
                <a:ext cx="2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Y</a:t>
                </a:r>
              </a:p>
            </p:txBody>
          </p:sp>
          <p:sp>
            <p:nvSpPr>
              <p:cNvPr id="20904" name="Text Box 439"/>
              <p:cNvSpPr txBox="1">
                <a:spLocks noChangeArrowheads="1"/>
              </p:cNvSpPr>
              <p:nvPr/>
            </p:nvSpPr>
            <p:spPr bwMode="auto">
              <a:xfrm>
                <a:off x="2472" y="2931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39</a:t>
                </a:r>
              </a:p>
            </p:txBody>
          </p:sp>
          <p:sp>
            <p:nvSpPr>
              <p:cNvPr id="20905" name="Text Box 440"/>
              <p:cNvSpPr txBox="1">
                <a:spLocks noChangeArrowheads="1"/>
              </p:cNvSpPr>
              <p:nvPr/>
            </p:nvSpPr>
            <p:spPr bwMode="auto">
              <a:xfrm>
                <a:off x="2517" y="3067"/>
                <a:ext cx="31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800">
                    <a:latin typeface="Arial Unicode MS"/>
                  </a:rPr>
                  <a:t>88,905</a:t>
                </a:r>
              </a:p>
            </p:txBody>
          </p:sp>
          <p:sp>
            <p:nvSpPr>
              <p:cNvPr id="20906" name="Text Box 441"/>
              <p:cNvSpPr txBox="1">
                <a:spLocks noChangeArrowheads="1"/>
              </p:cNvSpPr>
              <p:nvPr/>
            </p:nvSpPr>
            <p:spPr bwMode="auto">
              <a:xfrm>
                <a:off x="2608" y="3158"/>
                <a:ext cx="37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Иттрий</a:t>
                </a:r>
              </a:p>
            </p:txBody>
          </p:sp>
        </p:grpSp>
        <p:grpSp>
          <p:nvGrpSpPr>
            <p:cNvPr id="20619" name="Group 442"/>
            <p:cNvGrpSpPr>
              <a:grpSpLocks/>
            </p:cNvGrpSpPr>
            <p:nvPr/>
          </p:nvGrpSpPr>
          <p:grpSpPr bwMode="auto">
            <a:xfrm>
              <a:off x="4059" y="2137"/>
              <a:ext cx="548" cy="364"/>
              <a:chOff x="1292" y="2341"/>
              <a:chExt cx="548" cy="364"/>
            </a:xfrm>
          </p:grpSpPr>
          <p:grpSp>
            <p:nvGrpSpPr>
              <p:cNvPr id="20891" name="Group 443"/>
              <p:cNvGrpSpPr>
                <a:grpSpLocks/>
              </p:cNvGrpSpPr>
              <p:nvPr/>
            </p:nvGrpSpPr>
            <p:grpSpPr bwMode="auto">
              <a:xfrm>
                <a:off x="1292" y="2341"/>
                <a:ext cx="548" cy="364"/>
                <a:chOff x="1292" y="2205"/>
                <a:chExt cx="548" cy="364"/>
              </a:xfrm>
            </p:grpSpPr>
            <p:grpSp>
              <p:nvGrpSpPr>
                <p:cNvPr id="20893" name="Group 444"/>
                <p:cNvGrpSpPr>
                  <a:grpSpLocks/>
                </p:cNvGrpSpPr>
                <p:nvPr/>
              </p:nvGrpSpPr>
              <p:grpSpPr bwMode="auto">
                <a:xfrm>
                  <a:off x="1292" y="2205"/>
                  <a:ext cx="548" cy="364"/>
                  <a:chOff x="839" y="935"/>
                  <a:chExt cx="548" cy="364"/>
                </a:xfrm>
              </p:grpSpPr>
              <p:sp>
                <p:nvSpPr>
                  <p:cNvPr id="20897" name="Rectangle 445"/>
                  <p:cNvSpPr>
                    <a:spLocks noChangeArrowheads="1"/>
                  </p:cNvSpPr>
                  <p:nvPr/>
                </p:nvSpPr>
                <p:spPr bwMode="auto">
                  <a:xfrm>
                    <a:off x="888" y="981"/>
                    <a:ext cx="499" cy="318"/>
                  </a:xfrm>
                  <a:prstGeom prst="rect">
                    <a:avLst/>
                  </a:prstGeom>
                  <a:solidFill>
                    <a:srgbClr val="66FF33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0898" name="Text Box 4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935"/>
                    <a:ext cx="116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2000">
                      <a:latin typeface="Baskerville Old Face"/>
                    </a:endParaRPr>
                  </a:p>
                </p:txBody>
              </p:sp>
              <p:sp>
                <p:nvSpPr>
                  <p:cNvPr id="20899" name="Text Box 4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6" y="1144"/>
                    <a:ext cx="400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1000">
                        <a:latin typeface="Baskerville Old Face"/>
                      </a:rPr>
                      <a:t>Рутений</a:t>
                    </a:r>
                  </a:p>
                </p:txBody>
              </p:sp>
              <p:sp>
                <p:nvSpPr>
                  <p:cNvPr id="20900" name="Text Box 4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3" y="970"/>
                    <a:ext cx="116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1400">
                      <a:latin typeface="Baskerville Old Face"/>
                    </a:endParaRPr>
                  </a:p>
                </p:txBody>
              </p:sp>
              <p:sp>
                <p:nvSpPr>
                  <p:cNvPr id="20901" name="Text Box 4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1" y="1083"/>
                    <a:ext cx="116" cy="1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700">
                      <a:latin typeface="Arial Unicode MS"/>
                    </a:endParaRPr>
                  </a:p>
                </p:txBody>
              </p:sp>
            </p:grpSp>
            <p:sp>
              <p:nvSpPr>
                <p:cNvPr id="20894" name="Text Box 450"/>
                <p:cNvSpPr txBox="1">
                  <a:spLocks noChangeArrowheads="1"/>
                </p:cNvSpPr>
                <p:nvPr/>
              </p:nvSpPr>
              <p:spPr bwMode="auto">
                <a:xfrm>
                  <a:off x="1610" y="220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000">
                    <a:latin typeface="Baskerville Old Face"/>
                  </a:endParaRPr>
                </a:p>
              </p:txBody>
            </p:sp>
            <p:sp>
              <p:nvSpPr>
                <p:cNvPr id="20895" name="Text Box 451"/>
                <p:cNvSpPr txBox="1">
                  <a:spLocks noChangeArrowheads="1"/>
                </p:cNvSpPr>
                <p:nvPr/>
              </p:nvSpPr>
              <p:spPr bwMode="auto">
                <a:xfrm>
                  <a:off x="1292" y="2205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400">
                      <a:latin typeface="Baskerville Old Face"/>
                    </a:rPr>
                    <a:t>44</a:t>
                  </a:r>
                </a:p>
              </p:txBody>
            </p:sp>
            <p:sp>
              <p:nvSpPr>
                <p:cNvPr id="20896" name="Text Box 452"/>
                <p:cNvSpPr txBox="1">
                  <a:spLocks noChangeArrowheads="1"/>
                </p:cNvSpPr>
                <p:nvPr/>
              </p:nvSpPr>
              <p:spPr bwMode="auto">
                <a:xfrm>
                  <a:off x="1292" y="2341"/>
                  <a:ext cx="364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800">
                      <a:latin typeface="Arial Unicode MS"/>
                    </a:rPr>
                    <a:t>101,07</a:t>
                  </a:r>
                </a:p>
              </p:txBody>
            </p:sp>
          </p:grpSp>
          <p:sp>
            <p:nvSpPr>
              <p:cNvPr id="20892" name="Text Box 453"/>
              <p:cNvSpPr txBox="1">
                <a:spLocks noChangeArrowheads="1"/>
              </p:cNvSpPr>
              <p:nvPr/>
            </p:nvSpPr>
            <p:spPr bwMode="auto">
              <a:xfrm>
                <a:off x="1519" y="2341"/>
                <a:ext cx="30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Ru</a:t>
                </a:r>
              </a:p>
            </p:txBody>
          </p:sp>
        </p:grpSp>
        <p:grpSp>
          <p:nvGrpSpPr>
            <p:cNvPr id="20620" name="Group 454"/>
            <p:cNvGrpSpPr>
              <a:grpSpLocks/>
            </p:cNvGrpSpPr>
            <p:nvPr/>
          </p:nvGrpSpPr>
          <p:grpSpPr bwMode="auto">
            <a:xfrm>
              <a:off x="4558" y="2137"/>
              <a:ext cx="548" cy="364"/>
              <a:chOff x="1292" y="2341"/>
              <a:chExt cx="548" cy="364"/>
            </a:xfrm>
          </p:grpSpPr>
          <p:grpSp>
            <p:nvGrpSpPr>
              <p:cNvPr id="20880" name="Group 455"/>
              <p:cNvGrpSpPr>
                <a:grpSpLocks/>
              </p:cNvGrpSpPr>
              <p:nvPr/>
            </p:nvGrpSpPr>
            <p:grpSpPr bwMode="auto">
              <a:xfrm>
                <a:off x="1292" y="2341"/>
                <a:ext cx="548" cy="364"/>
                <a:chOff x="1292" y="2205"/>
                <a:chExt cx="548" cy="364"/>
              </a:xfrm>
            </p:grpSpPr>
            <p:grpSp>
              <p:nvGrpSpPr>
                <p:cNvPr id="20882" name="Group 456"/>
                <p:cNvGrpSpPr>
                  <a:grpSpLocks/>
                </p:cNvGrpSpPr>
                <p:nvPr/>
              </p:nvGrpSpPr>
              <p:grpSpPr bwMode="auto">
                <a:xfrm>
                  <a:off x="1292" y="2205"/>
                  <a:ext cx="548" cy="364"/>
                  <a:chOff x="839" y="935"/>
                  <a:chExt cx="548" cy="364"/>
                </a:xfrm>
              </p:grpSpPr>
              <p:sp>
                <p:nvSpPr>
                  <p:cNvPr id="644" name="Rectangle 45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981"/>
                    <a:ext cx="499" cy="318"/>
                  </a:xfrm>
                  <a:prstGeom prst="rect">
                    <a:avLst/>
                  </a:prstGeom>
                  <a:solidFill>
                    <a:srgbClr val="66FF33"/>
                  </a:solidFill>
                  <a:ln w="28575">
                    <a:solidFill>
                      <a:schemeClr val="bg2">
                        <a:lumMod val="25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0887" name="Text Box 4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935"/>
                    <a:ext cx="116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2000">
                      <a:latin typeface="Baskerville Old Face"/>
                    </a:endParaRPr>
                  </a:p>
                </p:txBody>
              </p:sp>
              <p:sp>
                <p:nvSpPr>
                  <p:cNvPr id="20888" name="Text Box 4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6" y="1144"/>
                    <a:ext cx="327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1000">
                        <a:latin typeface="Baskerville Old Face"/>
                      </a:rPr>
                      <a:t>Родий</a:t>
                    </a:r>
                  </a:p>
                </p:txBody>
              </p:sp>
              <p:sp>
                <p:nvSpPr>
                  <p:cNvPr id="20889" name="Text Box 4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3" y="970"/>
                    <a:ext cx="116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1400">
                      <a:latin typeface="Baskerville Old Face"/>
                    </a:endParaRPr>
                  </a:p>
                </p:txBody>
              </p:sp>
              <p:sp>
                <p:nvSpPr>
                  <p:cNvPr id="20890" name="Text Box 4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1" y="1083"/>
                    <a:ext cx="116" cy="1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700">
                      <a:latin typeface="Arial Unicode MS"/>
                    </a:endParaRPr>
                  </a:p>
                </p:txBody>
              </p:sp>
            </p:grpSp>
            <p:sp>
              <p:nvSpPr>
                <p:cNvPr id="20883" name="Text Box 462"/>
                <p:cNvSpPr txBox="1">
                  <a:spLocks noChangeArrowheads="1"/>
                </p:cNvSpPr>
                <p:nvPr/>
              </p:nvSpPr>
              <p:spPr bwMode="auto">
                <a:xfrm>
                  <a:off x="1610" y="220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000">
                    <a:latin typeface="Baskerville Old Face"/>
                  </a:endParaRPr>
                </a:p>
              </p:txBody>
            </p:sp>
            <p:sp>
              <p:nvSpPr>
                <p:cNvPr id="20884" name="Text Box 463"/>
                <p:cNvSpPr txBox="1">
                  <a:spLocks noChangeArrowheads="1"/>
                </p:cNvSpPr>
                <p:nvPr/>
              </p:nvSpPr>
              <p:spPr bwMode="auto">
                <a:xfrm>
                  <a:off x="1292" y="2205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400">
                      <a:latin typeface="Baskerville Old Face"/>
                    </a:rPr>
                    <a:t>45</a:t>
                  </a:r>
                </a:p>
              </p:txBody>
            </p:sp>
            <p:sp>
              <p:nvSpPr>
                <p:cNvPr id="20885" name="Text Box 464"/>
                <p:cNvSpPr txBox="1">
                  <a:spLocks noChangeArrowheads="1"/>
                </p:cNvSpPr>
                <p:nvPr/>
              </p:nvSpPr>
              <p:spPr bwMode="auto">
                <a:xfrm>
                  <a:off x="1292" y="2341"/>
                  <a:ext cx="364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800">
                      <a:latin typeface="Arial Unicode MS"/>
                    </a:rPr>
                    <a:t>102,905</a:t>
                  </a:r>
                </a:p>
              </p:txBody>
            </p:sp>
          </p:grpSp>
          <p:sp>
            <p:nvSpPr>
              <p:cNvPr id="20881" name="Text Box 465"/>
              <p:cNvSpPr txBox="1">
                <a:spLocks noChangeArrowheads="1"/>
              </p:cNvSpPr>
              <p:nvPr/>
            </p:nvSpPr>
            <p:spPr bwMode="auto">
              <a:xfrm>
                <a:off x="1519" y="2341"/>
                <a:ext cx="30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Rh</a:t>
                </a:r>
              </a:p>
            </p:txBody>
          </p:sp>
        </p:grpSp>
        <p:grpSp>
          <p:nvGrpSpPr>
            <p:cNvPr id="20621" name="Group 466"/>
            <p:cNvGrpSpPr>
              <a:grpSpLocks/>
            </p:cNvGrpSpPr>
            <p:nvPr/>
          </p:nvGrpSpPr>
          <p:grpSpPr bwMode="auto">
            <a:xfrm>
              <a:off x="3560" y="2137"/>
              <a:ext cx="548" cy="364"/>
              <a:chOff x="1292" y="2341"/>
              <a:chExt cx="548" cy="364"/>
            </a:xfrm>
          </p:grpSpPr>
          <p:grpSp>
            <p:nvGrpSpPr>
              <p:cNvPr id="20869" name="Group 467"/>
              <p:cNvGrpSpPr>
                <a:grpSpLocks/>
              </p:cNvGrpSpPr>
              <p:nvPr/>
            </p:nvGrpSpPr>
            <p:grpSpPr bwMode="auto">
              <a:xfrm>
                <a:off x="1292" y="2341"/>
                <a:ext cx="548" cy="364"/>
                <a:chOff x="1292" y="2205"/>
                <a:chExt cx="548" cy="364"/>
              </a:xfrm>
            </p:grpSpPr>
            <p:grpSp>
              <p:nvGrpSpPr>
                <p:cNvPr id="20871" name="Group 468"/>
                <p:cNvGrpSpPr>
                  <a:grpSpLocks/>
                </p:cNvGrpSpPr>
                <p:nvPr/>
              </p:nvGrpSpPr>
              <p:grpSpPr bwMode="auto">
                <a:xfrm>
                  <a:off x="1292" y="2205"/>
                  <a:ext cx="548" cy="364"/>
                  <a:chOff x="839" y="935"/>
                  <a:chExt cx="548" cy="364"/>
                </a:xfrm>
              </p:grpSpPr>
              <p:sp>
                <p:nvSpPr>
                  <p:cNvPr id="633" name="Rectangle 469"/>
                  <p:cNvSpPr>
                    <a:spLocks noChangeArrowheads="1"/>
                  </p:cNvSpPr>
                  <p:nvPr/>
                </p:nvSpPr>
                <p:spPr bwMode="auto">
                  <a:xfrm>
                    <a:off x="890" y="981"/>
                    <a:ext cx="497" cy="318"/>
                  </a:xfrm>
                  <a:prstGeom prst="rect">
                    <a:avLst/>
                  </a:prstGeom>
                  <a:solidFill>
                    <a:srgbClr val="66FF33"/>
                  </a:solidFill>
                  <a:ln w="28575">
                    <a:solidFill>
                      <a:schemeClr val="bg2">
                        <a:lumMod val="25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0876" name="Text Box 4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935"/>
                    <a:ext cx="116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2000">
                      <a:latin typeface="Baskerville Old Face"/>
                    </a:endParaRPr>
                  </a:p>
                </p:txBody>
              </p:sp>
              <p:sp>
                <p:nvSpPr>
                  <p:cNvPr id="20877" name="Text Box 4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6" y="1144"/>
                    <a:ext cx="449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1000">
                        <a:latin typeface="Baskerville Old Face"/>
                      </a:rPr>
                      <a:t>Технеций</a:t>
                    </a:r>
                  </a:p>
                </p:txBody>
              </p:sp>
              <p:sp>
                <p:nvSpPr>
                  <p:cNvPr id="20878" name="Text Box 4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3" y="970"/>
                    <a:ext cx="116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1400">
                      <a:latin typeface="Baskerville Old Face"/>
                    </a:endParaRPr>
                  </a:p>
                </p:txBody>
              </p:sp>
              <p:sp>
                <p:nvSpPr>
                  <p:cNvPr id="20879" name="Text Box 4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1" y="1083"/>
                    <a:ext cx="116" cy="1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700">
                      <a:latin typeface="Arial Unicode MS"/>
                    </a:endParaRPr>
                  </a:p>
                </p:txBody>
              </p:sp>
            </p:grpSp>
            <p:sp>
              <p:nvSpPr>
                <p:cNvPr id="20872" name="Text Box 474"/>
                <p:cNvSpPr txBox="1">
                  <a:spLocks noChangeArrowheads="1"/>
                </p:cNvSpPr>
                <p:nvPr/>
              </p:nvSpPr>
              <p:spPr bwMode="auto">
                <a:xfrm>
                  <a:off x="1610" y="220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000">
                    <a:latin typeface="Baskerville Old Face"/>
                  </a:endParaRPr>
                </a:p>
              </p:txBody>
            </p:sp>
            <p:sp>
              <p:nvSpPr>
                <p:cNvPr id="20873" name="Text Box 475"/>
                <p:cNvSpPr txBox="1">
                  <a:spLocks noChangeArrowheads="1"/>
                </p:cNvSpPr>
                <p:nvPr/>
              </p:nvSpPr>
              <p:spPr bwMode="auto">
                <a:xfrm>
                  <a:off x="1292" y="2205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400">
                      <a:latin typeface="Baskerville Old Face"/>
                    </a:rPr>
                    <a:t>43</a:t>
                  </a:r>
                </a:p>
              </p:txBody>
            </p:sp>
            <p:sp>
              <p:nvSpPr>
                <p:cNvPr id="20874" name="Text Box 476"/>
                <p:cNvSpPr txBox="1">
                  <a:spLocks noChangeArrowheads="1"/>
                </p:cNvSpPr>
                <p:nvPr/>
              </p:nvSpPr>
              <p:spPr bwMode="auto">
                <a:xfrm>
                  <a:off x="1292" y="2341"/>
                  <a:ext cx="364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800">
                      <a:latin typeface="Arial Unicode MS"/>
                      <a:ea typeface="Arial Unicode MS"/>
                      <a:cs typeface="Arial Unicode MS"/>
                    </a:rPr>
                    <a:t>[</a:t>
                  </a:r>
                  <a:r>
                    <a:rPr lang="ru-RU" sz="800">
                      <a:latin typeface="Calibri" pitchFamily="34" charset="0"/>
                    </a:rPr>
                    <a:t>99</a:t>
                  </a:r>
                  <a:r>
                    <a:rPr lang="en-US" sz="800">
                      <a:latin typeface="Calibri" pitchFamily="34" charset="0"/>
                      <a:cs typeface="Arial" charset="0"/>
                    </a:rPr>
                    <a:t>]</a:t>
                  </a:r>
                </a:p>
              </p:txBody>
            </p:sp>
          </p:grpSp>
          <p:sp>
            <p:nvSpPr>
              <p:cNvPr id="20870" name="Text Box 477"/>
              <p:cNvSpPr txBox="1">
                <a:spLocks noChangeArrowheads="1"/>
              </p:cNvSpPr>
              <p:nvPr/>
            </p:nvSpPr>
            <p:spPr bwMode="auto">
              <a:xfrm>
                <a:off x="1519" y="2341"/>
                <a:ext cx="28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>
                    <a:latin typeface="Baskerville Old Face"/>
                  </a:rPr>
                  <a:t>Тс</a:t>
                </a:r>
                <a:endParaRPr lang="en-US" sz="2000">
                  <a:latin typeface="Baskerville Old Face"/>
                </a:endParaRPr>
              </a:p>
            </p:txBody>
          </p:sp>
        </p:grpSp>
        <p:grpSp>
          <p:nvGrpSpPr>
            <p:cNvPr id="20622" name="Group 478"/>
            <p:cNvGrpSpPr>
              <a:grpSpLocks/>
            </p:cNvGrpSpPr>
            <p:nvPr/>
          </p:nvGrpSpPr>
          <p:grpSpPr bwMode="auto">
            <a:xfrm>
              <a:off x="3061" y="2137"/>
              <a:ext cx="565" cy="364"/>
              <a:chOff x="1292" y="2341"/>
              <a:chExt cx="565" cy="364"/>
            </a:xfrm>
          </p:grpSpPr>
          <p:grpSp>
            <p:nvGrpSpPr>
              <p:cNvPr id="20858" name="Group 479"/>
              <p:cNvGrpSpPr>
                <a:grpSpLocks/>
              </p:cNvGrpSpPr>
              <p:nvPr/>
            </p:nvGrpSpPr>
            <p:grpSpPr bwMode="auto">
              <a:xfrm>
                <a:off x="1292" y="2341"/>
                <a:ext cx="548" cy="364"/>
                <a:chOff x="1292" y="2205"/>
                <a:chExt cx="548" cy="364"/>
              </a:xfrm>
            </p:grpSpPr>
            <p:grpSp>
              <p:nvGrpSpPr>
                <p:cNvPr id="20860" name="Group 480"/>
                <p:cNvGrpSpPr>
                  <a:grpSpLocks/>
                </p:cNvGrpSpPr>
                <p:nvPr/>
              </p:nvGrpSpPr>
              <p:grpSpPr bwMode="auto">
                <a:xfrm>
                  <a:off x="1292" y="2205"/>
                  <a:ext cx="548" cy="364"/>
                  <a:chOff x="839" y="935"/>
                  <a:chExt cx="548" cy="364"/>
                </a:xfrm>
              </p:grpSpPr>
              <p:sp>
                <p:nvSpPr>
                  <p:cNvPr id="20864" name="Rectangle 481"/>
                  <p:cNvSpPr>
                    <a:spLocks noChangeArrowheads="1"/>
                  </p:cNvSpPr>
                  <p:nvPr/>
                </p:nvSpPr>
                <p:spPr bwMode="auto">
                  <a:xfrm>
                    <a:off x="888" y="981"/>
                    <a:ext cx="499" cy="318"/>
                  </a:xfrm>
                  <a:prstGeom prst="rect">
                    <a:avLst/>
                  </a:prstGeom>
                  <a:solidFill>
                    <a:srgbClr val="66FF33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0865" name="Text Box 4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935"/>
                    <a:ext cx="116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2000">
                      <a:latin typeface="Baskerville Old Face"/>
                    </a:endParaRPr>
                  </a:p>
                </p:txBody>
              </p:sp>
              <p:sp>
                <p:nvSpPr>
                  <p:cNvPr id="20866" name="Text Box 4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6" y="1144"/>
                    <a:ext cx="47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1000">
                        <a:latin typeface="Baskerville Old Face"/>
                      </a:rPr>
                      <a:t>Молибден</a:t>
                    </a:r>
                  </a:p>
                </p:txBody>
              </p:sp>
              <p:sp>
                <p:nvSpPr>
                  <p:cNvPr id="20867" name="Text Box 4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3" y="970"/>
                    <a:ext cx="116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1400">
                      <a:latin typeface="Baskerville Old Face"/>
                    </a:endParaRPr>
                  </a:p>
                </p:txBody>
              </p:sp>
              <p:sp>
                <p:nvSpPr>
                  <p:cNvPr id="20868" name="Text Box 4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1" y="1083"/>
                    <a:ext cx="116" cy="1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700">
                      <a:latin typeface="Arial Unicode MS"/>
                    </a:endParaRPr>
                  </a:p>
                </p:txBody>
              </p:sp>
            </p:grpSp>
            <p:sp>
              <p:nvSpPr>
                <p:cNvPr id="20861" name="Text Box 486"/>
                <p:cNvSpPr txBox="1">
                  <a:spLocks noChangeArrowheads="1"/>
                </p:cNvSpPr>
                <p:nvPr/>
              </p:nvSpPr>
              <p:spPr bwMode="auto">
                <a:xfrm>
                  <a:off x="1610" y="220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000">
                    <a:latin typeface="Baskerville Old Face"/>
                  </a:endParaRPr>
                </a:p>
              </p:txBody>
            </p:sp>
            <p:sp>
              <p:nvSpPr>
                <p:cNvPr id="20862" name="Text Box 487"/>
                <p:cNvSpPr txBox="1">
                  <a:spLocks noChangeArrowheads="1"/>
                </p:cNvSpPr>
                <p:nvPr/>
              </p:nvSpPr>
              <p:spPr bwMode="auto">
                <a:xfrm>
                  <a:off x="1292" y="2205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400">
                      <a:latin typeface="Baskerville Old Face"/>
                    </a:rPr>
                    <a:t>42</a:t>
                  </a:r>
                </a:p>
              </p:txBody>
            </p:sp>
            <p:sp>
              <p:nvSpPr>
                <p:cNvPr id="20863" name="Text Box 488"/>
                <p:cNvSpPr txBox="1">
                  <a:spLocks noChangeArrowheads="1"/>
                </p:cNvSpPr>
                <p:nvPr/>
              </p:nvSpPr>
              <p:spPr bwMode="auto">
                <a:xfrm>
                  <a:off x="1292" y="2341"/>
                  <a:ext cx="364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800">
                      <a:latin typeface="Arial Unicode MS"/>
                    </a:rPr>
                    <a:t>95,94</a:t>
                  </a:r>
                </a:p>
              </p:txBody>
            </p:sp>
          </p:grpSp>
          <p:sp>
            <p:nvSpPr>
              <p:cNvPr id="20859" name="Text Box 489"/>
              <p:cNvSpPr txBox="1">
                <a:spLocks noChangeArrowheads="1"/>
              </p:cNvSpPr>
              <p:nvPr/>
            </p:nvSpPr>
            <p:spPr bwMode="auto">
              <a:xfrm>
                <a:off x="1519" y="2341"/>
                <a:ext cx="33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>
                    <a:latin typeface="Baskerville Old Face"/>
                  </a:rPr>
                  <a:t>Мо</a:t>
                </a:r>
                <a:endParaRPr lang="en-US" sz="2000">
                  <a:latin typeface="Baskerville Old Face"/>
                </a:endParaRPr>
              </a:p>
            </p:txBody>
          </p:sp>
        </p:grpSp>
        <p:grpSp>
          <p:nvGrpSpPr>
            <p:cNvPr id="20623" name="Group 490"/>
            <p:cNvGrpSpPr>
              <a:grpSpLocks/>
            </p:cNvGrpSpPr>
            <p:nvPr/>
          </p:nvGrpSpPr>
          <p:grpSpPr bwMode="auto">
            <a:xfrm>
              <a:off x="2562" y="2137"/>
              <a:ext cx="548" cy="364"/>
              <a:chOff x="1292" y="2341"/>
              <a:chExt cx="548" cy="364"/>
            </a:xfrm>
          </p:grpSpPr>
          <p:grpSp>
            <p:nvGrpSpPr>
              <p:cNvPr id="20847" name="Group 491"/>
              <p:cNvGrpSpPr>
                <a:grpSpLocks/>
              </p:cNvGrpSpPr>
              <p:nvPr/>
            </p:nvGrpSpPr>
            <p:grpSpPr bwMode="auto">
              <a:xfrm>
                <a:off x="1292" y="2341"/>
                <a:ext cx="548" cy="364"/>
                <a:chOff x="1292" y="2205"/>
                <a:chExt cx="548" cy="364"/>
              </a:xfrm>
            </p:grpSpPr>
            <p:grpSp>
              <p:nvGrpSpPr>
                <p:cNvPr id="20849" name="Group 492"/>
                <p:cNvGrpSpPr>
                  <a:grpSpLocks/>
                </p:cNvGrpSpPr>
                <p:nvPr/>
              </p:nvGrpSpPr>
              <p:grpSpPr bwMode="auto">
                <a:xfrm>
                  <a:off x="1292" y="2205"/>
                  <a:ext cx="548" cy="364"/>
                  <a:chOff x="839" y="935"/>
                  <a:chExt cx="548" cy="364"/>
                </a:xfrm>
              </p:grpSpPr>
              <p:sp>
                <p:nvSpPr>
                  <p:cNvPr id="20853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888" y="981"/>
                    <a:ext cx="499" cy="318"/>
                  </a:xfrm>
                  <a:prstGeom prst="rect">
                    <a:avLst/>
                  </a:prstGeom>
                  <a:solidFill>
                    <a:srgbClr val="66FF33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0854" name="Text Box 4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935"/>
                    <a:ext cx="116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2000">
                      <a:latin typeface="Baskerville Old Face"/>
                    </a:endParaRPr>
                  </a:p>
                </p:txBody>
              </p:sp>
              <p:sp>
                <p:nvSpPr>
                  <p:cNvPr id="20855" name="Text Box 4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6" y="1144"/>
                    <a:ext cx="384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1000">
                        <a:latin typeface="Baskerville Old Face"/>
                      </a:rPr>
                      <a:t>Ниобий</a:t>
                    </a:r>
                  </a:p>
                </p:txBody>
              </p:sp>
              <p:sp>
                <p:nvSpPr>
                  <p:cNvPr id="20856" name="Text Box 4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3" y="970"/>
                    <a:ext cx="116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1400">
                      <a:latin typeface="Baskerville Old Face"/>
                    </a:endParaRPr>
                  </a:p>
                </p:txBody>
              </p:sp>
              <p:sp>
                <p:nvSpPr>
                  <p:cNvPr id="20857" name="Text Box 4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1" y="1083"/>
                    <a:ext cx="116" cy="1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700">
                      <a:latin typeface="Arial Unicode MS"/>
                    </a:endParaRPr>
                  </a:p>
                </p:txBody>
              </p:sp>
            </p:grpSp>
            <p:sp>
              <p:nvSpPr>
                <p:cNvPr id="20850" name="Text Box 498"/>
                <p:cNvSpPr txBox="1">
                  <a:spLocks noChangeArrowheads="1"/>
                </p:cNvSpPr>
                <p:nvPr/>
              </p:nvSpPr>
              <p:spPr bwMode="auto">
                <a:xfrm>
                  <a:off x="1610" y="220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000">
                    <a:latin typeface="Baskerville Old Face"/>
                  </a:endParaRPr>
                </a:p>
              </p:txBody>
            </p:sp>
            <p:sp>
              <p:nvSpPr>
                <p:cNvPr id="20851" name="Text Box 499"/>
                <p:cNvSpPr txBox="1">
                  <a:spLocks noChangeArrowheads="1"/>
                </p:cNvSpPr>
                <p:nvPr/>
              </p:nvSpPr>
              <p:spPr bwMode="auto">
                <a:xfrm>
                  <a:off x="1292" y="2205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400">
                      <a:latin typeface="Baskerville Old Face"/>
                    </a:rPr>
                    <a:t>41</a:t>
                  </a:r>
                </a:p>
              </p:txBody>
            </p:sp>
            <p:sp>
              <p:nvSpPr>
                <p:cNvPr id="20852" name="Text Box 500"/>
                <p:cNvSpPr txBox="1">
                  <a:spLocks noChangeArrowheads="1"/>
                </p:cNvSpPr>
                <p:nvPr/>
              </p:nvSpPr>
              <p:spPr bwMode="auto">
                <a:xfrm>
                  <a:off x="1292" y="2341"/>
                  <a:ext cx="364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800">
                      <a:latin typeface="Arial Unicode MS"/>
                    </a:rPr>
                    <a:t>92,906</a:t>
                  </a:r>
                </a:p>
              </p:txBody>
            </p:sp>
          </p:grpSp>
          <p:sp>
            <p:nvSpPr>
              <p:cNvPr id="20848" name="Text Box 501"/>
              <p:cNvSpPr txBox="1">
                <a:spLocks noChangeArrowheads="1"/>
              </p:cNvSpPr>
              <p:nvPr/>
            </p:nvSpPr>
            <p:spPr bwMode="auto">
              <a:xfrm>
                <a:off x="1519" y="2341"/>
                <a:ext cx="31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Nb</a:t>
                </a:r>
              </a:p>
            </p:txBody>
          </p:sp>
        </p:grpSp>
        <p:grpSp>
          <p:nvGrpSpPr>
            <p:cNvPr id="20624" name="Group 502"/>
            <p:cNvGrpSpPr>
              <a:grpSpLocks/>
            </p:cNvGrpSpPr>
            <p:nvPr/>
          </p:nvGrpSpPr>
          <p:grpSpPr bwMode="auto">
            <a:xfrm>
              <a:off x="2064" y="2137"/>
              <a:ext cx="548" cy="364"/>
              <a:chOff x="1292" y="2341"/>
              <a:chExt cx="548" cy="364"/>
            </a:xfrm>
          </p:grpSpPr>
          <p:grpSp>
            <p:nvGrpSpPr>
              <p:cNvPr id="20836" name="Group 503"/>
              <p:cNvGrpSpPr>
                <a:grpSpLocks/>
              </p:cNvGrpSpPr>
              <p:nvPr/>
            </p:nvGrpSpPr>
            <p:grpSpPr bwMode="auto">
              <a:xfrm>
                <a:off x="1292" y="2341"/>
                <a:ext cx="548" cy="364"/>
                <a:chOff x="1292" y="2205"/>
                <a:chExt cx="548" cy="364"/>
              </a:xfrm>
            </p:grpSpPr>
            <p:grpSp>
              <p:nvGrpSpPr>
                <p:cNvPr id="20838" name="Group 504"/>
                <p:cNvGrpSpPr>
                  <a:grpSpLocks/>
                </p:cNvGrpSpPr>
                <p:nvPr/>
              </p:nvGrpSpPr>
              <p:grpSpPr bwMode="auto">
                <a:xfrm>
                  <a:off x="1292" y="2205"/>
                  <a:ext cx="548" cy="364"/>
                  <a:chOff x="839" y="935"/>
                  <a:chExt cx="548" cy="364"/>
                </a:xfrm>
              </p:grpSpPr>
              <p:sp>
                <p:nvSpPr>
                  <p:cNvPr id="20842" name="Rectangle 505"/>
                  <p:cNvSpPr>
                    <a:spLocks noChangeArrowheads="1"/>
                  </p:cNvSpPr>
                  <p:nvPr/>
                </p:nvSpPr>
                <p:spPr bwMode="auto">
                  <a:xfrm>
                    <a:off x="888" y="981"/>
                    <a:ext cx="499" cy="318"/>
                  </a:xfrm>
                  <a:prstGeom prst="rect">
                    <a:avLst/>
                  </a:prstGeom>
                  <a:solidFill>
                    <a:srgbClr val="66FF33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0843" name="Text Box 5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935"/>
                    <a:ext cx="116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2000">
                      <a:latin typeface="Baskerville Old Face"/>
                    </a:endParaRPr>
                  </a:p>
                </p:txBody>
              </p:sp>
              <p:sp>
                <p:nvSpPr>
                  <p:cNvPr id="20844" name="Text Box 5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6" y="1144"/>
                    <a:ext cx="46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1000">
                        <a:latin typeface="Baskerville Old Face"/>
                      </a:rPr>
                      <a:t>Цирконий</a:t>
                    </a:r>
                  </a:p>
                </p:txBody>
              </p:sp>
              <p:sp>
                <p:nvSpPr>
                  <p:cNvPr id="20845" name="Text Box 50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3" y="970"/>
                    <a:ext cx="116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1400">
                      <a:latin typeface="Baskerville Old Face"/>
                    </a:endParaRPr>
                  </a:p>
                </p:txBody>
              </p:sp>
              <p:sp>
                <p:nvSpPr>
                  <p:cNvPr id="20846" name="Text Box 5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1" y="1083"/>
                    <a:ext cx="116" cy="1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700">
                      <a:latin typeface="Arial Unicode MS"/>
                    </a:endParaRPr>
                  </a:p>
                </p:txBody>
              </p:sp>
            </p:grpSp>
            <p:sp>
              <p:nvSpPr>
                <p:cNvPr id="20839" name="Text Box 510"/>
                <p:cNvSpPr txBox="1">
                  <a:spLocks noChangeArrowheads="1"/>
                </p:cNvSpPr>
                <p:nvPr/>
              </p:nvSpPr>
              <p:spPr bwMode="auto">
                <a:xfrm>
                  <a:off x="1610" y="220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000">
                    <a:latin typeface="Baskerville Old Face"/>
                  </a:endParaRPr>
                </a:p>
              </p:txBody>
            </p:sp>
            <p:sp>
              <p:nvSpPr>
                <p:cNvPr id="20840" name="Text Box 511"/>
                <p:cNvSpPr txBox="1">
                  <a:spLocks noChangeArrowheads="1"/>
                </p:cNvSpPr>
                <p:nvPr/>
              </p:nvSpPr>
              <p:spPr bwMode="auto">
                <a:xfrm>
                  <a:off x="1292" y="2205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400">
                      <a:latin typeface="Baskerville Old Face"/>
                    </a:rPr>
                    <a:t>40</a:t>
                  </a:r>
                </a:p>
              </p:txBody>
            </p:sp>
            <p:sp>
              <p:nvSpPr>
                <p:cNvPr id="20841" name="Text Box 512"/>
                <p:cNvSpPr txBox="1">
                  <a:spLocks noChangeArrowheads="1"/>
                </p:cNvSpPr>
                <p:nvPr/>
              </p:nvSpPr>
              <p:spPr bwMode="auto">
                <a:xfrm>
                  <a:off x="1292" y="2341"/>
                  <a:ext cx="364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800">
                      <a:latin typeface="Arial Unicode MS"/>
                    </a:rPr>
                    <a:t>91,22</a:t>
                  </a:r>
                </a:p>
              </p:txBody>
            </p:sp>
          </p:grpSp>
          <p:sp>
            <p:nvSpPr>
              <p:cNvPr id="20837" name="Text Box 513"/>
              <p:cNvSpPr txBox="1">
                <a:spLocks noChangeArrowheads="1"/>
              </p:cNvSpPr>
              <p:nvPr/>
            </p:nvSpPr>
            <p:spPr bwMode="auto">
              <a:xfrm>
                <a:off x="1519" y="2341"/>
                <a:ext cx="26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Zr</a:t>
                </a:r>
              </a:p>
            </p:txBody>
          </p:sp>
        </p:grpSp>
        <p:sp>
          <p:nvSpPr>
            <p:cNvPr id="383" name="Rectangle 514"/>
            <p:cNvSpPr>
              <a:spLocks noChangeArrowheads="1"/>
            </p:cNvSpPr>
            <p:nvPr/>
          </p:nvSpPr>
          <p:spPr bwMode="auto">
            <a:xfrm>
              <a:off x="4105" y="595"/>
              <a:ext cx="998" cy="95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4" name="Rectangle 515"/>
            <p:cNvSpPr>
              <a:spLocks noChangeArrowheads="1"/>
            </p:cNvSpPr>
            <p:nvPr/>
          </p:nvSpPr>
          <p:spPr bwMode="auto">
            <a:xfrm>
              <a:off x="4105" y="1864"/>
              <a:ext cx="998" cy="31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20627" name="Group 516"/>
            <p:cNvGrpSpPr>
              <a:grpSpLocks/>
            </p:cNvGrpSpPr>
            <p:nvPr/>
          </p:nvGrpSpPr>
          <p:grpSpPr bwMode="auto">
            <a:xfrm>
              <a:off x="1066" y="2455"/>
              <a:ext cx="548" cy="364"/>
              <a:chOff x="1292" y="2341"/>
              <a:chExt cx="548" cy="364"/>
            </a:xfrm>
          </p:grpSpPr>
          <p:grpSp>
            <p:nvGrpSpPr>
              <p:cNvPr id="20825" name="Group 517"/>
              <p:cNvGrpSpPr>
                <a:grpSpLocks/>
              </p:cNvGrpSpPr>
              <p:nvPr/>
            </p:nvGrpSpPr>
            <p:grpSpPr bwMode="auto">
              <a:xfrm>
                <a:off x="1292" y="2341"/>
                <a:ext cx="548" cy="364"/>
                <a:chOff x="1292" y="2205"/>
                <a:chExt cx="548" cy="364"/>
              </a:xfrm>
            </p:grpSpPr>
            <p:grpSp>
              <p:nvGrpSpPr>
                <p:cNvPr id="20827" name="Group 518"/>
                <p:cNvGrpSpPr>
                  <a:grpSpLocks/>
                </p:cNvGrpSpPr>
                <p:nvPr/>
              </p:nvGrpSpPr>
              <p:grpSpPr bwMode="auto">
                <a:xfrm>
                  <a:off x="1292" y="2205"/>
                  <a:ext cx="548" cy="364"/>
                  <a:chOff x="839" y="935"/>
                  <a:chExt cx="548" cy="364"/>
                </a:xfrm>
              </p:grpSpPr>
              <p:sp>
                <p:nvSpPr>
                  <p:cNvPr id="20831" name="Rectangle 519"/>
                  <p:cNvSpPr>
                    <a:spLocks noChangeArrowheads="1"/>
                  </p:cNvSpPr>
                  <p:nvPr/>
                </p:nvSpPr>
                <p:spPr bwMode="auto">
                  <a:xfrm>
                    <a:off x="888" y="981"/>
                    <a:ext cx="499" cy="318"/>
                  </a:xfrm>
                  <a:prstGeom prst="rect">
                    <a:avLst/>
                  </a:prstGeom>
                  <a:solidFill>
                    <a:srgbClr val="66FF33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0832" name="Text Box 5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935"/>
                    <a:ext cx="116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2000">
                      <a:latin typeface="Baskerville Old Face"/>
                    </a:endParaRPr>
                  </a:p>
                </p:txBody>
              </p:sp>
              <p:sp>
                <p:nvSpPr>
                  <p:cNvPr id="20833" name="Text Box 5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6" y="1144"/>
                    <a:ext cx="38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1000">
                        <a:latin typeface="Baskerville Old Face"/>
                      </a:rPr>
                      <a:t>Кадмий</a:t>
                    </a:r>
                  </a:p>
                </p:txBody>
              </p:sp>
              <p:sp>
                <p:nvSpPr>
                  <p:cNvPr id="20834" name="Text Box 5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3" y="970"/>
                    <a:ext cx="116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1400">
                      <a:latin typeface="Baskerville Old Face"/>
                    </a:endParaRPr>
                  </a:p>
                </p:txBody>
              </p:sp>
              <p:sp>
                <p:nvSpPr>
                  <p:cNvPr id="20835" name="Text Box 5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1" y="1083"/>
                    <a:ext cx="116" cy="1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700">
                      <a:latin typeface="Arial Unicode MS"/>
                    </a:endParaRPr>
                  </a:p>
                </p:txBody>
              </p:sp>
            </p:grpSp>
            <p:sp>
              <p:nvSpPr>
                <p:cNvPr id="20828" name="Text Box 524"/>
                <p:cNvSpPr txBox="1">
                  <a:spLocks noChangeArrowheads="1"/>
                </p:cNvSpPr>
                <p:nvPr/>
              </p:nvSpPr>
              <p:spPr bwMode="auto">
                <a:xfrm>
                  <a:off x="1610" y="220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000">
                    <a:latin typeface="Baskerville Old Face"/>
                  </a:endParaRPr>
                </a:p>
              </p:txBody>
            </p:sp>
            <p:sp>
              <p:nvSpPr>
                <p:cNvPr id="20829" name="Text Box 525"/>
                <p:cNvSpPr txBox="1">
                  <a:spLocks noChangeArrowheads="1"/>
                </p:cNvSpPr>
                <p:nvPr/>
              </p:nvSpPr>
              <p:spPr bwMode="auto">
                <a:xfrm>
                  <a:off x="1292" y="2205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400">
                      <a:latin typeface="Baskerville Old Face"/>
                    </a:rPr>
                    <a:t>48</a:t>
                  </a:r>
                </a:p>
              </p:txBody>
            </p:sp>
            <p:sp>
              <p:nvSpPr>
                <p:cNvPr id="20830" name="Text Box 526"/>
                <p:cNvSpPr txBox="1">
                  <a:spLocks noChangeArrowheads="1"/>
                </p:cNvSpPr>
                <p:nvPr/>
              </p:nvSpPr>
              <p:spPr bwMode="auto">
                <a:xfrm>
                  <a:off x="1292" y="2341"/>
                  <a:ext cx="364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800">
                      <a:latin typeface="Arial Unicode MS"/>
                    </a:rPr>
                    <a:t>112,40</a:t>
                  </a:r>
                </a:p>
              </p:txBody>
            </p:sp>
          </p:grpSp>
          <p:sp>
            <p:nvSpPr>
              <p:cNvPr id="20826" name="Text Box 527"/>
              <p:cNvSpPr txBox="1">
                <a:spLocks noChangeArrowheads="1"/>
              </p:cNvSpPr>
              <p:nvPr/>
            </p:nvSpPr>
            <p:spPr bwMode="auto">
              <a:xfrm>
                <a:off x="1519" y="2341"/>
                <a:ext cx="30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>
                    <a:latin typeface="Baskerville Old Face"/>
                  </a:rPr>
                  <a:t>С</a:t>
                </a:r>
                <a:r>
                  <a:rPr lang="en-US" sz="2000">
                    <a:latin typeface="Baskerville Old Face"/>
                  </a:rPr>
                  <a:t>d</a:t>
                </a:r>
              </a:p>
            </p:txBody>
          </p:sp>
        </p:grpSp>
        <p:grpSp>
          <p:nvGrpSpPr>
            <p:cNvPr id="20628" name="Group 528"/>
            <p:cNvGrpSpPr>
              <a:grpSpLocks/>
            </p:cNvGrpSpPr>
            <p:nvPr/>
          </p:nvGrpSpPr>
          <p:grpSpPr bwMode="auto">
            <a:xfrm>
              <a:off x="567" y="2455"/>
              <a:ext cx="548" cy="364"/>
              <a:chOff x="1292" y="2341"/>
              <a:chExt cx="548" cy="364"/>
            </a:xfrm>
          </p:grpSpPr>
          <p:grpSp>
            <p:nvGrpSpPr>
              <p:cNvPr id="20814" name="Group 529"/>
              <p:cNvGrpSpPr>
                <a:grpSpLocks/>
              </p:cNvGrpSpPr>
              <p:nvPr/>
            </p:nvGrpSpPr>
            <p:grpSpPr bwMode="auto">
              <a:xfrm>
                <a:off x="1292" y="2341"/>
                <a:ext cx="548" cy="364"/>
                <a:chOff x="1292" y="2205"/>
                <a:chExt cx="548" cy="364"/>
              </a:xfrm>
            </p:grpSpPr>
            <p:grpSp>
              <p:nvGrpSpPr>
                <p:cNvPr id="20816" name="Group 530"/>
                <p:cNvGrpSpPr>
                  <a:grpSpLocks/>
                </p:cNvGrpSpPr>
                <p:nvPr/>
              </p:nvGrpSpPr>
              <p:grpSpPr bwMode="auto">
                <a:xfrm>
                  <a:off x="1292" y="2205"/>
                  <a:ext cx="548" cy="364"/>
                  <a:chOff x="839" y="935"/>
                  <a:chExt cx="548" cy="364"/>
                </a:xfrm>
              </p:grpSpPr>
              <p:sp>
                <p:nvSpPr>
                  <p:cNvPr id="578" name="Rectangle 531"/>
                  <p:cNvSpPr>
                    <a:spLocks noChangeArrowheads="1"/>
                  </p:cNvSpPr>
                  <p:nvPr/>
                </p:nvSpPr>
                <p:spPr bwMode="auto">
                  <a:xfrm>
                    <a:off x="890" y="981"/>
                    <a:ext cx="497" cy="317"/>
                  </a:xfrm>
                  <a:prstGeom prst="rect">
                    <a:avLst/>
                  </a:prstGeom>
                  <a:solidFill>
                    <a:srgbClr val="66FF33"/>
                  </a:solidFill>
                  <a:ln w="28575">
                    <a:solidFill>
                      <a:schemeClr val="bg2">
                        <a:lumMod val="25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0821" name="Text Box 5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935"/>
                    <a:ext cx="116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2000">
                      <a:latin typeface="Baskerville Old Face"/>
                    </a:endParaRPr>
                  </a:p>
                </p:txBody>
              </p:sp>
              <p:sp>
                <p:nvSpPr>
                  <p:cNvPr id="20822" name="Text Box 5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6" y="1144"/>
                    <a:ext cx="402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1000">
                        <a:latin typeface="Baskerville Old Face"/>
                      </a:rPr>
                      <a:t>Серебро</a:t>
                    </a:r>
                  </a:p>
                </p:txBody>
              </p:sp>
              <p:sp>
                <p:nvSpPr>
                  <p:cNvPr id="20823" name="Text Box 5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3" y="970"/>
                    <a:ext cx="116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1400">
                      <a:latin typeface="Baskerville Old Face"/>
                    </a:endParaRPr>
                  </a:p>
                </p:txBody>
              </p:sp>
              <p:sp>
                <p:nvSpPr>
                  <p:cNvPr id="20824" name="Text Box 5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1" y="1083"/>
                    <a:ext cx="116" cy="1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700">
                      <a:latin typeface="Arial Unicode MS"/>
                    </a:endParaRPr>
                  </a:p>
                </p:txBody>
              </p:sp>
            </p:grpSp>
            <p:sp>
              <p:nvSpPr>
                <p:cNvPr id="20817" name="Text Box 536"/>
                <p:cNvSpPr txBox="1">
                  <a:spLocks noChangeArrowheads="1"/>
                </p:cNvSpPr>
                <p:nvPr/>
              </p:nvSpPr>
              <p:spPr bwMode="auto">
                <a:xfrm>
                  <a:off x="1610" y="220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000">
                    <a:latin typeface="Baskerville Old Face"/>
                  </a:endParaRPr>
                </a:p>
              </p:txBody>
            </p:sp>
            <p:sp>
              <p:nvSpPr>
                <p:cNvPr id="20818" name="Text Box 537"/>
                <p:cNvSpPr txBox="1">
                  <a:spLocks noChangeArrowheads="1"/>
                </p:cNvSpPr>
                <p:nvPr/>
              </p:nvSpPr>
              <p:spPr bwMode="auto">
                <a:xfrm>
                  <a:off x="1292" y="2205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400">
                      <a:latin typeface="Baskerville Old Face"/>
                    </a:rPr>
                    <a:t>47</a:t>
                  </a:r>
                </a:p>
              </p:txBody>
            </p:sp>
            <p:sp>
              <p:nvSpPr>
                <p:cNvPr id="20819" name="Text Box 538"/>
                <p:cNvSpPr txBox="1">
                  <a:spLocks noChangeArrowheads="1"/>
                </p:cNvSpPr>
                <p:nvPr/>
              </p:nvSpPr>
              <p:spPr bwMode="auto">
                <a:xfrm>
                  <a:off x="1292" y="2341"/>
                  <a:ext cx="364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800">
                      <a:latin typeface="Arial Unicode MS"/>
                    </a:rPr>
                    <a:t>107,868</a:t>
                  </a:r>
                </a:p>
              </p:txBody>
            </p:sp>
          </p:grpSp>
          <p:sp>
            <p:nvSpPr>
              <p:cNvPr id="20815" name="Text Box 539"/>
              <p:cNvSpPr txBox="1">
                <a:spLocks noChangeArrowheads="1"/>
              </p:cNvSpPr>
              <p:nvPr/>
            </p:nvSpPr>
            <p:spPr bwMode="auto">
              <a:xfrm>
                <a:off x="1519" y="2341"/>
                <a:ext cx="31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Ag</a:t>
                </a:r>
              </a:p>
            </p:txBody>
          </p:sp>
        </p:grpSp>
        <p:grpSp>
          <p:nvGrpSpPr>
            <p:cNvPr id="20629" name="Group 540"/>
            <p:cNvGrpSpPr>
              <a:grpSpLocks/>
            </p:cNvGrpSpPr>
            <p:nvPr/>
          </p:nvGrpSpPr>
          <p:grpSpPr bwMode="auto">
            <a:xfrm>
              <a:off x="1565" y="2455"/>
              <a:ext cx="545" cy="381"/>
              <a:chOff x="2109" y="2931"/>
              <a:chExt cx="545" cy="381"/>
            </a:xfrm>
          </p:grpSpPr>
          <p:sp>
            <p:nvSpPr>
              <p:cNvPr id="20809" name="Rectangle 541"/>
              <p:cNvSpPr>
                <a:spLocks noChangeArrowheads="1"/>
              </p:cNvSpPr>
              <p:nvPr/>
            </p:nvSpPr>
            <p:spPr bwMode="auto">
              <a:xfrm>
                <a:off x="2154" y="2976"/>
                <a:ext cx="499" cy="318"/>
              </a:xfrm>
              <a:prstGeom prst="rect">
                <a:avLst/>
              </a:prstGeom>
              <a:solidFill>
                <a:srgbClr val="0066FF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810" name="Text Box 542"/>
              <p:cNvSpPr txBox="1">
                <a:spLocks noChangeArrowheads="1"/>
              </p:cNvSpPr>
              <p:nvPr/>
            </p:nvSpPr>
            <p:spPr bwMode="auto">
              <a:xfrm>
                <a:off x="2109" y="2931"/>
                <a:ext cx="24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In</a:t>
                </a:r>
              </a:p>
            </p:txBody>
          </p:sp>
          <p:sp>
            <p:nvSpPr>
              <p:cNvPr id="20811" name="Text Box 543"/>
              <p:cNvSpPr txBox="1">
                <a:spLocks noChangeArrowheads="1"/>
              </p:cNvSpPr>
              <p:nvPr/>
            </p:nvSpPr>
            <p:spPr bwMode="auto">
              <a:xfrm>
                <a:off x="2245" y="3158"/>
                <a:ext cx="3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Индий</a:t>
                </a:r>
              </a:p>
            </p:txBody>
          </p:sp>
          <p:sp>
            <p:nvSpPr>
              <p:cNvPr id="20812" name="Text Box 544"/>
              <p:cNvSpPr txBox="1">
                <a:spLocks noChangeArrowheads="1"/>
              </p:cNvSpPr>
              <p:nvPr/>
            </p:nvSpPr>
            <p:spPr bwMode="auto">
              <a:xfrm>
                <a:off x="2426" y="2976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49</a:t>
                </a:r>
              </a:p>
            </p:txBody>
          </p:sp>
          <p:sp>
            <p:nvSpPr>
              <p:cNvPr id="20813" name="Text Box 545"/>
              <p:cNvSpPr txBox="1">
                <a:spLocks noChangeArrowheads="1"/>
              </p:cNvSpPr>
              <p:nvPr/>
            </p:nvSpPr>
            <p:spPr bwMode="auto">
              <a:xfrm>
                <a:off x="2245" y="3067"/>
                <a:ext cx="287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114,82</a:t>
                </a:r>
              </a:p>
            </p:txBody>
          </p:sp>
        </p:grpSp>
        <p:grpSp>
          <p:nvGrpSpPr>
            <p:cNvPr id="20630" name="Group 546"/>
            <p:cNvGrpSpPr>
              <a:grpSpLocks/>
            </p:cNvGrpSpPr>
            <p:nvPr/>
          </p:nvGrpSpPr>
          <p:grpSpPr bwMode="auto">
            <a:xfrm>
              <a:off x="2562" y="2455"/>
              <a:ext cx="592" cy="364"/>
              <a:chOff x="839" y="935"/>
              <a:chExt cx="592" cy="364"/>
            </a:xfrm>
          </p:grpSpPr>
          <p:sp>
            <p:nvSpPr>
              <p:cNvPr id="20804" name="Rectangle 547"/>
              <p:cNvSpPr>
                <a:spLocks noChangeArrowheads="1"/>
              </p:cNvSpPr>
              <p:nvPr/>
            </p:nvSpPr>
            <p:spPr bwMode="auto">
              <a:xfrm>
                <a:off x="888" y="981"/>
                <a:ext cx="499" cy="318"/>
              </a:xfrm>
              <a:prstGeom prst="rect">
                <a:avLst/>
              </a:prstGeom>
              <a:solidFill>
                <a:srgbClr val="66FF33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805" name="Text Box 548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28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Sb</a:t>
                </a:r>
              </a:p>
            </p:txBody>
          </p:sp>
          <p:sp>
            <p:nvSpPr>
              <p:cNvPr id="20806" name="Text Box 549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37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Сурьма</a:t>
                </a:r>
              </a:p>
            </p:txBody>
          </p:sp>
          <p:sp>
            <p:nvSpPr>
              <p:cNvPr id="20807" name="Text Box 550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51</a:t>
                </a:r>
              </a:p>
            </p:txBody>
          </p:sp>
          <p:sp>
            <p:nvSpPr>
              <p:cNvPr id="20808" name="Text Box 551"/>
              <p:cNvSpPr txBox="1">
                <a:spLocks noChangeArrowheads="1"/>
              </p:cNvSpPr>
              <p:nvPr/>
            </p:nvSpPr>
            <p:spPr bwMode="auto">
              <a:xfrm>
                <a:off x="1111" y="1083"/>
                <a:ext cx="287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121,75</a:t>
                </a:r>
              </a:p>
            </p:txBody>
          </p:sp>
        </p:grpSp>
        <p:grpSp>
          <p:nvGrpSpPr>
            <p:cNvPr id="20631" name="Group 552"/>
            <p:cNvGrpSpPr>
              <a:grpSpLocks/>
            </p:cNvGrpSpPr>
            <p:nvPr/>
          </p:nvGrpSpPr>
          <p:grpSpPr bwMode="auto">
            <a:xfrm>
              <a:off x="2064" y="2455"/>
              <a:ext cx="592" cy="364"/>
              <a:chOff x="839" y="935"/>
              <a:chExt cx="592" cy="364"/>
            </a:xfrm>
          </p:grpSpPr>
          <p:sp>
            <p:nvSpPr>
              <p:cNvPr id="20799" name="Rectangle 553"/>
              <p:cNvSpPr>
                <a:spLocks noChangeArrowheads="1"/>
              </p:cNvSpPr>
              <p:nvPr/>
            </p:nvSpPr>
            <p:spPr bwMode="auto">
              <a:xfrm>
                <a:off x="888" y="981"/>
                <a:ext cx="499" cy="318"/>
              </a:xfrm>
              <a:prstGeom prst="rect">
                <a:avLst/>
              </a:prstGeom>
              <a:solidFill>
                <a:srgbClr val="66FF33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800" name="Text Box 554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28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Sn</a:t>
                </a:r>
              </a:p>
            </p:txBody>
          </p:sp>
          <p:sp>
            <p:nvSpPr>
              <p:cNvPr id="20801" name="Text Box 555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33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Олово</a:t>
                </a:r>
              </a:p>
            </p:txBody>
          </p:sp>
          <p:sp>
            <p:nvSpPr>
              <p:cNvPr id="20802" name="Text Box 556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50</a:t>
                </a:r>
              </a:p>
            </p:txBody>
          </p:sp>
          <p:sp>
            <p:nvSpPr>
              <p:cNvPr id="20803" name="Text Box 557"/>
              <p:cNvSpPr txBox="1">
                <a:spLocks noChangeArrowheads="1"/>
              </p:cNvSpPr>
              <p:nvPr/>
            </p:nvSpPr>
            <p:spPr bwMode="auto">
              <a:xfrm>
                <a:off x="1111" y="1083"/>
                <a:ext cx="287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118,69</a:t>
                </a:r>
              </a:p>
            </p:txBody>
          </p:sp>
        </p:grpSp>
        <p:grpSp>
          <p:nvGrpSpPr>
            <p:cNvPr id="20632" name="Group 558"/>
            <p:cNvGrpSpPr>
              <a:grpSpLocks/>
            </p:cNvGrpSpPr>
            <p:nvPr/>
          </p:nvGrpSpPr>
          <p:grpSpPr bwMode="auto">
            <a:xfrm>
              <a:off x="3061" y="2455"/>
              <a:ext cx="592" cy="364"/>
              <a:chOff x="839" y="935"/>
              <a:chExt cx="592" cy="364"/>
            </a:xfrm>
          </p:grpSpPr>
          <p:sp>
            <p:nvSpPr>
              <p:cNvPr id="20794" name="Rectangle 559"/>
              <p:cNvSpPr>
                <a:spLocks noChangeArrowheads="1"/>
              </p:cNvSpPr>
              <p:nvPr/>
            </p:nvSpPr>
            <p:spPr bwMode="auto">
              <a:xfrm>
                <a:off x="888" y="981"/>
                <a:ext cx="499" cy="318"/>
              </a:xfrm>
              <a:prstGeom prst="rect">
                <a:avLst/>
              </a:prstGeom>
              <a:solidFill>
                <a:srgbClr val="FF6600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795" name="Text Box 560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28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>
                    <a:latin typeface="Baskerville Old Face"/>
                  </a:rPr>
                  <a:t>Т</a:t>
                </a:r>
                <a:r>
                  <a:rPr lang="en-US" sz="2000">
                    <a:latin typeface="Baskerville Old Face"/>
                  </a:rPr>
                  <a:t>e</a:t>
                </a:r>
              </a:p>
            </p:txBody>
          </p:sp>
          <p:sp>
            <p:nvSpPr>
              <p:cNvPr id="20796" name="Text Box 561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36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Теллур</a:t>
                </a:r>
              </a:p>
            </p:txBody>
          </p:sp>
          <p:sp>
            <p:nvSpPr>
              <p:cNvPr id="20797" name="Text Box 562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52</a:t>
                </a:r>
              </a:p>
            </p:txBody>
          </p:sp>
          <p:sp>
            <p:nvSpPr>
              <p:cNvPr id="20798" name="Text Box 563"/>
              <p:cNvSpPr txBox="1">
                <a:spLocks noChangeArrowheads="1"/>
              </p:cNvSpPr>
              <p:nvPr/>
            </p:nvSpPr>
            <p:spPr bwMode="auto">
              <a:xfrm>
                <a:off x="1111" y="1082"/>
                <a:ext cx="25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78,96</a:t>
                </a:r>
              </a:p>
            </p:txBody>
          </p:sp>
        </p:grpSp>
        <p:grpSp>
          <p:nvGrpSpPr>
            <p:cNvPr id="20633" name="Group 564"/>
            <p:cNvGrpSpPr>
              <a:grpSpLocks/>
            </p:cNvGrpSpPr>
            <p:nvPr/>
          </p:nvGrpSpPr>
          <p:grpSpPr bwMode="auto">
            <a:xfrm>
              <a:off x="3560" y="2455"/>
              <a:ext cx="621" cy="381"/>
              <a:chOff x="4468" y="3067"/>
              <a:chExt cx="621" cy="381"/>
            </a:xfrm>
          </p:grpSpPr>
          <p:grpSp>
            <p:nvGrpSpPr>
              <p:cNvPr id="20787" name="Group 565"/>
              <p:cNvGrpSpPr>
                <a:grpSpLocks/>
              </p:cNvGrpSpPr>
              <p:nvPr/>
            </p:nvGrpSpPr>
            <p:grpSpPr bwMode="auto">
              <a:xfrm>
                <a:off x="4468" y="3067"/>
                <a:ext cx="621" cy="364"/>
                <a:chOff x="839" y="935"/>
                <a:chExt cx="621" cy="364"/>
              </a:xfrm>
            </p:grpSpPr>
            <p:sp>
              <p:nvSpPr>
                <p:cNvPr id="547" name="Rectangle 566"/>
                <p:cNvSpPr>
                  <a:spLocks noChangeArrowheads="1"/>
                </p:cNvSpPr>
                <p:nvPr/>
              </p:nvSpPr>
              <p:spPr bwMode="auto">
                <a:xfrm>
                  <a:off x="890" y="981"/>
                  <a:ext cx="497" cy="317"/>
                </a:xfrm>
                <a:prstGeom prst="rect">
                  <a:avLst/>
                </a:prstGeom>
                <a:solidFill>
                  <a:srgbClr val="FF6600"/>
                </a:solidFill>
                <a:ln w="28575">
                  <a:solidFill>
                    <a:schemeClr val="bg2">
                      <a:lumMod val="2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0790" name="Text Box 567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69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latin typeface="Baskerville Old Face"/>
                    </a:rPr>
                    <a:t>I</a:t>
                  </a:r>
                </a:p>
              </p:txBody>
            </p:sp>
            <p:sp>
              <p:nvSpPr>
                <p:cNvPr id="20791" name="Text Box 568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1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1000">
                    <a:latin typeface="Baskerville Old Face"/>
                  </a:endParaRPr>
                </a:p>
              </p:txBody>
            </p:sp>
            <p:sp>
              <p:nvSpPr>
                <p:cNvPr id="20792" name="Text Box 569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400">
                      <a:latin typeface="Baskerville Old Face"/>
                    </a:rPr>
                    <a:t>53</a:t>
                  </a:r>
                </a:p>
              </p:txBody>
            </p:sp>
            <p:sp>
              <p:nvSpPr>
                <p:cNvPr id="20793" name="Text Box 570"/>
                <p:cNvSpPr txBox="1">
                  <a:spLocks noChangeArrowheads="1"/>
                </p:cNvSpPr>
                <p:nvPr/>
              </p:nvSpPr>
              <p:spPr bwMode="auto">
                <a:xfrm>
                  <a:off x="1111" y="1082"/>
                  <a:ext cx="349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700">
                      <a:latin typeface="Arial Unicode MS"/>
                    </a:rPr>
                    <a:t>126,9044</a:t>
                  </a:r>
                </a:p>
              </p:txBody>
            </p:sp>
          </p:grpSp>
          <p:sp>
            <p:nvSpPr>
              <p:cNvPr id="20788" name="Text Box 571"/>
              <p:cNvSpPr txBox="1">
                <a:spLocks noChangeArrowheads="1"/>
              </p:cNvSpPr>
              <p:nvPr/>
            </p:nvSpPr>
            <p:spPr bwMode="auto">
              <a:xfrm>
                <a:off x="4513" y="3294"/>
                <a:ext cx="25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Йод</a:t>
                </a:r>
              </a:p>
            </p:txBody>
          </p:sp>
        </p:grpSp>
        <p:grpSp>
          <p:nvGrpSpPr>
            <p:cNvPr id="20634" name="Group 572"/>
            <p:cNvGrpSpPr>
              <a:grpSpLocks/>
            </p:cNvGrpSpPr>
            <p:nvPr/>
          </p:nvGrpSpPr>
          <p:grpSpPr bwMode="auto">
            <a:xfrm>
              <a:off x="1066" y="2772"/>
              <a:ext cx="592" cy="364"/>
              <a:chOff x="839" y="935"/>
              <a:chExt cx="592" cy="364"/>
            </a:xfrm>
          </p:grpSpPr>
          <p:sp>
            <p:nvSpPr>
              <p:cNvPr id="540" name="Rectangle 573"/>
              <p:cNvSpPr>
                <a:spLocks noChangeArrowheads="1"/>
              </p:cNvSpPr>
              <p:nvPr/>
            </p:nvSpPr>
            <p:spPr bwMode="auto">
              <a:xfrm>
                <a:off x="889" y="982"/>
                <a:ext cx="497" cy="317"/>
              </a:xfrm>
              <a:prstGeom prst="rect">
                <a:avLst/>
              </a:prstGeom>
              <a:solidFill>
                <a:srgbClr val="3366FF"/>
              </a:solidFill>
              <a:ln w="28575">
                <a:solidFill>
                  <a:schemeClr val="bg2">
                    <a:lumMod val="2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783" name="Text Box 574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2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>
                    <a:latin typeface="Baskerville Old Face"/>
                  </a:rPr>
                  <a:t>Ва</a:t>
                </a:r>
                <a:endParaRPr lang="en-US" sz="2000">
                  <a:latin typeface="Baskerville Old Face"/>
                </a:endParaRPr>
              </a:p>
            </p:txBody>
          </p:sp>
          <p:sp>
            <p:nvSpPr>
              <p:cNvPr id="20784" name="Text Box 575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3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Барий</a:t>
                </a:r>
              </a:p>
            </p:txBody>
          </p:sp>
          <p:sp>
            <p:nvSpPr>
              <p:cNvPr id="20785" name="Text Box 576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56</a:t>
                </a:r>
              </a:p>
            </p:txBody>
          </p:sp>
          <p:sp>
            <p:nvSpPr>
              <p:cNvPr id="20786" name="Text Box 577"/>
              <p:cNvSpPr txBox="1">
                <a:spLocks noChangeArrowheads="1"/>
              </p:cNvSpPr>
              <p:nvPr/>
            </p:nvSpPr>
            <p:spPr bwMode="auto">
              <a:xfrm>
                <a:off x="1066" y="1083"/>
                <a:ext cx="287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137.34</a:t>
                </a:r>
              </a:p>
            </p:txBody>
          </p:sp>
        </p:grpSp>
        <p:grpSp>
          <p:nvGrpSpPr>
            <p:cNvPr id="20635" name="Group 578"/>
            <p:cNvGrpSpPr>
              <a:grpSpLocks/>
            </p:cNvGrpSpPr>
            <p:nvPr/>
          </p:nvGrpSpPr>
          <p:grpSpPr bwMode="auto">
            <a:xfrm>
              <a:off x="567" y="2772"/>
              <a:ext cx="592" cy="364"/>
              <a:chOff x="839" y="935"/>
              <a:chExt cx="592" cy="364"/>
            </a:xfrm>
          </p:grpSpPr>
          <p:sp>
            <p:nvSpPr>
              <p:cNvPr id="20777" name="Rectangle 579"/>
              <p:cNvSpPr>
                <a:spLocks noChangeArrowheads="1"/>
              </p:cNvSpPr>
              <p:nvPr/>
            </p:nvSpPr>
            <p:spPr bwMode="auto">
              <a:xfrm>
                <a:off x="888" y="981"/>
                <a:ext cx="499" cy="318"/>
              </a:xfrm>
              <a:prstGeom prst="rect">
                <a:avLst/>
              </a:prstGeom>
              <a:solidFill>
                <a:srgbClr val="3366FF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778" name="Text Box 580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28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Cs</a:t>
                </a:r>
              </a:p>
            </p:txBody>
          </p:sp>
          <p:sp>
            <p:nvSpPr>
              <p:cNvPr id="20779" name="Text Box 581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32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Цезий</a:t>
                </a:r>
              </a:p>
            </p:txBody>
          </p:sp>
          <p:sp>
            <p:nvSpPr>
              <p:cNvPr id="20780" name="Text Box 582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55</a:t>
                </a:r>
              </a:p>
            </p:txBody>
          </p:sp>
          <p:sp>
            <p:nvSpPr>
              <p:cNvPr id="20781" name="Text Box 583"/>
              <p:cNvSpPr txBox="1">
                <a:spLocks noChangeArrowheads="1"/>
              </p:cNvSpPr>
              <p:nvPr/>
            </p:nvSpPr>
            <p:spPr bwMode="auto">
              <a:xfrm>
                <a:off x="1066" y="1083"/>
                <a:ext cx="31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132,905</a:t>
                </a:r>
              </a:p>
            </p:txBody>
          </p:sp>
        </p:grpSp>
        <p:grpSp>
          <p:nvGrpSpPr>
            <p:cNvPr id="20636" name="Group 584"/>
            <p:cNvGrpSpPr>
              <a:grpSpLocks/>
            </p:cNvGrpSpPr>
            <p:nvPr/>
          </p:nvGrpSpPr>
          <p:grpSpPr bwMode="auto">
            <a:xfrm>
              <a:off x="1565" y="2772"/>
              <a:ext cx="602" cy="381"/>
              <a:chOff x="2426" y="3612"/>
              <a:chExt cx="602" cy="381"/>
            </a:xfrm>
          </p:grpSpPr>
          <p:grpSp>
            <p:nvGrpSpPr>
              <p:cNvPr id="20770" name="Group 585"/>
              <p:cNvGrpSpPr>
                <a:grpSpLocks/>
              </p:cNvGrpSpPr>
              <p:nvPr/>
            </p:nvGrpSpPr>
            <p:grpSpPr bwMode="auto">
              <a:xfrm>
                <a:off x="2426" y="3612"/>
                <a:ext cx="602" cy="381"/>
                <a:chOff x="2472" y="2931"/>
                <a:chExt cx="602" cy="381"/>
              </a:xfrm>
            </p:grpSpPr>
            <p:sp>
              <p:nvSpPr>
                <p:cNvPr id="20772" name="Rectangle 586"/>
                <p:cNvSpPr>
                  <a:spLocks noChangeArrowheads="1"/>
                </p:cNvSpPr>
                <p:nvPr/>
              </p:nvSpPr>
              <p:spPr bwMode="auto">
                <a:xfrm>
                  <a:off x="2517" y="2976"/>
                  <a:ext cx="499" cy="318"/>
                </a:xfrm>
                <a:prstGeom prst="rect">
                  <a:avLst/>
                </a:prstGeom>
                <a:solidFill>
                  <a:srgbClr val="0066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0773" name="Text Box 587"/>
                <p:cNvSpPr txBox="1">
                  <a:spLocks noChangeArrowheads="1"/>
                </p:cNvSpPr>
                <p:nvPr/>
              </p:nvSpPr>
              <p:spPr bwMode="auto">
                <a:xfrm>
                  <a:off x="2789" y="2931"/>
                  <a:ext cx="28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latin typeface="Baskerville Old Face"/>
                    </a:rPr>
                    <a:t>La</a:t>
                  </a:r>
                </a:p>
              </p:txBody>
            </p:sp>
            <p:sp>
              <p:nvSpPr>
                <p:cNvPr id="20774" name="Text Box 588"/>
                <p:cNvSpPr txBox="1">
                  <a:spLocks noChangeArrowheads="1"/>
                </p:cNvSpPr>
                <p:nvPr/>
              </p:nvSpPr>
              <p:spPr bwMode="auto">
                <a:xfrm>
                  <a:off x="2472" y="2931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400">
                      <a:latin typeface="Baskerville Old Face"/>
                    </a:rPr>
                    <a:t>57</a:t>
                  </a:r>
                </a:p>
              </p:txBody>
            </p:sp>
            <p:sp>
              <p:nvSpPr>
                <p:cNvPr id="20775" name="Text Box 589"/>
                <p:cNvSpPr txBox="1">
                  <a:spLocks noChangeArrowheads="1"/>
                </p:cNvSpPr>
                <p:nvPr/>
              </p:nvSpPr>
              <p:spPr bwMode="auto">
                <a:xfrm>
                  <a:off x="2517" y="3067"/>
                  <a:ext cx="314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800">
                      <a:latin typeface="Arial Unicode MS"/>
                    </a:rPr>
                    <a:t>138,81</a:t>
                  </a:r>
                </a:p>
              </p:txBody>
            </p:sp>
            <p:sp>
              <p:nvSpPr>
                <p:cNvPr id="20776" name="Text Box 590"/>
                <p:cNvSpPr txBox="1">
                  <a:spLocks noChangeArrowheads="1"/>
                </p:cNvSpPr>
                <p:nvPr/>
              </p:nvSpPr>
              <p:spPr bwMode="auto">
                <a:xfrm>
                  <a:off x="2608" y="3158"/>
                  <a:ext cx="363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/>
                    </a:rPr>
                    <a:t>Лантан</a:t>
                  </a:r>
                </a:p>
              </p:txBody>
            </p:sp>
          </p:grpSp>
          <p:sp>
            <p:nvSpPr>
              <p:cNvPr id="20771" name="Text Box 591"/>
              <p:cNvSpPr txBox="1">
                <a:spLocks noChangeArrowheads="1"/>
              </p:cNvSpPr>
              <p:nvPr/>
            </p:nvSpPr>
            <p:spPr bwMode="auto">
              <a:xfrm>
                <a:off x="2653" y="3657"/>
                <a:ext cx="1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Baskerville Old Face"/>
                  </a:rPr>
                  <a:t>*</a:t>
                </a:r>
              </a:p>
            </p:txBody>
          </p:sp>
        </p:grpSp>
        <p:grpSp>
          <p:nvGrpSpPr>
            <p:cNvPr id="20637" name="Group 592"/>
            <p:cNvGrpSpPr>
              <a:grpSpLocks/>
            </p:cNvGrpSpPr>
            <p:nvPr/>
          </p:nvGrpSpPr>
          <p:grpSpPr bwMode="auto">
            <a:xfrm>
              <a:off x="2064" y="2772"/>
              <a:ext cx="548" cy="364"/>
              <a:chOff x="1292" y="2341"/>
              <a:chExt cx="548" cy="364"/>
            </a:xfrm>
          </p:grpSpPr>
          <p:grpSp>
            <p:nvGrpSpPr>
              <p:cNvPr id="20759" name="Group 593"/>
              <p:cNvGrpSpPr>
                <a:grpSpLocks/>
              </p:cNvGrpSpPr>
              <p:nvPr/>
            </p:nvGrpSpPr>
            <p:grpSpPr bwMode="auto">
              <a:xfrm>
                <a:off x="1292" y="2341"/>
                <a:ext cx="548" cy="364"/>
                <a:chOff x="1292" y="2205"/>
                <a:chExt cx="548" cy="364"/>
              </a:xfrm>
            </p:grpSpPr>
            <p:grpSp>
              <p:nvGrpSpPr>
                <p:cNvPr id="20761" name="Group 594"/>
                <p:cNvGrpSpPr>
                  <a:grpSpLocks/>
                </p:cNvGrpSpPr>
                <p:nvPr/>
              </p:nvGrpSpPr>
              <p:grpSpPr bwMode="auto">
                <a:xfrm>
                  <a:off x="1292" y="2205"/>
                  <a:ext cx="548" cy="364"/>
                  <a:chOff x="839" y="935"/>
                  <a:chExt cx="548" cy="364"/>
                </a:xfrm>
              </p:grpSpPr>
              <p:sp>
                <p:nvSpPr>
                  <p:cNvPr id="20765" name="Rectangle 595"/>
                  <p:cNvSpPr>
                    <a:spLocks noChangeArrowheads="1"/>
                  </p:cNvSpPr>
                  <p:nvPr/>
                </p:nvSpPr>
                <p:spPr bwMode="auto">
                  <a:xfrm>
                    <a:off x="888" y="981"/>
                    <a:ext cx="499" cy="318"/>
                  </a:xfrm>
                  <a:prstGeom prst="rect">
                    <a:avLst/>
                  </a:prstGeom>
                  <a:solidFill>
                    <a:srgbClr val="66FF33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0766" name="Text Box 5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935"/>
                    <a:ext cx="116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2000">
                      <a:latin typeface="Baskerville Old Face"/>
                    </a:endParaRPr>
                  </a:p>
                </p:txBody>
              </p:sp>
              <p:sp>
                <p:nvSpPr>
                  <p:cNvPr id="20767" name="Text Box 5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6" y="1144"/>
                    <a:ext cx="379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1000">
                        <a:latin typeface="Baskerville Old Face"/>
                      </a:rPr>
                      <a:t>Гафний</a:t>
                    </a:r>
                  </a:p>
                </p:txBody>
              </p:sp>
              <p:sp>
                <p:nvSpPr>
                  <p:cNvPr id="20768" name="Text Box 5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3" y="970"/>
                    <a:ext cx="116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1400">
                      <a:latin typeface="Baskerville Old Face"/>
                    </a:endParaRPr>
                  </a:p>
                </p:txBody>
              </p:sp>
              <p:sp>
                <p:nvSpPr>
                  <p:cNvPr id="20769" name="Text Box 59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1" y="1083"/>
                    <a:ext cx="116" cy="1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700">
                      <a:latin typeface="Arial Unicode MS"/>
                    </a:endParaRPr>
                  </a:p>
                </p:txBody>
              </p:sp>
            </p:grpSp>
            <p:sp>
              <p:nvSpPr>
                <p:cNvPr id="20762" name="Text Box 600"/>
                <p:cNvSpPr txBox="1">
                  <a:spLocks noChangeArrowheads="1"/>
                </p:cNvSpPr>
                <p:nvPr/>
              </p:nvSpPr>
              <p:spPr bwMode="auto">
                <a:xfrm>
                  <a:off x="1610" y="220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000">
                    <a:latin typeface="Baskerville Old Face"/>
                  </a:endParaRPr>
                </a:p>
              </p:txBody>
            </p:sp>
            <p:sp>
              <p:nvSpPr>
                <p:cNvPr id="20763" name="Text Box 601"/>
                <p:cNvSpPr txBox="1">
                  <a:spLocks noChangeArrowheads="1"/>
                </p:cNvSpPr>
                <p:nvPr/>
              </p:nvSpPr>
              <p:spPr bwMode="auto">
                <a:xfrm>
                  <a:off x="1292" y="2205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400">
                      <a:latin typeface="Baskerville Old Face"/>
                    </a:rPr>
                    <a:t>72</a:t>
                  </a:r>
                </a:p>
              </p:txBody>
            </p:sp>
            <p:sp>
              <p:nvSpPr>
                <p:cNvPr id="20764" name="Text Box 602"/>
                <p:cNvSpPr txBox="1">
                  <a:spLocks noChangeArrowheads="1"/>
                </p:cNvSpPr>
                <p:nvPr/>
              </p:nvSpPr>
              <p:spPr bwMode="auto">
                <a:xfrm>
                  <a:off x="1292" y="2341"/>
                  <a:ext cx="364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800">
                      <a:latin typeface="Arial Unicode MS"/>
                    </a:rPr>
                    <a:t>178.49</a:t>
                  </a:r>
                </a:p>
              </p:txBody>
            </p:sp>
          </p:grpSp>
          <p:sp>
            <p:nvSpPr>
              <p:cNvPr id="20760" name="Text Box 603"/>
              <p:cNvSpPr txBox="1">
                <a:spLocks noChangeArrowheads="1"/>
              </p:cNvSpPr>
              <p:nvPr/>
            </p:nvSpPr>
            <p:spPr bwMode="auto">
              <a:xfrm>
                <a:off x="1519" y="2341"/>
                <a:ext cx="28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Hf</a:t>
                </a:r>
              </a:p>
            </p:txBody>
          </p:sp>
        </p:grpSp>
        <p:grpSp>
          <p:nvGrpSpPr>
            <p:cNvPr id="20638" name="Group 604"/>
            <p:cNvGrpSpPr>
              <a:grpSpLocks/>
            </p:cNvGrpSpPr>
            <p:nvPr/>
          </p:nvGrpSpPr>
          <p:grpSpPr bwMode="auto">
            <a:xfrm>
              <a:off x="2562" y="2772"/>
              <a:ext cx="548" cy="364"/>
              <a:chOff x="1292" y="2341"/>
              <a:chExt cx="548" cy="364"/>
            </a:xfrm>
          </p:grpSpPr>
          <p:grpSp>
            <p:nvGrpSpPr>
              <p:cNvPr id="20748" name="Group 605"/>
              <p:cNvGrpSpPr>
                <a:grpSpLocks/>
              </p:cNvGrpSpPr>
              <p:nvPr/>
            </p:nvGrpSpPr>
            <p:grpSpPr bwMode="auto">
              <a:xfrm>
                <a:off x="1292" y="2341"/>
                <a:ext cx="548" cy="364"/>
                <a:chOff x="1292" y="2205"/>
                <a:chExt cx="548" cy="364"/>
              </a:xfrm>
            </p:grpSpPr>
            <p:grpSp>
              <p:nvGrpSpPr>
                <p:cNvPr id="20750" name="Group 606"/>
                <p:cNvGrpSpPr>
                  <a:grpSpLocks/>
                </p:cNvGrpSpPr>
                <p:nvPr/>
              </p:nvGrpSpPr>
              <p:grpSpPr bwMode="auto">
                <a:xfrm>
                  <a:off x="1292" y="2205"/>
                  <a:ext cx="548" cy="364"/>
                  <a:chOff x="839" y="935"/>
                  <a:chExt cx="548" cy="364"/>
                </a:xfrm>
              </p:grpSpPr>
              <p:sp>
                <p:nvSpPr>
                  <p:cNvPr id="20754" name="Rectangle 607"/>
                  <p:cNvSpPr>
                    <a:spLocks noChangeArrowheads="1"/>
                  </p:cNvSpPr>
                  <p:nvPr/>
                </p:nvSpPr>
                <p:spPr bwMode="auto">
                  <a:xfrm>
                    <a:off x="888" y="981"/>
                    <a:ext cx="499" cy="318"/>
                  </a:xfrm>
                  <a:prstGeom prst="rect">
                    <a:avLst/>
                  </a:prstGeom>
                  <a:solidFill>
                    <a:srgbClr val="66FF33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0755" name="Text Box 60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935"/>
                    <a:ext cx="116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2000">
                      <a:latin typeface="Baskerville Old Face"/>
                    </a:endParaRPr>
                  </a:p>
                </p:txBody>
              </p:sp>
              <p:sp>
                <p:nvSpPr>
                  <p:cNvPr id="20756" name="Text Box 6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6" y="1144"/>
                    <a:ext cx="35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1000">
                        <a:latin typeface="Baskerville Old Face"/>
                      </a:rPr>
                      <a:t>Тантал</a:t>
                    </a:r>
                  </a:p>
                </p:txBody>
              </p:sp>
              <p:sp>
                <p:nvSpPr>
                  <p:cNvPr id="20757" name="Text Box 6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3" y="970"/>
                    <a:ext cx="116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1400">
                      <a:latin typeface="Baskerville Old Face"/>
                    </a:endParaRPr>
                  </a:p>
                </p:txBody>
              </p:sp>
              <p:sp>
                <p:nvSpPr>
                  <p:cNvPr id="20758" name="Text Box 6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1" y="1083"/>
                    <a:ext cx="116" cy="1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700">
                      <a:latin typeface="Arial Unicode MS"/>
                    </a:endParaRPr>
                  </a:p>
                </p:txBody>
              </p:sp>
            </p:grpSp>
            <p:sp>
              <p:nvSpPr>
                <p:cNvPr id="20751" name="Text Box 612"/>
                <p:cNvSpPr txBox="1">
                  <a:spLocks noChangeArrowheads="1"/>
                </p:cNvSpPr>
                <p:nvPr/>
              </p:nvSpPr>
              <p:spPr bwMode="auto">
                <a:xfrm>
                  <a:off x="1610" y="220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000">
                    <a:latin typeface="Baskerville Old Face"/>
                  </a:endParaRPr>
                </a:p>
              </p:txBody>
            </p:sp>
            <p:sp>
              <p:nvSpPr>
                <p:cNvPr id="20752" name="Text Box 613"/>
                <p:cNvSpPr txBox="1">
                  <a:spLocks noChangeArrowheads="1"/>
                </p:cNvSpPr>
                <p:nvPr/>
              </p:nvSpPr>
              <p:spPr bwMode="auto">
                <a:xfrm>
                  <a:off x="1292" y="2205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400">
                      <a:latin typeface="Baskerville Old Face"/>
                    </a:rPr>
                    <a:t>73</a:t>
                  </a:r>
                </a:p>
              </p:txBody>
            </p:sp>
            <p:sp>
              <p:nvSpPr>
                <p:cNvPr id="20753" name="Text Box 614"/>
                <p:cNvSpPr txBox="1">
                  <a:spLocks noChangeArrowheads="1"/>
                </p:cNvSpPr>
                <p:nvPr/>
              </p:nvSpPr>
              <p:spPr bwMode="auto">
                <a:xfrm>
                  <a:off x="1292" y="2341"/>
                  <a:ext cx="364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800">
                      <a:latin typeface="Arial Unicode MS"/>
                    </a:rPr>
                    <a:t>180,948</a:t>
                  </a:r>
                </a:p>
              </p:txBody>
            </p:sp>
          </p:grpSp>
          <p:sp>
            <p:nvSpPr>
              <p:cNvPr id="20749" name="Text Box 615"/>
              <p:cNvSpPr txBox="1">
                <a:spLocks noChangeArrowheads="1"/>
              </p:cNvSpPr>
              <p:nvPr/>
            </p:nvSpPr>
            <p:spPr bwMode="auto">
              <a:xfrm>
                <a:off x="1519" y="2341"/>
                <a:ext cx="28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>
                    <a:latin typeface="Baskerville Old Face"/>
                  </a:rPr>
                  <a:t>Та</a:t>
                </a:r>
                <a:endParaRPr lang="en-US" sz="2000">
                  <a:latin typeface="Baskerville Old Face"/>
                </a:endParaRPr>
              </a:p>
            </p:txBody>
          </p:sp>
        </p:grpSp>
        <p:grpSp>
          <p:nvGrpSpPr>
            <p:cNvPr id="20639" name="Group 616"/>
            <p:cNvGrpSpPr>
              <a:grpSpLocks/>
            </p:cNvGrpSpPr>
            <p:nvPr/>
          </p:nvGrpSpPr>
          <p:grpSpPr bwMode="auto">
            <a:xfrm>
              <a:off x="3061" y="2772"/>
              <a:ext cx="548" cy="364"/>
              <a:chOff x="1292" y="2341"/>
              <a:chExt cx="548" cy="364"/>
            </a:xfrm>
          </p:grpSpPr>
          <p:grpSp>
            <p:nvGrpSpPr>
              <p:cNvPr id="20737" name="Group 617"/>
              <p:cNvGrpSpPr>
                <a:grpSpLocks/>
              </p:cNvGrpSpPr>
              <p:nvPr/>
            </p:nvGrpSpPr>
            <p:grpSpPr bwMode="auto">
              <a:xfrm>
                <a:off x="1292" y="2341"/>
                <a:ext cx="548" cy="364"/>
                <a:chOff x="1292" y="2205"/>
                <a:chExt cx="548" cy="364"/>
              </a:xfrm>
            </p:grpSpPr>
            <p:grpSp>
              <p:nvGrpSpPr>
                <p:cNvPr id="20739" name="Group 618"/>
                <p:cNvGrpSpPr>
                  <a:grpSpLocks/>
                </p:cNvGrpSpPr>
                <p:nvPr/>
              </p:nvGrpSpPr>
              <p:grpSpPr bwMode="auto">
                <a:xfrm>
                  <a:off x="1292" y="2205"/>
                  <a:ext cx="548" cy="364"/>
                  <a:chOff x="839" y="935"/>
                  <a:chExt cx="548" cy="364"/>
                </a:xfrm>
              </p:grpSpPr>
              <p:sp>
                <p:nvSpPr>
                  <p:cNvPr id="20743" name="Rectangle 619"/>
                  <p:cNvSpPr>
                    <a:spLocks noChangeArrowheads="1"/>
                  </p:cNvSpPr>
                  <p:nvPr/>
                </p:nvSpPr>
                <p:spPr bwMode="auto">
                  <a:xfrm>
                    <a:off x="888" y="981"/>
                    <a:ext cx="499" cy="318"/>
                  </a:xfrm>
                  <a:prstGeom prst="rect">
                    <a:avLst/>
                  </a:prstGeom>
                  <a:solidFill>
                    <a:srgbClr val="66FF33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0744" name="Text Box 6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935"/>
                    <a:ext cx="116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2000">
                      <a:latin typeface="Baskerville Old Face"/>
                    </a:endParaRPr>
                  </a:p>
                </p:txBody>
              </p:sp>
              <p:sp>
                <p:nvSpPr>
                  <p:cNvPr id="20745" name="Text Box 6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6" y="1144"/>
                    <a:ext cx="464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1000">
                        <a:latin typeface="Baskerville Old Face"/>
                      </a:rPr>
                      <a:t>Вольфрам</a:t>
                    </a:r>
                  </a:p>
                </p:txBody>
              </p:sp>
              <p:sp>
                <p:nvSpPr>
                  <p:cNvPr id="20746" name="Text Box 6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3" y="970"/>
                    <a:ext cx="116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1400">
                      <a:latin typeface="Baskerville Old Face"/>
                    </a:endParaRPr>
                  </a:p>
                </p:txBody>
              </p:sp>
              <p:sp>
                <p:nvSpPr>
                  <p:cNvPr id="20747" name="Text Box 6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1" y="1083"/>
                    <a:ext cx="116" cy="1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700">
                      <a:latin typeface="Arial Unicode MS"/>
                    </a:endParaRPr>
                  </a:p>
                </p:txBody>
              </p:sp>
            </p:grpSp>
            <p:sp>
              <p:nvSpPr>
                <p:cNvPr id="20740" name="Text Box 624"/>
                <p:cNvSpPr txBox="1">
                  <a:spLocks noChangeArrowheads="1"/>
                </p:cNvSpPr>
                <p:nvPr/>
              </p:nvSpPr>
              <p:spPr bwMode="auto">
                <a:xfrm>
                  <a:off x="1610" y="220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000">
                    <a:latin typeface="Baskerville Old Face"/>
                  </a:endParaRPr>
                </a:p>
              </p:txBody>
            </p:sp>
            <p:sp>
              <p:nvSpPr>
                <p:cNvPr id="20741" name="Text Box 625"/>
                <p:cNvSpPr txBox="1">
                  <a:spLocks noChangeArrowheads="1"/>
                </p:cNvSpPr>
                <p:nvPr/>
              </p:nvSpPr>
              <p:spPr bwMode="auto">
                <a:xfrm>
                  <a:off x="1292" y="2205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400">
                      <a:latin typeface="Baskerville Old Face"/>
                    </a:rPr>
                    <a:t>74</a:t>
                  </a:r>
                </a:p>
              </p:txBody>
            </p:sp>
            <p:sp>
              <p:nvSpPr>
                <p:cNvPr id="20742" name="Text Box 626"/>
                <p:cNvSpPr txBox="1">
                  <a:spLocks noChangeArrowheads="1"/>
                </p:cNvSpPr>
                <p:nvPr/>
              </p:nvSpPr>
              <p:spPr bwMode="auto">
                <a:xfrm>
                  <a:off x="1292" y="2341"/>
                  <a:ext cx="364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800">
                      <a:latin typeface="Arial Unicode MS"/>
                    </a:rPr>
                    <a:t>183.85</a:t>
                  </a:r>
                </a:p>
              </p:txBody>
            </p:sp>
          </p:grpSp>
          <p:sp>
            <p:nvSpPr>
              <p:cNvPr id="20738" name="Text Box 627"/>
              <p:cNvSpPr txBox="1">
                <a:spLocks noChangeArrowheads="1"/>
              </p:cNvSpPr>
              <p:nvPr/>
            </p:nvSpPr>
            <p:spPr bwMode="auto">
              <a:xfrm>
                <a:off x="1519" y="2341"/>
                <a:ext cx="26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W</a:t>
                </a:r>
              </a:p>
            </p:txBody>
          </p:sp>
        </p:grpSp>
        <p:grpSp>
          <p:nvGrpSpPr>
            <p:cNvPr id="20640" name="Group 628"/>
            <p:cNvGrpSpPr>
              <a:grpSpLocks/>
            </p:cNvGrpSpPr>
            <p:nvPr/>
          </p:nvGrpSpPr>
          <p:grpSpPr bwMode="auto">
            <a:xfrm>
              <a:off x="3560" y="2772"/>
              <a:ext cx="548" cy="364"/>
              <a:chOff x="1292" y="2341"/>
              <a:chExt cx="548" cy="364"/>
            </a:xfrm>
          </p:grpSpPr>
          <p:grpSp>
            <p:nvGrpSpPr>
              <p:cNvPr id="20726" name="Group 629"/>
              <p:cNvGrpSpPr>
                <a:grpSpLocks/>
              </p:cNvGrpSpPr>
              <p:nvPr/>
            </p:nvGrpSpPr>
            <p:grpSpPr bwMode="auto">
              <a:xfrm>
                <a:off x="1292" y="2341"/>
                <a:ext cx="548" cy="364"/>
                <a:chOff x="1292" y="2205"/>
                <a:chExt cx="548" cy="364"/>
              </a:xfrm>
            </p:grpSpPr>
            <p:grpSp>
              <p:nvGrpSpPr>
                <p:cNvPr id="20728" name="Group 630"/>
                <p:cNvGrpSpPr>
                  <a:grpSpLocks/>
                </p:cNvGrpSpPr>
                <p:nvPr/>
              </p:nvGrpSpPr>
              <p:grpSpPr bwMode="auto">
                <a:xfrm>
                  <a:off x="1292" y="2205"/>
                  <a:ext cx="548" cy="364"/>
                  <a:chOff x="839" y="935"/>
                  <a:chExt cx="548" cy="364"/>
                </a:xfrm>
              </p:grpSpPr>
              <p:sp>
                <p:nvSpPr>
                  <p:cNvPr id="20732" name="Rectangle 631"/>
                  <p:cNvSpPr>
                    <a:spLocks noChangeArrowheads="1"/>
                  </p:cNvSpPr>
                  <p:nvPr/>
                </p:nvSpPr>
                <p:spPr bwMode="auto">
                  <a:xfrm>
                    <a:off x="888" y="981"/>
                    <a:ext cx="499" cy="318"/>
                  </a:xfrm>
                  <a:prstGeom prst="rect">
                    <a:avLst/>
                  </a:prstGeom>
                  <a:solidFill>
                    <a:srgbClr val="66FF33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0733" name="Text Box 6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935"/>
                    <a:ext cx="116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2000">
                      <a:latin typeface="Baskerville Old Face"/>
                    </a:endParaRPr>
                  </a:p>
                </p:txBody>
              </p:sp>
              <p:sp>
                <p:nvSpPr>
                  <p:cNvPr id="20734" name="Text Box 6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6" y="1144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1000">
                        <a:latin typeface="Baskerville Old Face"/>
                      </a:rPr>
                      <a:t>Рений</a:t>
                    </a:r>
                  </a:p>
                </p:txBody>
              </p:sp>
              <p:sp>
                <p:nvSpPr>
                  <p:cNvPr id="20735" name="Text Box 6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3" y="970"/>
                    <a:ext cx="116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1400">
                      <a:latin typeface="Baskerville Old Face"/>
                    </a:endParaRPr>
                  </a:p>
                </p:txBody>
              </p:sp>
              <p:sp>
                <p:nvSpPr>
                  <p:cNvPr id="20736" name="Text Box 6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1" y="1083"/>
                    <a:ext cx="116" cy="1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700">
                      <a:latin typeface="Arial Unicode MS"/>
                    </a:endParaRPr>
                  </a:p>
                </p:txBody>
              </p:sp>
            </p:grpSp>
            <p:sp>
              <p:nvSpPr>
                <p:cNvPr id="20729" name="Text Box 636"/>
                <p:cNvSpPr txBox="1">
                  <a:spLocks noChangeArrowheads="1"/>
                </p:cNvSpPr>
                <p:nvPr/>
              </p:nvSpPr>
              <p:spPr bwMode="auto">
                <a:xfrm>
                  <a:off x="1610" y="220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000">
                    <a:latin typeface="Baskerville Old Face"/>
                  </a:endParaRPr>
                </a:p>
              </p:txBody>
            </p:sp>
            <p:sp>
              <p:nvSpPr>
                <p:cNvPr id="20730" name="Text Box 637"/>
                <p:cNvSpPr txBox="1">
                  <a:spLocks noChangeArrowheads="1"/>
                </p:cNvSpPr>
                <p:nvPr/>
              </p:nvSpPr>
              <p:spPr bwMode="auto">
                <a:xfrm>
                  <a:off x="1292" y="2205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400">
                      <a:latin typeface="Baskerville Old Face"/>
                    </a:rPr>
                    <a:t>75</a:t>
                  </a:r>
                </a:p>
              </p:txBody>
            </p:sp>
            <p:sp>
              <p:nvSpPr>
                <p:cNvPr id="20731" name="Text Box 638"/>
                <p:cNvSpPr txBox="1">
                  <a:spLocks noChangeArrowheads="1"/>
                </p:cNvSpPr>
                <p:nvPr/>
              </p:nvSpPr>
              <p:spPr bwMode="auto">
                <a:xfrm>
                  <a:off x="1292" y="2341"/>
                  <a:ext cx="364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800">
                      <a:latin typeface="Arial Unicode MS"/>
                    </a:rPr>
                    <a:t>186,2</a:t>
                  </a:r>
                </a:p>
              </p:txBody>
            </p:sp>
          </p:grpSp>
          <p:sp>
            <p:nvSpPr>
              <p:cNvPr id="20727" name="Text Box 639"/>
              <p:cNvSpPr txBox="1">
                <a:spLocks noChangeArrowheads="1"/>
              </p:cNvSpPr>
              <p:nvPr/>
            </p:nvSpPr>
            <p:spPr bwMode="auto">
              <a:xfrm>
                <a:off x="1519" y="2341"/>
                <a:ext cx="2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Re</a:t>
                </a:r>
              </a:p>
            </p:txBody>
          </p:sp>
        </p:grpSp>
        <p:grpSp>
          <p:nvGrpSpPr>
            <p:cNvPr id="20641" name="Group 640"/>
            <p:cNvGrpSpPr>
              <a:grpSpLocks/>
            </p:cNvGrpSpPr>
            <p:nvPr/>
          </p:nvGrpSpPr>
          <p:grpSpPr bwMode="auto">
            <a:xfrm>
              <a:off x="4059" y="2772"/>
              <a:ext cx="548" cy="364"/>
              <a:chOff x="1292" y="2341"/>
              <a:chExt cx="548" cy="364"/>
            </a:xfrm>
          </p:grpSpPr>
          <p:grpSp>
            <p:nvGrpSpPr>
              <p:cNvPr id="20715" name="Group 641"/>
              <p:cNvGrpSpPr>
                <a:grpSpLocks/>
              </p:cNvGrpSpPr>
              <p:nvPr/>
            </p:nvGrpSpPr>
            <p:grpSpPr bwMode="auto">
              <a:xfrm>
                <a:off x="1292" y="2341"/>
                <a:ext cx="548" cy="364"/>
                <a:chOff x="1292" y="2205"/>
                <a:chExt cx="548" cy="364"/>
              </a:xfrm>
            </p:grpSpPr>
            <p:grpSp>
              <p:nvGrpSpPr>
                <p:cNvPr id="20717" name="Group 642"/>
                <p:cNvGrpSpPr>
                  <a:grpSpLocks/>
                </p:cNvGrpSpPr>
                <p:nvPr/>
              </p:nvGrpSpPr>
              <p:grpSpPr bwMode="auto">
                <a:xfrm>
                  <a:off x="1292" y="2205"/>
                  <a:ext cx="548" cy="364"/>
                  <a:chOff x="839" y="935"/>
                  <a:chExt cx="548" cy="364"/>
                </a:xfrm>
              </p:grpSpPr>
              <p:sp>
                <p:nvSpPr>
                  <p:cNvPr id="20721" name="Rectangle 643"/>
                  <p:cNvSpPr>
                    <a:spLocks noChangeArrowheads="1"/>
                  </p:cNvSpPr>
                  <p:nvPr/>
                </p:nvSpPr>
                <p:spPr bwMode="auto">
                  <a:xfrm>
                    <a:off x="888" y="981"/>
                    <a:ext cx="499" cy="318"/>
                  </a:xfrm>
                  <a:prstGeom prst="rect">
                    <a:avLst/>
                  </a:prstGeom>
                  <a:solidFill>
                    <a:srgbClr val="66FF33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0722" name="Text Box 6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935"/>
                    <a:ext cx="116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2000">
                      <a:latin typeface="Baskerville Old Face"/>
                    </a:endParaRPr>
                  </a:p>
                </p:txBody>
              </p:sp>
              <p:sp>
                <p:nvSpPr>
                  <p:cNvPr id="20723" name="Text Box 6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6" y="1144"/>
                    <a:ext cx="347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1000">
                        <a:latin typeface="Baskerville Old Face"/>
                      </a:rPr>
                      <a:t>Осмий</a:t>
                    </a:r>
                  </a:p>
                </p:txBody>
              </p:sp>
              <p:sp>
                <p:nvSpPr>
                  <p:cNvPr id="20724" name="Text Box 6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3" y="970"/>
                    <a:ext cx="116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1400">
                      <a:latin typeface="Baskerville Old Face"/>
                    </a:endParaRPr>
                  </a:p>
                </p:txBody>
              </p:sp>
              <p:sp>
                <p:nvSpPr>
                  <p:cNvPr id="20725" name="Text Box 6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1" y="1083"/>
                    <a:ext cx="116" cy="1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700">
                      <a:latin typeface="Arial Unicode MS"/>
                    </a:endParaRPr>
                  </a:p>
                </p:txBody>
              </p:sp>
            </p:grpSp>
            <p:sp>
              <p:nvSpPr>
                <p:cNvPr id="20718" name="Text Box 648"/>
                <p:cNvSpPr txBox="1">
                  <a:spLocks noChangeArrowheads="1"/>
                </p:cNvSpPr>
                <p:nvPr/>
              </p:nvSpPr>
              <p:spPr bwMode="auto">
                <a:xfrm>
                  <a:off x="1610" y="220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000">
                    <a:latin typeface="Baskerville Old Face"/>
                  </a:endParaRPr>
                </a:p>
              </p:txBody>
            </p:sp>
            <p:sp>
              <p:nvSpPr>
                <p:cNvPr id="20719" name="Text Box 649"/>
                <p:cNvSpPr txBox="1">
                  <a:spLocks noChangeArrowheads="1"/>
                </p:cNvSpPr>
                <p:nvPr/>
              </p:nvSpPr>
              <p:spPr bwMode="auto">
                <a:xfrm>
                  <a:off x="1292" y="2205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400">
                      <a:latin typeface="Baskerville Old Face"/>
                    </a:rPr>
                    <a:t>76</a:t>
                  </a:r>
                </a:p>
              </p:txBody>
            </p:sp>
            <p:sp>
              <p:nvSpPr>
                <p:cNvPr id="20720" name="Text Box 650"/>
                <p:cNvSpPr txBox="1">
                  <a:spLocks noChangeArrowheads="1"/>
                </p:cNvSpPr>
                <p:nvPr/>
              </p:nvSpPr>
              <p:spPr bwMode="auto">
                <a:xfrm>
                  <a:off x="1292" y="2341"/>
                  <a:ext cx="364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800">
                      <a:latin typeface="Arial Unicode MS"/>
                    </a:rPr>
                    <a:t>190,2</a:t>
                  </a:r>
                </a:p>
              </p:txBody>
            </p:sp>
          </p:grpSp>
          <p:sp>
            <p:nvSpPr>
              <p:cNvPr id="20716" name="Text Box 651"/>
              <p:cNvSpPr txBox="1">
                <a:spLocks noChangeArrowheads="1"/>
              </p:cNvSpPr>
              <p:nvPr/>
            </p:nvSpPr>
            <p:spPr bwMode="auto">
              <a:xfrm>
                <a:off x="1519" y="2341"/>
                <a:ext cx="2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>
                    <a:latin typeface="Baskerville Old Face"/>
                  </a:rPr>
                  <a:t>О</a:t>
                </a:r>
                <a:r>
                  <a:rPr lang="en-US" sz="2000">
                    <a:latin typeface="Baskerville Old Face"/>
                  </a:rPr>
                  <a:t>s</a:t>
                </a:r>
              </a:p>
            </p:txBody>
          </p:sp>
        </p:grpSp>
        <p:grpSp>
          <p:nvGrpSpPr>
            <p:cNvPr id="20642" name="Group 652"/>
            <p:cNvGrpSpPr>
              <a:grpSpLocks/>
            </p:cNvGrpSpPr>
            <p:nvPr/>
          </p:nvGrpSpPr>
          <p:grpSpPr bwMode="auto">
            <a:xfrm>
              <a:off x="4558" y="2772"/>
              <a:ext cx="548" cy="364"/>
              <a:chOff x="1292" y="2341"/>
              <a:chExt cx="548" cy="364"/>
            </a:xfrm>
          </p:grpSpPr>
          <p:grpSp>
            <p:nvGrpSpPr>
              <p:cNvPr id="20704" name="Group 653"/>
              <p:cNvGrpSpPr>
                <a:grpSpLocks/>
              </p:cNvGrpSpPr>
              <p:nvPr/>
            </p:nvGrpSpPr>
            <p:grpSpPr bwMode="auto">
              <a:xfrm>
                <a:off x="1292" y="2341"/>
                <a:ext cx="548" cy="364"/>
                <a:chOff x="1292" y="2205"/>
                <a:chExt cx="548" cy="364"/>
              </a:xfrm>
            </p:grpSpPr>
            <p:grpSp>
              <p:nvGrpSpPr>
                <p:cNvPr id="20706" name="Group 654"/>
                <p:cNvGrpSpPr>
                  <a:grpSpLocks/>
                </p:cNvGrpSpPr>
                <p:nvPr/>
              </p:nvGrpSpPr>
              <p:grpSpPr bwMode="auto">
                <a:xfrm>
                  <a:off x="1292" y="2205"/>
                  <a:ext cx="548" cy="364"/>
                  <a:chOff x="839" y="935"/>
                  <a:chExt cx="548" cy="364"/>
                </a:xfrm>
              </p:grpSpPr>
              <p:sp>
                <p:nvSpPr>
                  <p:cNvPr id="20710" name="Rectangle 655"/>
                  <p:cNvSpPr>
                    <a:spLocks noChangeArrowheads="1"/>
                  </p:cNvSpPr>
                  <p:nvPr/>
                </p:nvSpPr>
                <p:spPr bwMode="auto">
                  <a:xfrm>
                    <a:off x="888" y="981"/>
                    <a:ext cx="499" cy="318"/>
                  </a:xfrm>
                  <a:prstGeom prst="rect">
                    <a:avLst/>
                  </a:prstGeom>
                  <a:solidFill>
                    <a:srgbClr val="66FF33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0711" name="Text Box 6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935"/>
                    <a:ext cx="116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2000">
                      <a:latin typeface="Baskerville Old Face"/>
                    </a:endParaRPr>
                  </a:p>
                </p:txBody>
              </p:sp>
              <p:sp>
                <p:nvSpPr>
                  <p:cNvPr id="20712" name="Text Box 6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6" y="1144"/>
                    <a:ext cx="384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1000">
                        <a:latin typeface="Baskerville Old Face"/>
                      </a:rPr>
                      <a:t>Иридий</a:t>
                    </a:r>
                  </a:p>
                </p:txBody>
              </p:sp>
              <p:sp>
                <p:nvSpPr>
                  <p:cNvPr id="20713" name="Text Box 6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3" y="970"/>
                    <a:ext cx="116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1400">
                      <a:latin typeface="Baskerville Old Face"/>
                    </a:endParaRPr>
                  </a:p>
                </p:txBody>
              </p:sp>
              <p:sp>
                <p:nvSpPr>
                  <p:cNvPr id="20714" name="Text Box 6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1" y="1083"/>
                    <a:ext cx="116" cy="1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700">
                      <a:latin typeface="Arial Unicode MS"/>
                    </a:endParaRPr>
                  </a:p>
                </p:txBody>
              </p:sp>
            </p:grpSp>
            <p:sp>
              <p:nvSpPr>
                <p:cNvPr id="20707" name="Text Box 660"/>
                <p:cNvSpPr txBox="1">
                  <a:spLocks noChangeArrowheads="1"/>
                </p:cNvSpPr>
                <p:nvPr/>
              </p:nvSpPr>
              <p:spPr bwMode="auto">
                <a:xfrm>
                  <a:off x="1610" y="220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000">
                    <a:latin typeface="Baskerville Old Face"/>
                  </a:endParaRPr>
                </a:p>
              </p:txBody>
            </p:sp>
            <p:sp>
              <p:nvSpPr>
                <p:cNvPr id="20708" name="Text Box 661"/>
                <p:cNvSpPr txBox="1">
                  <a:spLocks noChangeArrowheads="1"/>
                </p:cNvSpPr>
                <p:nvPr/>
              </p:nvSpPr>
              <p:spPr bwMode="auto">
                <a:xfrm>
                  <a:off x="1292" y="2205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400">
                      <a:latin typeface="Baskerville Old Face"/>
                    </a:rPr>
                    <a:t>77</a:t>
                  </a:r>
                </a:p>
              </p:txBody>
            </p:sp>
            <p:sp>
              <p:nvSpPr>
                <p:cNvPr id="20709" name="Text Box 662"/>
                <p:cNvSpPr txBox="1">
                  <a:spLocks noChangeArrowheads="1"/>
                </p:cNvSpPr>
                <p:nvPr/>
              </p:nvSpPr>
              <p:spPr bwMode="auto">
                <a:xfrm>
                  <a:off x="1292" y="2341"/>
                  <a:ext cx="364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800">
                      <a:latin typeface="Arial Unicode MS"/>
                    </a:rPr>
                    <a:t>192,2</a:t>
                  </a:r>
                </a:p>
              </p:txBody>
            </p:sp>
          </p:grpSp>
          <p:sp>
            <p:nvSpPr>
              <p:cNvPr id="20705" name="Text Box 663"/>
              <p:cNvSpPr txBox="1">
                <a:spLocks noChangeArrowheads="1"/>
              </p:cNvSpPr>
              <p:nvPr/>
            </p:nvSpPr>
            <p:spPr bwMode="auto">
              <a:xfrm>
                <a:off x="1519" y="2341"/>
                <a:ext cx="22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Ir</a:t>
                </a:r>
              </a:p>
            </p:txBody>
          </p:sp>
        </p:grpSp>
        <p:sp>
          <p:nvSpPr>
            <p:cNvPr id="401" name="Rectangle 664"/>
            <p:cNvSpPr>
              <a:spLocks noChangeArrowheads="1"/>
            </p:cNvSpPr>
            <p:nvPr/>
          </p:nvSpPr>
          <p:spPr bwMode="auto">
            <a:xfrm>
              <a:off x="4105" y="2500"/>
              <a:ext cx="998" cy="31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20644" name="Group 665"/>
            <p:cNvGrpSpPr>
              <a:grpSpLocks/>
            </p:cNvGrpSpPr>
            <p:nvPr/>
          </p:nvGrpSpPr>
          <p:grpSpPr bwMode="auto">
            <a:xfrm>
              <a:off x="1066" y="3090"/>
              <a:ext cx="548" cy="364"/>
              <a:chOff x="1292" y="2341"/>
              <a:chExt cx="548" cy="364"/>
            </a:xfrm>
          </p:grpSpPr>
          <p:grpSp>
            <p:nvGrpSpPr>
              <p:cNvPr id="20693" name="Group 666"/>
              <p:cNvGrpSpPr>
                <a:grpSpLocks/>
              </p:cNvGrpSpPr>
              <p:nvPr/>
            </p:nvGrpSpPr>
            <p:grpSpPr bwMode="auto">
              <a:xfrm>
                <a:off x="1292" y="2341"/>
                <a:ext cx="548" cy="364"/>
                <a:chOff x="1292" y="2205"/>
                <a:chExt cx="548" cy="364"/>
              </a:xfrm>
            </p:grpSpPr>
            <p:grpSp>
              <p:nvGrpSpPr>
                <p:cNvPr id="20695" name="Group 667"/>
                <p:cNvGrpSpPr>
                  <a:grpSpLocks/>
                </p:cNvGrpSpPr>
                <p:nvPr/>
              </p:nvGrpSpPr>
              <p:grpSpPr bwMode="auto">
                <a:xfrm>
                  <a:off x="1292" y="2205"/>
                  <a:ext cx="548" cy="364"/>
                  <a:chOff x="839" y="935"/>
                  <a:chExt cx="548" cy="364"/>
                </a:xfrm>
              </p:grpSpPr>
              <p:sp>
                <p:nvSpPr>
                  <p:cNvPr id="457" name="Rectangle 66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981"/>
                    <a:ext cx="499" cy="318"/>
                  </a:xfrm>
                  <a:prstGeom prst="rect">
                    <a:avLst/>
                  </a:prstGeom>
                  <a:solidFill>
                    <a:srgbClr val="66FF33"/>
                  </a:solidFill>
                  <a:ln w="28575">
                    <a:solidFill>
                      <a:schemeClr val="bg2">
                        <a:lumMod val="25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0700" name="Text Box 6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935"/>
                    <a:ext cx="116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2000">
                      <a:latin typeface="Baskerville Old Face"/>
                    </a:endParaRPr>
                  </a:p>
                </p:txBody>
              </p:sp>
              <p:sp>
                <p:nvSpPr>
                  <p:cNvPr id="20701" name="Text Box 6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6" y="1144"/>
                    <a:ext cx="30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1000">
                        <a:latin typeface="Baskerville Old Face"/>
                      </a:rPr>
                      <a:t>Ртуть</a:t>
                    </a:r>
                  </a:p>
                </p:txBody>
              </p:sp>
              <p:sp>
                <p:nvSpPr>
                  <p:cNvPr id="20702" name="Text Box 6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3" y="970"/>
                    <a:ext cx="116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1400">
                      <a:latin typeface="Baskerville Old Face"/>
                    </a:endParaRPr>
                  </a:p>
                </p:txBody>
              </p:sp>
              <p:sp>
                <p:nvSpPr>
                  <p:cNvPr id="20703" name="Text Box 6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1" y="1083"/>
                    <a:ext cx="116" cy="1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700">
                      <a:latin typeface="Arial Unicode MS"/>
                    </a:endParaRPr>
                  </a:p>
                </p:txBody>
              </p:sp>
            </p:grpSp>
            <p:sp>
              <p:nvSpPr>
                <p:cNvPr id="20696" name="Text Box 673"/>
                <p:cNvSpPr txBox="1">
                  <a:spLocks noChangeArrowheads="1"/>
                </p:cNvSpPr>
                <p:nvPr/>
              </p:nvSpPr>
              <p:spPr bwMode="auto">
                <a:xfrm>
                  <a:off x="1610" y="220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000">
                    <a:latin typeface="Baskerville Old Face"/>
                  </a:endParaRPr>
                </a:p>
              </p:txBody>
            </p:sp>
            <p:sp>
              <p:nvSpPr>
                <p:cNvPr id="20697" name="Text Box 674"/>
                <p:cNvSpPr txBox="1">
                  <a:spLocks noChangeArrowheads="1"/>
                </p:cNvSpPr>
                <p:nvPr/>
              </p:nvSpPr>
              <p:spPr bwMode="auto">
                <a:xfrm>
                  <a:off x="1292" y="2205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400">
                      <a:latin typeface="Baskerville Old Face"/>
                    </a:rPr>
                    <a:t>80</a:t>
                  </a:r>
                </a:p>
              </p:txBody>
            </p:sp>
            <p:sp>
              <p:nvSpPr>
                <p:cNvPr id="20698" name="Text Box 675"/>
                <p:cNvSpPr txBox="1">
                  <a:spLocks noChangeArrowheads="1"/>
                </p:cNvSpPr>
                <p:nvPr/>
              </p:nvSpPr>
              <p:spPr bwMode="auto">
                <a:xfrm>
                  <a:off x="1292" y="2341"/>
                  <a:ext cx="364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800">
                      <a:latin typeface="Arial Unicode MS"/>
                    </a:rPr>
                    <a:t>200,59</a:t>
                  </a:r>
                </a:p>
              </p:txBody>
            </p:sp>
          </p:grpSp>
          <p:sp>
            <p:nvSpPr>
              <p:cNvPr id="20694" name="Text Box 676"/>
              <p:cNvSpPr txBox="1">
                <a:spLocks noChangeArrowheads="1"/>
              </p:cNvSpPr>
              <p:nvPr/>
            </p:nvSpPr>
            <p:spPr bwMode="auto">
              <a:xfrm>
                <a:off x="1519" y="2341"/>
                <a:ext cx="31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Hg</a:t>
                </a:r>
              </a:p>
            </p:txBody>
          </p:sp>
        </p:grpSp>
        <p:grpSp>
          <p:nvGrpSpPr>
            <p:cNvPr id="20645" name="Group 677"/>
            <p:cNvGrpSpPr>
              <a:grpSpLocks/>
            </p:cNvGrpSpPr>
            <p:nvPr/>
          </p:nvGrpSpPr>
          <p:grpSpPr bwMode="auto">
            <a:xfrm>
              <a:off x="567" y="3090"/>
              <a:ext cx="548" cy="364"/>
              <a:chOff x="1292" y="2341"/>
              <a:chExt cx="548" cy="364"/>
            </a:xfrm>
          </p:grpSpPr>
          <p:grpSp>
            <p:nvGrpSpPr>
              <p:cNvPr id="20682" name="Group 678"/>
              <p:cNvGrpSpPr>
                <a:grpSpLocks/>
              </p:cNvGrpSpPr>
              <p:nvPr/>
            </p:nvGrpSpPr>
            <p:grpSpPr bwMode="auto">
              <a:xfrm>
                <a:off x="1292" y="2341"/>
                <a:ext cx="548" cy="364"/>
                <a:chOff x="1292" y="2205"/>
                <a:chExt cx="548" cy="364"/>
              </a:xfrm>
            </p:grpSpPr>
            <p:grpSp>
              <p:nvGrpSpPr>
                <p:cNvPr id="20684" name="Group 679"/>
                <p:cNvGrpSpPr>
                  <a:grpSpLocks/>
                </p:cNvGrpSpPr>
                <p:nvPr/>
              </p:nvGrpSpPr>
              <p:grpSpPr bwMode="auto">
                <a:xfrm>
                  <a:off x="1292" y="2205"/>
                  <a:ext cx="548" cy="364"/>
                  <a:chOff x="839" y="935"/>
                  <a:chExt cx="548" cy="364"/>
                </a:xfrm>
              </p:grpSpPr>
              <p:sp>
                <p:nvSpPr>
                  <p:cNvPr id="446" name="Rectangle 680"/>
                  <p:cNvSpPr>
                    <a:spLocks noChangeArrowheads="1"/>
                  </p:cNvSpPr>
                  <p:nvPr/>
                </p:nvSpPr>
                <p:spPr bwMode="auto">
                  <a:xfrm>
                    <a:off x="890" y="981"/>
                    <a:ext cx="497" cy="318"/>
                  </a:xfrm>
                  <a:prstGeom prst="rect">
                    <a:avLst/>
                  </a:prstGeom>
                  <a:solidFill>
                    <a:srgbClr val="66FF33"/>
                  </a:solidFill>
                  <a:ln w="28575">
                    <a:solidFill>
                      <a:schemeClr val="bg2">
                        <a:lumMod val="25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0689" name="Text Box 6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935"/>
                    <a:ext cx="116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2000">
                      <a:latin typeface="Baskerville Old Face"/>
                    </a:endParaRPr>
                  </a:p>
                </p:txBody>
              </p:sp>
              <p:sp>
                <p:nvSpPr>
                  <p:cNvPr id="20690" name="Text Box 6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6" y="1144"/>
                    <a:ext cx="35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1000">
                        <a:latin typeface="Baskerville Old Face"/>
                      </a:rPr>
                      <a:t>Золото</a:t>
                    </a:r>
                  </a:p>
                </p:txBody>
              </p:sp>
              <p:sp>
                <p:nvSpPr>
                  <p:cNvPr id="20691" name="Text Box 6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3" y="970"/>
                    <a:ext cx="116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1400">
                      <a:latin typeface="Baskerville Old Face"/>
                    </a:endParaRPr>
                  </a:p>
                </p:txBody>
              </p:sp>
              <p:sp>
                <p:nvSpPr>
                  <p:cNvPr id="20692" name="Text Box 6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1" y="1083"/>
                    <a:ext cx="116" cy="1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ru-RU" sz="700">
                      <a:latin typeface="Arial Unicode MS"/>
                    </a:endParaRPr>
                  </a:p>
                </p:txBody>
              </p:sp>
            </p:grpSp>
            <p:sp>
              <p:nvSpPr>
                <p:cNvPr id="20685" name="Text Box 685"/>
                <p:cNvSpPr txBox="1">
                  <a:spLocks noChangeArrowheads="1"/>
                </p:cNvSpPr>
                <p:nvPr/>
              </p:nvSpPr>
              <p:spPr bwMode="auto">
                <a:xfrm>
                  <a:off x="1610" y="220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000">
                    <a:latin typeface="Baskerville Old Face"/>
                  </a:endParaRPr>
                </a:p>
              </p:txBody>
            </p:sp>
            <p:sp>
              <p:nvSpPr>
                <p:cNvPr id="20686" name="Text Box 686"/>
                <p:cNvSpPr txBox="1">
                  <a:spLocks noChangeArrowheads="1"/>
                </p:cNvSpPr>
                <p:nvPr/>
              </p:nvSpPr>
              <p:spPr bwMode="auto">
                <a:xfrm>
                  <a:off x="1292" y="2205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400">
                      <a:latin typeface="Baskerville Old Face"/>
                    </a:rPr>
                    <a:t>79</a:t>
                  </a:r>
                </a:p>
              </p:txBody>
            </p:sp>
            <p:sp>
              <p:nvSpPr>
                <p:cNvPr id="20687" name="Text Box 687"/>
                <p:cNvSpPr txBox="1">
                  <a:spLocks noChangeArrowheads="1"/>
                </p:cNvSpPr>
                <p:nvPr/>
              </p:nvSpPr>
              <p:spPr bwMode="auto">
                <a:xfrm>
                  <a:off x="1292" y="2341"/>
                  <a:ext cx="364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800">
                      <a:latin typeface="Arial Unicode MS"/>
                    </a:rPr>
                    <a:t>196,967</a:t>
                  </a:r>
                </a:p>
              </p:txBody>
            </p:sp>
          </p:grpSp>
          <p:sp>
            <p:nvSpPr>
              <p:cNvPr id="20683" name="Text Box 688"/>
              <p:cNvSpPr txBox="1">
                <a:spLocks noChangeArrowheads="1"/>
              </p:cNvSpPr>
              <p:nvPr/>
            </p:nvSpPr>
            <p:spPr bwMode="auto">
              <a:xfrm>
                <a:off x="1519" y="2341"/>
                <a:ext cx="31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>
                    <a:latin typeface="Baskerville Old Face"/>
                  </a:rPr>
                  <a:t>А</a:t>
                </a:r>
                <a:r>
                  <a:rPr lang="en-US" sz="2000">
                    <a:latin typeface="Baskerville Old Face"/>
                  </a:rPr>
                  <a:t>u</a:t>
                </a:r>
              </a:p>
            </p:txBody>
          </p:sp>
        </p:grpSp>
        <p:grpSp>
          <p:nvGrpSpPr>
            <p:cNvPr id="20646" name="Group 689"/>
            <p:cNvGrpSpPr>
              <a:grpSpLocks/>
            </p:cNvGrpSpPr>
            <p:nvPr/>
          </p:nvGrpSpPr>
          <p:grpSpPr bwMode="auto">
            <a:xfrm>
              <a:off x="1565" y="3090"/>
              <a:ext cx="545" cy="381"/>
              <a:chOff x="2109" y="2931"/>
              <a:chExt cx="545" cy="381"/>
            </a:xfrm>
          </p:grpSpPr>
          <p:sp>
            <p:nvSpPr>
              <p:cNvPr id="435" name="Rectangle 690"/>
              <p:cNvSpPr>
                <a:spLocks noChangeArrowheads="1"/>
              </p:cNvSpPr>
              <p:nvPr/>
            </p:nvSpPr>
            <p:spPr bwMode="auto">
              <a:xfrm>
                <a:off x="2154" y="2976"/>
                <a:ext cx="499" cy="318"/>
              </a:xfrm>
              <a:prstGeom prst="rect">
                <a:avLst/>
              </a:prstGeom>
              <a:solidFill>
                <a:srgbClr val="0066FF"/>
              </a:solidFill>
              <a:ln w="28575">
                <a:solidFill>
                  <a:schemeClr val="bg2">
                    <a:lumMod val="2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678" name="Text Box 691"/>
              <p:cNvSpPr txBox="1">
                <a:spLocks noChangeArrowheads="1"/>
              </p:cNvSpPr>
              <p:nvPr/>
            </p:nvSpPr>
            <p:spPr bwMode="auto">
              <a:xfrm>
                <a:off x="2109" y="2931"/>
                <a:ext cx="26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>
                    <a:latin typeface="Baskerville Old Face"/>
                  </a:rPr>
                  <a:t>Т</a:t>
                </a:r>
                <a:r>
                  <a:rPr lang="en-US" sz="2000">
                    <a:latin typeface="Baskerville Old Face"/>
                  </a:rPr>
                  <a:t>I</a:t>
                </a:r>
              </a:p>
            </p:txBody>
          </p:sp>
          <p:sp>
            <p:nvSpPr>
              <p:cNvPr id="20679" name="Text Box 692"/>
              <p:cNvSpPr txBox="1">
                <a:spLocks noChangeArrowheads="1"/>
              </p:cNvSpPr>
              <p:nvPr/>
            </p:nvSpPr>
            <p:spPr bwMode="auto">
              <a:xfrm>
                <a:off x="2245" y="3158"/>
                <a:ext cx="36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Таллий</a:t>
                </a:r>
              </a:p>
            </p:txBody>
          </p:sp>
          <p:sp>
            <p:nvSpPr>
              <p:cNvPr id="20680" name="Text Box 693"/>
              <p:cNvSpPr txBox="1">
                <a:spLocks noChangeArrowheads="1"/>
              </p:cNvSpPr>
              <p:nvPr/>
            </p:nvSpPr>
            <p:spPr bwMode="auto">
              <a:xfrm>
                <a:off x="2426" y="2976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81</a:t>
                </a:r>
              </a:p>
            </p:txBody>
          </p:sp>
          <p:sp>
            <p:nvSpPr>
              <p:cNvPr id="20681" name="Text Box 694"/>
              <p:cNvSpPr txBox="1">
                <a:spLocks noChangeArrowheads="1"/>
              </p:cNvSpPr>
              <p:nvPr/>
            </p:nvSpPr>
            <p:spPr bwMode="auto">
              <a:xfrm>
                <a:off x="2245" y="3067"/>
                <a:ext cx="287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204,37</a:t>
                </a:r>
              </a:p>
            </p:txBody>
          </p:sp>
        </p:grpSp>
        <p:grpSp>
          <p:nvGrpSpPr>
            <p:cNvPr id="20647" name="Group 695"/>
            <p:cNvGrpSpPr>
              <a:grpSpLocks/>
            </p:cNvGrpSpPr>
            <p:nvPr/>
          </p:nvGrpSpPr>
          <p:grpSpPr bwMode="auto">
            <a:xfrm>
              <a:off x="3061" y="3090"/>
              <a:ext cx="592" cy="364"/>
              <a:chOff x="839" y="935"/>
              <a:chExt cx="592" cy="364"/>
            </a:xfrm>
          </p:grpSpPr>
          <p:sp>
            <p:nvSpPr>
              <p:cNvPr id="430" name="Rectangle 696"/>
              <p:cNvSpPr>
                <a:spLocks noChangeArrowheads="1"/>
              </p:cNvSpPr>
              <p:nvPr/>
            </p:nvSpPr>
            <p:spPr bwMode="auto">
              <a:xfrm>
                <a:off x="891" y="981"/>
                <a:ext cx="497" cy="318"/>
              </a:xfrm>
              <a:prstGeom prst="rect">
                <a:avLst/>
              </a:prstGeom>
              <a:solidFill>
                <a:srgbClr val="66FF33"/>
              </a:solidFill>
              <a:ln w="28575">
                <a:solidFill>
                  <a:schemeClr val="bg2">
                    <a:lumMod val="2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673" name="Text Box 697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28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>
                    <a:latin typeface="Baskerville Old Face"/>
                  </a:rPr>
                  <a:t>Ро</a:t>
                </a:r>
                <a:endParaRPr lang="en-US" sz="2000">
                  <a:latin typeface="Baskerville Old Face"/>
                </a:endParaRPr>
              </a:p>
            </p:txBody>
          </p:sp>
          <p:sp>
            <p:nvSpPr>
              <p:cNvPr id="20674" name="Text Box 698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42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Полоний</a:t>
                </a:r>
              </a:p>
            </p:txBody>
          </p:sp>
          <p:sp>
            <p:nvSpPr>
              <p:cNvPr id="20675" name="Text Box 699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84</a:t>
                </a:r>
              </a:p>
            </p:txBody>
          </p:sp>
          <p:sp>
            <p:nvSpPr>
              <p:cNvPr id="20676" name="Text Box 700"/>
              <p:cNvSpPr txBox="1">
                <a:spLocks noChangeArrowheads="1"/>
              </p:cNvSpPr>
              <p:nvPr/>
            </p:nvSpPr>
            <p:spPr bwMode="auto">
              <a:xfrm>
                <a:off x="1111" y="1083"/>
                <a:ext cx="241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>
                    <a:latin typeface="Arial Unicode MS"/>
                    <a:ea typeface="Arial Unicode MS"/>
                    <a:cs typeface="Arial Unicode MS"/>
                  </a:rPr>
                  <a:t>[</a:t>
                </a:r>
                <a:r>
                  <a:rPr lang="ru-RU" sz="700">
                    <a:latin typeface="Calibri" pitchFamily="34" charset="0"/>
                  </a:rPr>
                  <a:t>210</a:t>
                </a:r>
                <a:r>
                  <a:rPr lang="en-US" sz="700">
                    <a:latin typeface="Calibri" pitchFamily="34" charset="0"/>
                    <a:cs typeface="Arial" charset="0"/>
                  </a:rPr>
                  <a:t>]</a:t>
                </a:r>
              </a:p>
            </p:txBody>
          </p:sp>
        </p:grpSp>
        <p:grpSp>
          <p:nvGrpSpPr>
            <p:cNvPr id="20648" name="Group 701"/>
            <p:cNvGrpSpPr>
              <a:grpSpLocks/>
            </p:cNvGrpSpPr>
            <p:nvPr/>
          </p:nvGrpSpPr>
          <p:grpSpPr bwMode="auto">
            <a:xfrm>
              <a:off x="2562" y="3090"/>
              <a:ext cx="592" cy="364"/>
              <a:chOff x="839" y="935"/>
              <a:chExt cx="592" cy="364"/>
            </a:xfrm>
          </p:grpSpPr>
          <p:sp>
            <p:nvSpPr>
              <p:cNvPr id="425" name="Rectangle 702"/>
              <p:cNvSpPr>
                <a:spLocks noChangeArrowheads="1"/>
              </p:cNvSpPr>
              <p:nvPr/>
            </p:nvSpPr>
            <p:spPr bwMode="auto">
              <a:xfrm>
                <a:off x="891" y="981"/>
                <a:ext cx="497" cy="318"/>
              </a:xfrm>
              <a:prstGeom prst="rect">
                <a:avLst/>
              </a:prstGeom>
              <a:solidFill>
                <a:srgbClr val="66FF33"/>
              </a:solidFill>
              <a:ln w="28575">
                <a:solidFill>
                  <a:schemeClr val="bg2">
                    <a:lumMod val="2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668" name="Text Box 703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26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>
                    <a:latin typeface="Baskerville Old Face"/>
                  </a:rPr>
                  <a:t>В</a:t>
                </a:r>
                <a:r>
                  <a:rPr lang="en-US" sz="2000">
                    <a:latin typeface="Baskerville Old Face"/>
                  </a:rPr>
                  <a:t>i</a:t>
                </a:r>
              </a:p>
            </p:txBody>
          </p:sp>
          <p:sp>
            <p:nvSpPr>
              <p:cNvPr id="20669" name="Text Box 704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37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Висмут</a:t>
                </a:r>
              </a:p>
            </p:txBody>
          </p:sp>
          <p:sp>
            <p:nvSpPr>
              <p:cNvPr id="20670" name="Text Box 705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83</a:t>
                </a:r>
              </a:p>
            </p:txBody>
          </p:sp>
          <p:sp>
            <p:nvSpPr>
              <p:cNvPr id="20671" name="Text Box 706"/>
              <p:cNvSpPr txBox="1">
                <a:spLocks noChangeArrowheads="1"/>
              </p:cNvSpPr>
              <p:nvPr/>
            </p:nvSpPr>
            <p:spPr bwMode="auto">
              <a:xfrm>
                <a:off x="1111" y="1083"/>
                <a:ext cx="31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208,980</a:t>
                </a:r>
              </a:p>
            </p:txBody>
          </p:sp>
        </p:grpSp>
        <p:grpSp>
          <p:nvGrpSpPr>
            <p:cNvPr id="20649" name="Group 707"/>
            <p:cNvGrpSpPr>
              <a:grpSpLocks/>
            </p:cNvGrpSpPr>
            <p:nvPr/>
          </p:nvGrpSpPr>
          <p:grpSpPr bwMode="auto">
            <a:xfrm>
              <a:off x="2064" y="3090"/>
              <a:ext cx="592" cy="364"/>
              <a:chOff x="839" y="935"/>
              <a:chExt cx="592" cy="364"/>
            </a:xfrm>
          </p:grpSpPr>
          <p:sp>
            <p:nvSpPr>
              <p:cNvPr id="420" name="Rectangle 708"/>
              <p:cNvSpPr>
                <a:spLocks noChangeArrowheads="1"/>
              </p:cNvSpPr>
              <p:nvPr/>
            </p:nvSpPr>
            <p:spPr bwMode="auto">
              <a:xfrm>
                <a:off x="888" y="981"/>
                <a:ext cx="497" cy="318"/>
              </a:xfrm>
              <a:prstGeom prst="rect">
                <a:avLst/>
              </a:prstGeom>
              <a:solidFill>
                <a:srgbClr val="66FF33"/>
              </a:solidFill>
              <a:ln w="28575">
                <a:solidFill>
                  <a:schemeClr val="bg2">
                    <a:lumMod val="2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663" name="Text Box 709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28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/>
                  </a:rPr>
                  <a:t>Pb</a:t>
                </a:r>
              </a:p>
            </p:txBody>
          </p:sp>
          <p:sp>
            <p:nvSpPr>
              <p:cNvPr id="20664" name="Text Box 710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37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Свинец</a:t>
                </a:r>
              </a:p>
            </p:txBody>
          </p:sp>
          <p:sp>
            <p:nvSpPr>
              <p:cNvPr id="20665" name="Text Box 711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/>
                  </a:rPr>
                  <a:t>82</a:t>
                </a:r>
              </a:p>
            </p:txBody>
          </p:sp>
          <p:sp>
            <p:nvSpPr>
              <p:cNvPr id="20666" name="Text Box 712"/>
              <p:cNvSpPr txBox="1">
                <a:spLocks noChangeArrowheads="1"/>
              </p:cNvSpPr>
              <p:nvPr/>
            </p:nvSpPr>
            <p:spPr bwMode="auto">
              <a:xfrm>
                <a:off x="1111" y="1083"/>
                <a:ext cx="287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/>
                  </a:rPr>
                  <a:t>207,19</a:t>
                </a:r>
              </a:p>
            </p:txBody>
          </p:sp>
        </p:grpSp>
        <p:grpSp>
          <p:nvGrpSpPr>
            <p:cNvPr id="20650" name="Group 713"/>
            <p:cNvGrpSpPr>
              <a:grpSpLocks/>
            </p:cNvGrpSpPr>
            <p:nvPr/>
          </p:nvGrpSpPr>
          <p:grpSpPr bwMode="auto">
            <a:xfrm>
              <a:off x="3560" y="3090"/>
              <a:ext cx="592" cy="381"/>
              <a:chOff x="4468" y="3067"/>
              <a:chExt cx="592" cy="381"/>
            </a:xfrm>
          </p:grpSpPr>
          <p:grpSp>
            <p:nvGrpSpPr>
              <p:cNvPr id="20655" name="Group 714"/>
              <p:cNvGrpSpPr>
                <a:grpSpLocks/>
              </p:cNvGrpSpPr>
              <p:nvPr/>
            </p:nvGrpSpPr>
            <p:grpSpPr bwMode="auto">
              <a:xfrm>
                <a:off x="4468" y="3067"/>
                <a:ext cx="592" cy="364"/>
                <a:chOff x="839" y="935"/>
                <a:chExt cx="592" cy="364"/>
              </a:xfrm>
            </p:grpSpPr>
            <p:sp>
              <p:nvSpPr>
                <p:cNvPr id="415" name="Rectangle 715"/>
                <p:cNvSpPr>
                  <a:spLocks noChangeArrowheads="1"/>
                </p:cNvSpPr>
                <p:nvPr/>
              </p:nvSpPr>
              <p:spPr bwMode="auto">
                <a:xfrm>
                  <a:off x="890" y="981"/>
                  <a:ext cx="497" cy="318"/>
                </a:xfrm>
                <a:prstGeom prst="rect">
                  <a:avLst/>
                </a:prstGeom>
                <a:solidFill>
                  <a:srgbClr val="FF6600"/>
                </a:solidFill>
                <a:ln w="28575">
                  <a:solidFill>
                    <a:schemeClr val="bg2">
                      <a:lumMod val="2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0658" name="Text Box 716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27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latin typeface="Baskerville Old Face"/>
                    </a:rPr>
                    <a:t>At</a:t>
                  </a:r>
                </a:p>
              </p:txBody>
            </p:sp>
            <p:sp>
              <p:nvSpPr>
                <p:cNvPr id="20659" name="Text Box 717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1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sz="1000">
                    <a:latin typeface="Baskerville Old Face"/>
                  </a:endParaRPr>
                </a:p>
              </p:txBody>
            </p:sp>
            <p:sp>
              <p:nvSpPr>
                <p:cNvPr id="20660" name="Text Box 718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400">
                      <a:latin typeface="Baskerville Old Face"/>
                    </a:rPr>
                    <a:t>85</a:t>
                  </a:r>
                </a:p>
              </p:txBody>
            </p:sp>
            <p:sp>
              <p:nvSpPr>
                <p:cNvPr id="20661" name="Text Box 719"/>
                <p:cNvSpPr txBox="1">
                  <a:spLocks noChangeArrowheads="1"/>
                </p:cNvSpPr>
                <p:nvPr/>
              </p:nvSpPr>
              <p:spPr bwMode="auto">
                <a:xfrm>
                  <a:off x="1111" y="1082"/>
                  <a:ext cx="209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700">
                      <a:latin typeface="Arial Unicode MS"/>
                    </a:rPr>
                    <a:t>210</a:t>
                  </a:r>
                </a:p>
              </p:txBody>
            </p:sp>
          </p:grpSp>
          <p:sp>
            <p:nvSpPr>
              <p:cNvPr id="20656" name="Text Box 720"/>
              <p:cNvSpPr txBox="1">
                <a:spLocks noChangeArrowheads="1"/>
              </p:cNvSpPr>
              <p:nvPr/>
            </p:nvSpPr>
            <p:spPr bwMode="auto">
              <a:xfrm>
                <a:off x="4513" y="3294"/>
                <a:ext cx="31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/>
                  </a:rPr>
                  <a:t>Астат</a:t>
                </a:r>
              </a:p>
            </p:txBody>
          </p:sp>
        </p:grpSp>
        <p:sp>
          <p:nvSpPr>
            <p:cNvPr id="409" name="Rectangle 721"/>
            <p:cNvSpPr>
              <a:spLocks noChangeArrowheads="1"/>
            </p:cNvSpPr>
            <p:nvPr/>
          </p:nvSpPr>
          <p:spPr bwMode="auto">
            <a:xfrm>
              <a:off x="4105" y="3135"/>
              <a:ext cx="998" cy="31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10" name="Rectangle 722"/>
            <p:cNvSpPr>
              <a:spLocks noChangeArrowheads="1"/>
            </p:cNvSpPr>
            <p:nvPr/>
          </p:nvSpPr>
          <p:spPr bwMode="auto">
            <a:xfrm>
              <a:off x="158" y="232"/>
              <a:ext cx="453" cy="36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Пери –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оды</a:t>
              </a:r>
            </a:p>
          </p:txBody>
        </p:sp>
        <p:sp>
          <p:nvSpPr>
            <p:cNvPr id="20653" name="Text Box 743"/>
            <p:cNvSpPr txBox="1">
              <a:spLocks noChangeArrowheads="1"/>
            </p:cNvSpPr>
            <p:nvPr/>
          </p:nvSpPr>
          <p:spPr bwMode="auto">
            <a:xfrm>
              <a:off x="4377" y="686"/>
              <a:ext cx="116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800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0654" name="Text Box 744"/>
            <p:cNvSpPr txBox="1">
              <a:spLocks noChangeArrowheads="1"/>
            </p:cNvSpPr>
            <p:nvPr/>
          </p:nvSpPr>
          <p:spPr bwMode="auto">
            <a:xfrm>
              <a:off x="975" y="2886"/>
              <a:ext cx="116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800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28596" y="1700808"/>
          <a:ext cx="842968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467544" y="4293096"/>
          <a:ext cx="828680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Состав неметаллов</a:t>
            </a:r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Содержимое 5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329238"/>
          </a:xfrm>
        </p:spPr>
        <p:txBody>
          <a:bodyPr/>
          <a:lstStyle/>
          <a:p>
            <a:endParaRPr lang="ru-RU" smtClean="0">
              <a:solidFill>
                <a:srgbClr val="FFC000"/>
              </a:solidFill>
            </a:endParaRPr>
          </a:p>
          <a:p>
            <a:endParaRPr lang="ru-RU" smtClean="0">
              <a:solidFill>
                <a:srgbClr val="FFC000"/>
              </a:solidFill>
            </a:endParaRP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C000"/>
                </a:solidFill>
              </a:rPr>
              <a:t>         </a:t>
            </a:r>
          </a:p>
          <a:p>
            <a:pPr>
              <a:buFont typeface="Arial" charset="0"/>
              <a:buNone/>
            </a:pPr>
            <a:r>
              <a:rPr lang="ru-RU" sz="36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Font typeface="Arial" charset="0"/>
              <a:buNone/>
            </a:pPr>
            <a:r>
              <a:rPr lang="ru-RU" sz="36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Агрегатное состояние неметаллов </a:t>
            </a:r>
          </a:p>
          <a:p>
            <a:pPr>
              <a:buFont typeface="Arial" charset="0"/>
              <a:buNone/>
            </a:pPr>
            <a:endParaRPr lang="ru-RU" sz="360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360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360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360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5602" y="1"/>
            <a:ext cx="881279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Физические свойства неметаллов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4508500"/>
            <a:ext cx="2808287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2737" y="0"/>
            <a:ext cx="883491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Цветовая гамма неметаллов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908050"/>
            <a:ext cx="25193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1412875"/>
            <a:ext cx="24495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2349500"/>
            <a:ext cx="251936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857250"/>
            <a:ext cx="24114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4149725"/>
            <a:ext cx="2449512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568</Words>
  <Application>Microsoft Office PowerPoint</Application>
  <PresentationFormat>Экран (4:3)</PresentationFormat>
  <Paragraphs>411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Calibri</vt:lpstr>
      <vt:lpstr>Arial</vt:lpstr>
      <vt:lpstr>Arial Black</vt:lpstr>
      <vt:lpstr>Baskerville Old Face</vt:lpstr>
      <vt:lpstr>Arial Unicode MS</vt:lpstr>
      <vt:lpstr>Times New Roman</vt:lpstr>
      <vt:lpstr>Тема Office</vt:lpstr>
      <vt:lpstr>Тема Office</vt:lpstr>
      <vt:lpstr>Слайд 1</vt:lpstr>
      <vt:lpstr>              1. Рассмотреть положение неметаллов         в ПТХЭ и особенности их      электронного строения. 2. Повторить понятия      электроотрицательности и      аллотропии.  3. Рассмотреть состав воздуха. </vt:lpstr>
      <vt:lpstr>Слайд 3</vt:lpstr>
      <vt:lpstr>Слайд 4</vt:lpstr>
      <vt:lpstr>Слайд 5</vt:lpstr>
      <vt:lpstr>Слайд 6</vt:lpstr>
      <vt:lpstr>Слайд 7</vt:lpstr>
      <vt:lpstr>   Состав неметаллов</vt:lpstr>
      <vt:lpstr>Слайд 9</vt:lpstr>
      <vt:lpstr>СТРОЕНИЕ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Неметаллы.  Общие свойства.  Состав воздуха.</dc:title>
  <dc:creator>Юра</dc:creator>
  <cp:lastModifiedBy>User</cp:lastModifiedBy>
  <cp:revision>27</cp:revision>
  <dcterms:created xsi:type="dcterms:W3CDTF">2011-12-16T06:08:30Z</dcterms:created>
  <dcterms:modified xsi:type="dcterms:W3CDTF">2012-01-15T21:42:17Z</dcterms:modified>
</cp:coreProperties>
</file>