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80" r:id="rId10"/>
    <p:sldId id="279" r:id="rId11"/>
    <p:sldId id="278" r:id="rId12"/>
    <p:sldId id="277" r:id="rId13"/>
    <p:sldId id="275" r:id="rId14"/>
    <p:sldId id="274" r:id="rId15"/>
    <p:sldId id="273" r:id="rId16"/>
    <p:sldId id="282" r:id="rId17"/>
    <p:sldId id="281" r:id="rId18"/>
    <p:sldId id="270" r:id="rId19"/>
    <p:sldId id="269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D933B5"/>
    <a:srgbClr val="E884D3"/>
    <a:srgbClr val="007434"/>
    <a:srgbClr val="00CC99"/>
    <a:srgbClr val="00FF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AB85-3A2D-41B9-B485-863A3395E048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B091-CDEB-415C-97FA-8C3E51711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enskk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library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143380"/>
            <a:ext cx="2071701" cy="2071702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00504"/>
            <a:ext cx="1862156" cy="226298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ГАОУ СПО «</a:t>
            </a:r>
            <a:r>
              <a:rPr lang="ru-RU" sz="2800" b="1" dirty="0" err="1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Набережночелнинский</a:t>
            </a:r>
            <a:r>
              <a:rPr lang="ru-RU" sz="2800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 медицинский колледж»</a:t>
            </a:r>
            <a:endParaRPr lang="ru-RU" sz="2800" b="1" dirty="0">
              <a:ln>
                <a:solidFill>
                  <a:srgbClr val="007434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072494" cy="4138626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КЛАССНЫЙ ЧАС </a:t>
            </a:r>
          </a:p>
          <a:p>
            <a:r>
              <a:rPr lang="ru-RU" sz="4400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«ПАМЯТНИКИ ПЕДАГОГУ И СТУДЕНТУ»</a:t>
            </a:r>
          </a:p>
          <a:p>
            <a:r>
              <a:rPr lang="ru-RU" sz="4400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подготовила: Суркова О. С.</a:t>
            </a:r>
            <a:endParaRPr lang="ru-RU" sz="4400" b="1" dirty="0">
              <a:ln>
                <a:solidFill>
                  <a:srgbClr val="007434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3895751" cy="523876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МОСКВА</a:t>
            </a:r>
            <a:endParaRPr lang="ru-RU" b="1" dirty="0">
              <a:ln>
                <a:solidFill>
                  <a:srgbClr val="007434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281518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   На </a:t>
            </a:r>
            <a:r>
              <a:rPr lang="ru-RU" sz="3000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гранитном постаменте выгравировано изречение </a:t>
            </a:r>
            <a:r>
              <a:rPr lang="ru-RU" sz="3000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К. Ушинского</a:t>
            </a:r>
            <a:r>
              <a:rPr lang="ru-RU" sz="3000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: «Дело учителя - скромное по наружности - одно из величайших дел истории». </a:t>
            </a:r>
            <a:endParaRPr lang="ru-RU" sz="3000" b="1" dirty="0" smtClean="0">
              <a:ln>
                <a:solidFill>
                  <a:srgbClr val="007434"/>
                </a:solidFill>
              </a:ln>
              <a:solidFill>
                <a:srgbClr val="007434"/>
              </a:solidFill>
            </a:endParaRPr>
          </a:p>
          <a:p>
            <a:pPr>
              <a:buNone/>
            </a:pPr>
            <a:r>
              <a:rPr lang="ru-RU" sz="3000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    Несколько </a:t>
            </a:r>
            <a:r>
              <a:rPr lang="ru-RU" sz="3000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тонн бронзы и гранита ушло на создание монумента. Над скульптурой художники работали год.</a:t>
            </a:r>
          </a:p>
          <a:p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286512" y="6143644"/>
            <a:ext cx="1785950" cy="714356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r="1902" b="9524"/>
          <a:stretch>
            <a:fillRect/>
          </a:stretch>
        </p:blipFill>
        <p:spPr bwMode="auto">
          <a:xfrm>
            <a:off x="642910" y="1285860"/>
            <a:ext cx="4214842" cy="49292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2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КАЗАНЬ</a:t>
            </a:r>
            <a:endParaRPr lang="ru-RU" b="1" dirty="0">
              <a:ln>
                <a:solidFill>
                  <a:srgbClr val="007434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1214438"/>
            <a:ext cx="4038600" cy="49117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    </a:t>
            </a:r>
            <a:r>
              <a:rPr lang="ru-RU" sz="3200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открыт </a:t>
            </a:r>
            <a:r>
              <a:rPr lang="ru-RU" sz="3200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памятник </a:t>
            </a:r>
            <a:r>
              <a:rPr lang="ru-RU" sz="3200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в </a:t>
            </a:r>
            <a:r>
              <a:rPr lang="ru-RU" sz="3200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Международный день учителя, да в Год Учителя в Татарстане, церемонию оформили торжественно: позвали заслуженных учителей и детей. </a:t>
            </a:r>
          </a:p>
          <a:p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5715008" y="6000768"/>
            <a:ext cx="1857388" cy="500066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4214842" cy="53578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НОВОСИБИРСК</a:t>
            </a:r>
            <a:endParaRPr lang="ru-RU" b="1" dirty="0">
              <a:ln>
                <a:solidFill>
                  <a:srgbClr val="007434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4038600" cy="51260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Авторы: А. </a:t>
            </a:r>
            <a:r>
              <a:rPr lang="ru-RU" b="1" dirty="0" err="1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Гамалей</a:t>
            </a:r>
            <a:r>
              <a:rPr lang="ru-RU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 и </a:t>
            </a:r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 А. Бортник. </a:t>
            </a:r>
            <a:r>
              <a:rPr lang="ru-RU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Памятник </a:t>
            </a:r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представляет </a:t>
            </a:r>
            <a:r>
              <a:rPr lang="ru-RU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собой стелу высотой 9,5 </a:t>
            </a:r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метров. </a:t>
            </a:r>
            <a:r>
              <a:rPr lang="ru-RU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К нему ведут 11 ступенек, символизирующих школьные годы. Часть из ступеней вымощена булыжником – это символ тернистого пути к знаниям.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     Памятник </a:t>
            </a:r>
            <a:r>
              <a:rPr lang="ru-RU" b="1" dirty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был построен на добровольные народные </a:t>
            </a:r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7434"/>
                </a:solidFill>
              </a:rPr>
              <a:t>пожертвования.</a:t>
            </a:r>
            <a:endParaRPr lang="ru-RU" b="1" dirty="0">
              <a:ln>
                <a:solidFill>
                  <a:srgbClr val="007434"/>
                </a:solidFill>
              </a:ln>
              <a:solidFill>
                <a:srgbClr val="007434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2071670" y="6072206"/>
            <a:ext cx="1500198" cy="571480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071966" cy="49292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САРАТОВ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72013" y="1000125"/>
            <a:ext cx="4471987" cy="5500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      Памятник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Первой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учительнице. Эта бронзовая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композиция была одной из четырех фигур, окружавших пьедестал памятника Александру II. Склонившиеся над книжкой учительница с девочкой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- олицетворение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развитие народного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образования.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/>
            </a:r>
            <a:b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</a:b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/>
            </a:r>
            <a:b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</a:b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Выполнена композиция была по проекту московского скульптора С.М. </a:t>
            </a:r>
            <a:r>
              <a:rPr lang="ru-RU" b="1" dirty="0" err="1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Волнухина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5500694" y="5929330"/>
            <a:ext cx="1857388" cy="642942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4071966" cy="510065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ТОРОПЕЦ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743450" y="1071563"/>
            <a:ext cx="4400550" cy="5500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    В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 1972 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установили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первый в нашей стране памятник Учителю.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Это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символичная скульптура Учителя с большой буквы. Он стоит, опершись рукой о школьную парту, и ведет урок.</a:t>
            </a:r>
            <a:b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</a:b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7434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5715008" y="6000768"/>
            <a:ext cx="1785950" cy="500066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ПРОДОЛЖИТЕ ПОСЛОВИЦЫ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Без наук — как без рук. </a:t>
            </a:r>
          </a:p>
          <a:p>
            <a:pPr>
              <a:buNone/>
            </a:pPr>
            <a:endParaRPr lang="ru-RU" sz="4800" b="1" dirty="0" smtClean="0">
              <a:ln>
                <a:solidFill>
                  <a:sysClr val="windowText" lastClr="000000"/>
                </a:solidFill>
              </a:ln>
              <a:solidFill>
                <a:srgbClr val="007434"/>
              </a:solidFill>
            </a:endParaRPr>
          </a:p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Древо и учитель познаются по плоду.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6" descr="book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714884"/>
            <a:ext cx="1409700" cy="11525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929322" y="1571612"/>
            <a:ext cx="2286016" cy="1285884"/>
          </a:xfrm>
          <a:prstGeom prst="roundRect">
            <a:avLst/>
          </a:prstGeom>
          <a:solidFill>
            <a:srgbClr val="E884D3"/>
          </a:solidFill>
          <a:ln cmpd="sng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3042" y="4143380"/>
            <a:ext cx="2286016" cy="1285884"/>
          </a:xfrm>
          <a:prstGeom prst="roundRect">
            <a:avLst/>
          </a:prstGeom>
          <a:solidFill>
            <a:srgbClr val="E884D3"/>
          </a:solidFill>
          <a:ln cmpd="sng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714356"/>
            <a:ext cx="8072494" cy="5411807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Наука в лес не ведет, а из лесу выводит. </a:t>
            </a:r>
          </a:p>
          <a:p>
            <a:pPr>
              <a:buNone/>
            </a:pPr>
            <a:endParaRPr lang="ru-RU" sz="4800" b="1" dirty="0" smtClean="0">
              <a:ln>
                <a:solidFill>
                  <a:sysClr val="windowText" lastClr="000000"/>
                </a:solidFill>
              </a:ln>
              <a:solidFill>
                <a:srgbClr val="007434"/>
              </a:solidFill>
            </a:endParaRPr>
          </a:p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Тетрадь — зеркало ученика и учителя.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6" descr="book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143380"/>
            <a:ext cx="1409700" cy="11525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85984" y="1571612"/>
            <a:ext cx="2643206" cy="1143008"/>
          </a:xfrm>
          <a:prstGeom prst="roundRect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071810"/>
            <a:ext cx="2643206" cy="1143008"/>
          </a:xfrm>
          <a:prstGeom prst="roundRect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857232"/>
            <a:ext cx="8358246" cy="5268931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Чтобы выучиться плавать, надо лезть в воду. </a:t>
            </a:r>
          </a:p>
          <a:p>
            <a:pPr>
              <a:buNone/>
            </a:pPr>
            <a:endParaRPr lang="ru-RU" sz="4800" b="1" dirty="0" smtClean="0">
              <a:ln>
                <a:solidFill>
                  <a:sysClr val="windowText" lastClr="000000"/>
                </a:solidFill>
              </a:ln>
              <a:solidFill>
                <a:srgbClr val="007434"/>
              </a:solidFill>
            </a:endParaRPr>
          </a:p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</a:rPr>
              <a:t>Нужно учить не рассказом, а работой и показом. </a:t>
            </a:r>
          </a:p>
          <a:p>
            <a:endParaRPr lang="ru-RU" dirty="0"/>
          </a:p>
        </p:txBody>
      </p:sp>
      <p:pic>
        <p:nvPicPr>
          <p:cNvPr id="4" name="Picture 6" descr="book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572008"/>
            <a:ext cx="1409700" cy="11525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6248" y="1643050"/>
            <a:ext cx="2357454" cy="1143008"/>
          </a:xfrm>
          <a:prstGeom prst="roundRect">
            <a:avLst/>
          </a:prstGeom>
          <a:solidFill>
            <a:srgbClr val="E884D3"/>
          </a:solidFill>
          <a:ln cmpd="sng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06" y="4143380"/>
            <a:ext cx="2571768" cy="1143008"/>
          </a:xfrm>
          <a:prstGeom prst="roundRect">
            <a:avLst/>
          </a:prstGeom>
          <a:solidFill>
            <a:srgbClr val="E884D3"/>
          </a:solidFill>
          <a:ln cmpd="sng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28728" y="1357298"/>
            <a:ext cx="6286544" cy="5143536"/>
          </a:xfrm>
          <a:prstGeom prst="roundRect">
            <a:avLst/>
          </a:prstGeom>
          <a:solidFill>
            <a:srgbClr val="E884D3"/>
          </a:solidFill>
          <a:ln cmpd="sng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434"/>
                </a:solidFill>
              </a:rPr>
              <a:t>Читай, всё может пригодится,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Хоть </a:t>
            </a:r>
            <a:r>
              <a:rPr lang="ru-RU" sz="3200" b="1" dirty="0" err="1" smtClean="0">
                <a:solidFill>
                  <a:srgbClr val="007434"/>
                </a:solidFill>
              </a:rPr>
              <a:t>этикеточек</a:t>
            </a:r>
            <a:r>
              <a:rPr lang="ru-RU" sz="3200" b="1" dirty="0" smtClean="0">
                <a:solidFill>
                  <a:srgbClr val="007434"/>
                </a:solidFill>
              </a:rPr>
              <a:t> пивных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Иной коллекцией гордится,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Но ты ж у нас – не из иных!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О, как </a:t>
            </a:r>
            <a:r>
              <a:rPr lang="ru-RU" sz="3200" b="1" dirty="0" err="1" smtClean="0">
                <a:solidFill>
                  <a:srgbClr val="007434"/>
                </a:solidFill>
              </a:rPr>
              <a:t>сладкИ</a:t>
            </a:r>
            <a:r>
              <a:rPr lang="ru-RU" sz="3200" b="1" dirty="0" smtClean="0">
                <a:solidFill>
                  <a:srgbClr val="007434"/>
                </a:solidFill>
              </a:rPr>
              <a:t> диплома корки,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Что там варенье и абсент,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Вгоняя знанья за подкорки,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Держись, восторженный студент!</a:t>
            </a:r>
            <a:endParaRPr lang="ru-RU" sz="3200" b="1" dirty="0">
              <a:solidFill>
                <a:srgbClr val="00743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НАПУТСТВИЕ СТУДЕНТУ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1357298"/>
            <a:ext cx="6500858" cy="5072098"/>
          </a:xfrm>
          <a:prstGeom prst="roundRect">
            <a:avLst/>
          </a:prstGeom>
          <a:solidFill>
            <a:srgbClr val="E884D3"/>
          </a:solidFill>
          <a:ln cmpd="sng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434"/>
                </a:solidFill>
              </a:rPr>
              <a:t> </a:t>
            </a:r>
            <a:r>
              <a:rPr lang="ru-RU" sz="3200" b="1" dirty="0" smtClean="0">
                <a:solidFill>
                  <a:srgbClr val="007434"/>
                </a:solidFill>
              </a:rPr>
              <a:t>Студент, держись, дерзай, грызи,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Граниту нынче – до отвала,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Ты как по сайтам не скользи,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А для ответа будет мало!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Забытых книжек переплёты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Раскинь, как карты, и – гадай,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Чем исправлять свои залёты,</a:t>
            </a:r>
            <a:br>
              <a:rPr lang="ru-RU" sz="3200" b="1" dirty="0" smtClean="0">
                <a:solidFill>
                  <a:srgbClr val="007434"/>
                </a:solidFill>
              </a:rPr>
            </a:br>
            <a:r>
              <a:rPr lang="ru-RU" sz="3200" b="1" dirty="0" smtClean="0">
                <a:solidFill>
                  <a:srgbClr val="007434"/>
                </a:solidFill>
              </a:rPr>
              <a:t>Не угадал, – подряд читай!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643050"/>
            <a:ext cx="34290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071538" y="1071546"/>
            <a:ext cx="6215106" cy="4643470"/>
          </a:xfrm>
          <a:prstGeom prst="roundRect">
            <a:avLst/>
          </a:prstGeom>
          <a:solidFill>
            <a:srgbClr val="E884D3"/>
          </a:solidFill>
          <a:ln cmpd="sng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b="1" dirty="0" smtClean="0">
                <a:solidFill>
                  <a:srgbClr val="007434"/>
                </a:solidFill>
              </a:rPr>
              <a:t>Чужие ждут тебя восторги,</a:t>
            </a:r>
            <a:br>
              <a:rPr lang="ru-RU" sz="3600" b="1" dirty="0" smtClean="0">
                <a:solidFill>
                  <a:srgbClr val="007434"/>
                </a:solidFill>
              </a:rPr>
            </a:br>
            <a:r>
              <a:rPr lang="ru-RU" sz="3600" b="1" dirty="0" smtClean="0">
                <a:solidFill>
                  <a:srgbClr val="007434"/>
                </a:solidFill>
              </a:rPr>
              <a:t>Когда ты знаньями блеснёшь,</a:t>
            </a:r>
            <a:br>
              <a:rPr lang="ru-RU" sz="3600" b="1" dirty="0" smtClean="0">
                <a:solidFill>
                  <a:srgbClr val="007434"/>
                </a:solidFill>
              </a:rPr>
            </a:br>
            <a:r>
              <a:rPr lang="ru-RU" sz="3600" b="1" dirty="0" smtClean="0">
                <a:solidFill>
                  <a:srgbClr val="007434"/>
                </a:solidFill>
              </a:rPr>
              <a:t>И за тебя начнутся </a:t>
            </a:r>
            <a:r>
              <a:rPr lang="ru-RU" sz="3600" b="1" dirty="0" err="1" smtClean="0">
                <a:solidFill>
                  <a:srgbClr val="007434"/>
                </a:solidFill>
              </a:rPr>
              <a:t>тОрги</a:t>
            </a:r>
            <a:r>
              <a:rPr lang="ru-RU" sz="3600" b="1" dirty="0" smtClean="0">
                <a:solidFill>
                  <a:srgbClr val="007434"/>
                </a:solidFill>
              </a:rPr>
              <a:t>,</a:t>
            </a:r>
            <a:br>
              <a:rPr lang="ru-RU" sz="3600" b="1" dirty="0" smtClean="0">
                <a:solidFill>
                  <a:srgbClr val="007434"/>
                </a:solidFill>
              </a:rPr>
            </a:br>
            <a:r>
              <a:rPr lang="ru-RU" sz="3600" b="1" dirty="0" smtClean="0">
                <a:solidFill>
                  <a:srgbClr val="007434"/>
                </a:solidFill>
              </a:rPr>
              <a:t>А ты – за Нобелем уйдёшь!</a:t>
            </a:r>
            <a:endParaRPr lang="ru-RU" sz="3600" b="1" dirty="0">
              <a:solidFill>
                <a:srgbClr val="007434"/>
              </a:solidFill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ПРОИСХОЖДЕНИЕ СЛОВА «СТУДЕНТ»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686304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/>
              <a:t>   </a:t>
            </a:r>
            <a:r>
              <a:rPr lang="ru-RU" sz="4000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Заимствовано в начале XVIII в. из нем. яз., в котором </a:t>
            </a:r>
            <a:r>
              <a:rPr lang="ru-RU" sz="4000" b="1" i="1" dirty="0" err="1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Student</a:t>
            </a:r>
            <a:r>
              <a:rPr lang="ru-RU" sz="4000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 от лат. </a:t>
            </a:r>
            <a:r>
              <a:rPr lang="ru-RU" sz="4000" b="1" i="1" dirty="0" err="1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studens</a:t>
            </a:r>
            <a:r>
              <a:rPr lang="ru-RU" sz="4000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ru-RU" sz="4000" b="1" i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-</a:t>
            </a:r>
            <a:r>
              <a:rPr lang="ru-RU" sz="4000" b="1" i="1" dirty="0" err="1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entis</a:t>
            </a:r>
            <a:r>
              <a:rPr lang="ru-RU" sz="4000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 «учащийся» (от </a:t>
            </a:r>
            <a:r>
              <a:rPr lang="ru-RU" sz="4000" b="1" i="1" dirty="0" err="1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studeo</a:t>
            </a:r>
            <a:r>
              <a:rPr lang="ru-RU" sz="4000" b="1" dirty="0" smtClean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</a:rPr>
              <a:t> «учусь, занимаюсь»).</a:t>
            </a:r>
            <a:endParaRPr lang="ru-RU" sz="4000" b="1" dirty="0">
              <a:ln>
                <a:solidFill>
                  <a:srgbClr val="007434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428736"/>
            <a:ext cx="3414717" cy="46577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ИСПОЛЬЗОВАННЫЙ МАТЕРИАЛ: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err="1" smtClean="0">
                <a:solidFill>
                  <a:srgbClr val="007434"/>
                </a:solidFill>
                <a:hlinkClick r:id="rId3"/>
              </a:rPr>
              <a:t>kamenskk.ru</a:t>
            </a:r>
            <a:endParaRPr lang="ru-RU" u="sng" dirty="0" smtClean="0">
              <a:solidFill>
                <a:srgbClr val="007434"/>
              </a:solidFill>
            </a:endParaRPr>
          </a:p>
          <a:p>
            <a:r>
              <a:rPr lang="ru-RU" u="sng" dirty="0" err="1" smtClean="0">
                <a:solidFill>
                  <a:srgbClr val="007434"/>
                </a:solidFill>
              </a:rPr>
              <a:t>ru.wikipedia.org</a:t>
            </a:r>
            <a:endParaRPr lang="ru-RU" u="sng" dirty="0" smtClean="0">
              <a:solidFill>
                <a:srgbClr val="007434"/>
              </a:solidFill>
            </a:endParaRPr>
          </a:p>
          <a:p>
            <a:r>
              <a:rPr lang="ru-RU" u="sng" dirty="0" err="1" smtClean="0">
                <a:solidFill>
                  <a:srgbClr val="007434"/>
                </a:solidFill>
              </a:rPr>
              <a:t>inkazan.ru</a:t>
            </a:r>
            <a:endParaRPr lang="ru-RU" u="sng" dirty="0" smtClean="0">
              <a:solidFill>
                <a:srgbClr val="007434"/>
              </a:solidFill>
            </a:endParaRPr>
          </a:p>
          <a:p>
            <a:r>
              <a:rPr lang="ru-RU" u="sng" dirty="0" err="1" smtClean="0">
                <a:solidFill>
                  <a:srgbClr val="007434"/>
                </a:solidFill>
                <a:hlinkClick r:id="rId4"/>
              </a:rPr>
              <a:t>publiclibrary.ru</a:t>
            </a:r>
            <a:endParaRPr lang="ru-RU" u="sng" dirty="0" smtClean="0">
              <a:solidFill>
                <a:srgbClr val="007434"/>
              </a:solidFill>
            </a:endParaRPr>
          </a:p>
          <a:p>
            <a:r>
              <a:rPr lang="ru-RU" u="sng" dirty="0" err="1" smtClean="0">
                <a:solidFill>
                  <a:srgbClr val="007434"/>
                </a:solidFill>
              </a:rPr>
              <a:t>kp.ru</a:t>
            </a:r>
            <a:endParaRPr lang="ru-RU" u="sng" dirty="0" smtClean="0">
              <a:solidFill>
                <a:srgbClr val="007434"/>
              </a:solidFill>
            </a:endParaRPr>
          </a:p>
          <a:p>
            <a:r>
              <a:rPr lang="ru-RU" u="sng" dirty="0" err="1" smtClean="0">
                <a:solidFill>
                  <a:srgbClr val="007434"/>
                </a:solidFill>
              </a:rPr>
              <a:t>ngs.ru</a:t>
            </a:r>
            <a:endParaRPr lang="ru-RU" u="sng" dirty="0">
              <a:solidFill>
                <a:srgbClr val="007434"/>
              </a:solidFill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CC99"/>
                </a:solidFill>
              </a:rPr>
              <a:t>ПАМЯТНИКИ СТУДЕНТАМ</a:t>
            </a:r>
            <a:endParaRPr lang="ru-RU" b="1" dirty="0">
              <a:ln>
                <a:solidFill>
                  <a:srgbClr val="007434"/>
                </a:solidFill>
              </a:ln>
              <a:solidFill>
                <a:srgbClr val="00CC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3929066"/>
            <a:ext cx="2643206" cy="1500198"/>
          </a:xfrm>
          <a:prstGeom prst="roundRect">
            <a:avLst/>
          </a:prstGeom>
          <a:solidFill>
            <a:srgbClr val="E884D3"/>
          </a:solidFill>
          <a:ln cmpd="sng">
            <a:solidFill>
              <a:srgbClr val="D933B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hlinkClick r:id="rId3" action="ppaction://hlinksldjump"/>
              </a:rPr>
              <a:t>ДОНЕЦК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007434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1785926"/>
            <a:ext cx="2643206" cy="1500198"/>
          </a:xfrm>
          <a:prstGeom prst="roundRect">
            <a:avLst/>
          </a:prstGeom>
          <a:solidFill>
            <a:srgbClr val="E884D3"/>
          </a:solidFill>
          <a:ln cmpd="sng">
            <a:solidFill>
              <a:srgbClr val="D933B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hlinkClick r:id="rId4" action="ppaction://hlinksldjump"/>
              </a:rPr>
              <a:t>КАМЕНСК-ШАХТИНСКИЙ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434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3857628"/>
            <a:ext cx="2643206" cy="1500198"/>
          </a:xfrm>
          <a:prstGeom prst="roundRect">
            <a:avLst/>
          </a:prstGeom>
          <a:solidFill>
            <a:srgbClr val="E884D3"/>
          </a:solidFill>
          <a:ln cmpd="sng">
            <a:solidFill>
              <a:srgbClr val="D933B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hlinkClick r:id="rId5" action="ppaction://hlinksldjump"/>
              </a:rPr>
              <a:t>МОСКВА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007434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1857364"/>
            <a:ext cx="2643206" cy="1500198"/>
          </a:xfrm>
          <a:prstGeom prst="roundRect">
            <a:avLst/>
          </a:prstGeom>
          <a:solidFill>
            <a:srgbClr val="E884D3"/>
          </a:solidFill>
          <a:ln cmpd="sng">
            <a:solidFill>
              <a:srgbClr val="D933B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hlinkClick r:id="rId6" action="ppaction://hlinksldjump"/>
              </a:rPr>
              <a:t>САРАТОВ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007434"/>
              </a:solidFill>
            </a:endParaRPr>
          </a:p>
        </p:txBody>
      </p:sp>
      <p:sp>
        <p:nvSpPr>
          <p:cNvPr id="12" name="Стрелка вправо 11">
            <a:hlinkClick r:id="rId7" action="ppaction://hlinksldjump"/>
          </p:cNvPr>
          <p:cNvSpPr/>
          <p:nvPr/>
        </p:nvSpPr>
        <p:spPr>
          <a:xfrm>
            <a:off x="3714744" y="6000768"/>
            <a:ext cx="1785950" cy="642942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4643470" cy="485778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САРАТОВ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4933950" y="928688"/>
            <a:ext cx="4210050" cy="5197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   </a:t>
            </a:r>
            <a:r>
              <a:rPr lang="ru-RU" sz="29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Студент </a:t>
            </a:r>
            <a:r>
              <a:rPr lang="ru-RU" sz="29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восседает на стопке книг и усиленно зубрит какой-то предмет. Поэтому неофициальное название памятника - "Ночь перед экзаменом".</a:t>
            </a:r>
            <a:br>
              <a:rPr lang="ru-RU" sz="29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sz="29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9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sz="29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Авторы </a:t>
            </a:r>
            <a:r>
              <a:rPr lang="ru-RU" sz="29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его - Андрей и Сергей Щербаковы. </a:t>
            </a:r>
            <a:endParaRPr lang="ru-RU" dirty="0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000760" y="5929330"/>
            <a:ext cx="1714512" cy="714356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643470" cy="50006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КАМЕНСК-ШАХТИНСКИЙ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     29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апреля 2009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появился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необычный памятник студентам. Парочка сидит возле Каменского химико-механического техникума.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Авторы: Анатолий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и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Юлия Ушаковы.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007434"/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071538" y="5929330"/>
            <a:ext cx="1500198" cy="571504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4143404" cy="53578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2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ДОНЕЦК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862513" y="1143000"/>
            <a:ext cx="4281487" cy="53578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Создание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памятника было приурочено к 70-летию основания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университета.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007434"/>
              </a:solidFill>
            </a:endParaRPr>
          </a:p>
          <a:p>
            <a:pPr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   Студент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опирается на лавочку рукой и коленом. С другой стороны лавочки лежат учебники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, мантия и конфедератка.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007434"/>
              </a:solidFill>
            </a:endParaRPr>
          </a:p>
          <a:p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286512" y="6072206"/>
            <a:ext cx="1714512" cy="571480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71612"/>
            <a:ext cx="5100651" cy="48577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МОСКВА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    Учащиеся вузов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</a:rPr>
              <a:t>предложили московским властям увековечить виновницу всех их страданий.</a:t>
            </a:r>
          </a:p>
          <a:p>
            <a:endParaRPr lang="ru-RU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14348" y="5786454"/>
            <a:ext cx="1571636" cy="714380"/>
          </a:xfrm>
          <a:prstGeom prst="rightArrow">
            <a:avLst/>
          </a:prstGeom>
          <a:solidFill>
            <a:srgbClr val="E884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Происхождение слова «педагог»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743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214422"/>
            <a:ext cx="447199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CC99"/>
                </a:solidFill>
              </a:rPr>
              <a:t>    </a:t>
            </a:r>
            <a:r>
              <a:rPr lang="ru-RU" sz="3600" b="1" dirty="0" smtClean="0">
                <a:ln>
                  <a:solidFill>
                    <a:srgbClr val="00CC99"/>
                  </a:solidFill>
                </a:ln>
                <a:solidFill>
                  <a:srgbClr val="007434"/>
                </a:solidFill>
              </a:rPr>
              <a:t>ПЕДАГОГ от греч. </a:t>
            </a:r>
            <a:r>
              <a:rPr lang="ru-RU" sz="3600" b="1" dirty="0" err="1" smtClean="0">
                <a:ln>
                  <a:solidFill>
                    <a:srgbClr val="00CC99"/>
                  </a:solidFill>
                </a:ln>
                <a:solidFill>
                  <a:srgbClr val="007434"/>
                </a:solidFill>
              </a:rPr>
              <a:t>paidagōgos</a:t>
            </a:r>
            <a:r>
              <a:rPr lang="ru-RU" sz="3600" b="1" dirty="0" smtClean="0">
                <a:ln>
                  <a:solidFill>
                    <a:srgbClr val="00CC99"/>
                  </a:solidFill>
                </a:ln>
                <a:solidFill>
                  <a:srgbClr val="007434"/>
                </a:solidFill>
              </a:rPr>
              <a:t>, букв. ведущий мальчика.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rgbClr val="00CC99"/>
                  </a:solidFill>
                </a:ln>
                <a:solidFill>
                  <a:srgbClr val="007434"/>
                </a:solidFill>
              </a:rPr>
              <a:t>    Человек, профессионально занимающийся преподавательской и воспитательной работой.</a:t>
            </a:r>
            <a:endParaRPr lang="ru-RU" sz="3600" b="1" dirty="0">
              <a:ln>
                <a:solidFill>
                  <a:srgbClr val="00CC99"/>
                </a:solidFill>
              </a:ln>
              <a:solidFill>
                <a:srgbClr val="007434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928802"/>
            <a:ext cx="3090867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7434"/>
                  </a:solidFill>
                </a:ln>
                <a:solidFill>
                  <a:srgbClr val="00CC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ПАМЯТНИКИ ПЕДАГОГАМ</a:t>
            </a:r>
            <a:endParaRPr lang="ru-RU" b="1" dirty="0">
              <a:ln>
                <a:solidFill>
                  <a:srgbClr val="007434"/>
                </a:solidFill>
              </a:ln>
              <a:solidFill>
                <a:srgbClr val="00CC99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8" y="1500174"/>
            <a:ext cx="2428892" cy="1357322"/>
          </a:xfrm>
          <a:prstGeom prst="roundRect">
            <a:avLst>
              <a:gd name="adj" fmla="val 16667"/>
            </a:avLst>
          </a:prstGeom>
          <a:solidFill>
            <a:srgbClr val="E884D3"/>
          </a:solidFill>
          <a:ln cmpd="sng">
            <a:solidFill>
              <a:srgbClr val="D933B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434"/>
                </a:solidFill>
                <a:hlinkClick r:id="rId3" action="ppaction://hlinksldjump"/>
              </a:rPr>
              <a:t>КАЗАНЬ</a:t>
            </a:r>
            <a:endParaRPr lang="ru-RU" sz="3600" b="1" dirty="0">
              <a:solidFill>
                <a:srgbClr val="007434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4500570"/>
            <a:ext cx="2428892" cy="1357322"/>
          </a:xfrm>
          <a:prstGeom prst="roundRect">
            <a:avLst/>
          </a:prstGeom>
          <a:solidFill>
            <a:srgbClr val="E884D3"/>
          </a:solidFill>
          <a:ln cmpd="sng">
            <a:solidFill>
              <a:srgbClr val="D933B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434"/>
                </a:solidFill>
                <a:hlinkClick r:id="rId4" action="ppaction://hlinksldjump"/>
              </a:rPr>
              <a:t>САРАТОВ</a:t>
            </a:r>
            <a:endParaRPr lang="ru-RU" sz="3600" b="1" dirty="0">
              <a:solidFill>
                <a:srgbClr val="007434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4429132"/>
            <a:ext cx="2428892" cy="1357322"/>
          </a:xfrm>
          <a:prstGeom prst="roundRect">
            <a:avLst>
              <a:gd name="adj" fmla="val 16667"/>
            </a:avLst>
          </a:prstGeom>
          <a:solidFill>
            <a:srgbClr val="E884D3"/>
          </a:solidFill>
          <a:ln cmpd="sng">
            <a:solidFill>
              <a:srgbClr val="D933B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434"/>
                </a:solidFill>
                <a:hlinkClick r:id="rId5" action="ppaction://hlinksldjump"/>
              </a:rPr>
              <a:t>ТОРОПЕЦ</a:t>
            </a:r>
            <a:endParaRPr lang="ru-RU" sz="3600" b="1" dirty="0">
              <a:solidFill>
                <a:srgbClr val="007434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3000372"/>
            <a:ext cx="2428892" cy="1357322"/>
          </a:xfrm>
          <a:prstGeom prst="roundRect">
            <a:avLst>
              <a:gd name="adj" fmla="val 16667"/>
            </a:avLst>
          </a:prstGeom>
          <a:solidFill>
            <a:srgbClr val="E884D3"/>
          </a:solidFill>
          <a:ln cmpd="sng">
            <a:solidFill>
              <a:srgbClr val="D933B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434"/>
                </a:solidFill>
                <a:hlinkClick r:id="rId6" action="ppaction://hlinksldjump"/>
              </a:rPr>
              <a:t>НОВОСИБИРСК</a:t>
            </a:r>
            <a:endParaRPr lang="ru-RU" sz="2400" b="1" dirty="0">
              <a:solidFill>
                <a:srgbClr val="007434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571612"/>
            <a:ext cx="2428892" cy="1357322"/>
          </a:xfrm>
          <a:prstGeom prst="roundRect">
            <a:avLst>
              <a:gd name="adj" fmla="val 16667"/>
            </a:avLst>
          </a:prstGeom>
          <a:solidFill>
            <a:srgbClr val="E884D3"/>
          </a:solidFill>
          <a:ln cmpd="sng">
            <a:solidFill>
              <a:srgbClr val="D933B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434"/>
                </a:solidFill>
                <a:hlinkClick r:id="rId7" action="ppaction://hlinksldjump"/>
              </a:rPr>
              <a:t>МОСКВА</a:t>
            </a:r>
            <a:endParaRPr lang="ru-RU" sz="3600" b="1" dirty="0">
              <a:solidFill>
                <a:srgbClr val="007434"/>
              </a:solidFill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403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ГАОУ СПО «Набережночелнинский медицинский колледж»</vt:lpstr>
      <vt:lpstr>ПРОИСХОЖДЕНИЕ СЛОВА «СТУДЕНТ»</vt:lpstr>
      <vt:lpstr>ПАМЯТНИКИ СТУДЕНТАМ</vt:lpstr>
      <vt:lpstr>САРАТОВ</vt:lpstr>
      <vt:lpstr>КАМЕНСК-ШАХТИНСКИЙ</vt:lpstr>
      <vt:lpstr>ДОНЕЦК</vt:lpstr>
      <vt:lpstr>МОСКВА</vt:lpstr>
      <vt:lpstr>Происхождение слова «педагог»</vt:lpstr>
      <vt:lpstr>ПАМЯТНИКИ ПЕДАГОГАМ</vt:lpstr>
      <vt:lpstr>МОСКВА</vt:lpstr>
      <vt:lpstr>КАЗАНЬ</vt:lpstr>
      <vt:lpstr>НОВОСИБИРСК</vt:lpstr>
      <vt:lpstr>САРАТОВ</vt:lpstr>
      <vt:lpstr>ТОРОПЕЦ</vt:lpstr>
      <vt:lpstr>ПРОДОЛЖИТЕ ПОСЛОВИЦЫ</vt:lpstr>
      <vt:lpstr>Slide 16</vt:lpstr>
      <vt:lpstr>Slide 17</vt:lpstr>
      <vt:lpstr>НАПУТСТВИЕ СТУДЕНТУ</vt:lpstr>
      <vt:lpstr>Slide 19</vt:lpstr>
      <vt:lpstr>ИСПОЛЬЗОВАННЫЙ МАТЕРИАЛ: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Virtual PC</cp:lastModifiedBy>
  <cp:revision>45</cp:revision>
  <dcterms:created xsi:type="dcterms:W3CDTF">2011-07-25T09:44:52Z</dcterms:created>
  <dcterms:modified xsi:type="dcterms:W3CDTF">2012-01-14T16:53:08Z</dcterms:modified>
</cp:coreProperties>
</file>