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rawings/legacyDiagramText8.bin" ContentType="application/vnd.ms-office.legacyDiagramText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6.bin" ContentType="application/vnd.ms-office.legacyDiagramText"/>
  <Override PartName="/ppt/drawings/legacyDiagramText7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2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00"/>
    <a:srgbClr val="0066FF"/>
    <a:srgbClr val="009900"/>
    <a:srgbClr val="FFFF66"/>
    <a:srgbClr val="FF0066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.bin"/><Relationship Id="rId13" Type="http://schemas.openxmlformats.org/officeDocument/2006/relationships/image" Target="../media/image38.png"/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12" Type="http://schemas.openxmlformats.org/officeDocument/2006/relationships/image" Target="../media/image37.jpeg"/><Relationship Id="rId2" Type="http://schemas.microsoft.com/office/2006/relationships/legacyDiagramText" Target="legacyDiagramText1.bin"/><Relationship Id="rId1" Type="http://schemas.openxmlformats.org/officeDocument/2006/relationships/image" Target="../media/image34.emf"/><Relationship Id="rId6" Type="http://schemas.microsoft.com/office/2006/relationships/legacyDiagramText" Target="legacyDiagramText5.bin"/><Relationship Id="rId11" Type="http://schemas.openxmlformats.org/officeDocument/2006/relationships/image" Target="../media/image36.jpeg"/><Relationship Id="rId5" Type="http://schemas.microsoft.com/office/2006/relationships/legacyDiagramText" Target="legacyDiagramText4.bin"/><Relationship Id="rId10" Type="http://schemas.openxmlformats.org/officeDocument/2006/relationships/image" Target="../media/image35.png"/><Relationship Id="rId4" Type="http://schemas.microsoft.com/office/2006/relationships/legacyDiagramText" Target="legacyDiagramText3.bin"/><Relationship Id="rId9" Type="http://schemas.microsoft.com/office/2006/relationships/legacyDiagramText" Target="legacyDiagramText8.bin"/><Relationship Id="rId14" Type="http://schemas.openxmlformats.org/officeDocument/2006/relationships/image" Target="../media/image39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C20F-BF04-4AB2-AF21-7A5E8845A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BA10-C983-4406-8227-0A70A8AC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ABE9-2BAC-4532-8021-F80A845B0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8D52B-B0EE-4E43-955D-721078EDE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F32A0-1F01-4E25-AD20-84F43F353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9842-8B38-4043-8F13-C3F5D236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93D3-B001-4B80-B0CC-06FBD9C9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5E47-067C-4145-9512-99837C51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8B49-6231-47CA-A193-5926E086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841E-D217-4766-84EC-D0C4358E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361B-9D25-409F-B353-813E14510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AF33-8E7D-4909-93D2-3B981E126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9EF36DB-A7D8-40F5-8C90-003881E62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P106023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P1060234.JPG</a:t>
            </a:r>
            <a:endParaRPr lang="ru-RU" smtClean="0"/>
          </a:p>
        </p:txBody>
      </p:sp>
      <p:pic>
        <p:nvPicPr>
          <p:cNvPr id="307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3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1910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990000"/>
                </a:solidFill>
              </a:rPr>
              <a:t>МОУ «Утёвская средняя общеобразовательная школа» «Образовательный центр» 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533400" y="32004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Модель воспитательной системы класса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0" y="5638800"/>
            <a:ext cx="6400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    </a:t>
            </a:r>
            <a:r>
              <a:rPr lang="ru-RU" sz="1600">
                <a:solidFill>
                  <a:srgbClr val="990000"/>
                </a:solidFill>
              </a:rPr>
              <a:t>Учитель  высшей квалификационной категории </a:t>
            </a:r>
          </a:p>
          <a:p>
            <a:pPr algn="ctr"/>
            <a:r>
              <a:rPr lang="ru-RU" sz="1600">
                <a:solidFill>
                  <a:srgbClr val="990000"/>
                </a:solidFill>
              </a:rPr>
              <a:t>«Почётный работник общего образования РФ» Румянцева Е.Н.</a:t>
            </a:r>
          </a:p>
        </p:txBody>
      </p:sp>
      <p:pic>
        <p:nvPicPr>
          <p:cNvPr id="3083" name="Picture 11" descr="P11208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5257800"/>
            <a:ext cx="12192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66FF66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   </a:t>
            </a:r>
            <a:r>
              <a:rPr lang="ru-RU" sz="2400" b="1" smtClean="0">
                <a:solidFill>
                  <a:srgbClr val="C00000"/>
                </a:solidFill>
              </a:rPr>
              <a:t>Любить детей , не сравнивать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                                        с другими 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Встречать улыбкой , добрым словом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                                        каждый раз .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Поддерживать и понимать ,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                                 быть справедливым,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Учить  быть добрым , честным , помнить 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                                                 что сейчас,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Зависит лишь от нас , кем может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                                    стать ребёнок 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Какое будущее ожидает нас ,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Пусть эти правила станут золотыми ,</a:t>
            </a:r>
            <a:br>
              <a:rPr lang="ru-RU" sz="2400" b="1" smtClean="0">
                <a:solidFill>
                  <a:srgbClr val="C00000"/>
                </a:solidFill>
              </a:rPr>
            </a:br>
            <a:endParaRPr lang="ru-RU" sz="24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    Не только для меня , но и для вас .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/>
            </a:r>
            <a:br>
              <a:rPr lang="ru-RU" sz="2400" b="1" smtClean="0">
                <a:solidFill>
                  <a:srgbClr val="C00000"/>
                </a:solidFill>
              </a:rPr>
            </a:br>
            <a:endParaRPr lang="ru-RU" sz="24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086600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Золотые правила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077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772400" y="5257800"/>
            <a:ext cx="838200" cy="86836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" cy="8080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81000" y="4343400"/>
            <a:ext cx="963613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7391400" y="457200"/>
            <a:ext cx="963613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429000" y="1371600"/>
            <a:ext cx="963613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5105400" y="3962400"/>
            <a:ext cx="963613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971800" y="5257800"/>
            <a:ext cx="963613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0099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FF0000"/>
                </a:solidFill>
              </a:rPr>
              <a:t>Воспитательная система класса</a:t>
            </a:r>
            <a:r>
              <a:rPr lang="ru-RU" sz="2000" smtClean="0">
                <a:solidFill>
                  <a:srgbClr val="FF0000"/>
                </a:solidFill>
              </a:rPr>
              <a:t> – это целостный социальный организм, функционирующий при условии  основных компонентов воспитания, отражающий  способ организации коллектива класса.</a:t>
            </a:r>
          </a:p>
        </p:txBody>
      </p:sp>
      <p:pic>
        <p:nvPicPr>
          <p:cNvPr id="5124" name="Picture 2" descr="D:\Documents and Settings\Дарья\Рабочий стол\Уроки\сканирование0016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066800"/>
            <a:ext cx="3352800" cy="2381250"/>
          </a:xfrm>
          <a:noFill/>
        </p:spPr>
      </p:pic>
      <p:pic>
        <p:nvPicPr>
          <p:cNvPr id="5125" name="Picture 1" descr="E:\конкурс\P1130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352800" cy="2417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883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Воспитательные задачи:</a:t>
            </a:r>
          </a:p>
          <a:p>
            <a:r>
              <a:rPr lang="ru-RU"/>
              <a:t> - учить ребят грамотному общению друг с другом;</a:t>
            </a:r>
          </a:p>
          <a:p>
            <a:r>
              <a:rPr lang="ru-RU"/>
              <a:t> - поддерживать и развивать в них  качества как доброта, отзывчивость, умение сопереживать товарищу, уважение к окружающим людям;</a:t>
            </a:r>
          </a:p>
          <a:p>
            <a:r>
              <a:rPr lang="ru-RU"/>
              <a:t> - воспитывать чувство личной ответственности за свои дела и поступки, умение соотносить их с интересами коллектива.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" y="34290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Цель воспитательной работы</a:t>
            </a:r>
            <a:r>
              <a:rPr lang="ru-RU"/>
              <a:t> –  сформировать в классе отношения товарищества и взаимовыручки на основе развития и интереса учащихся друг к другу, к делам и проблемам своего коллектива. </a:t>
            </a:r>
          </a:p>
        </p:txBody>
      </p:sp>
      <p:pic>
        <p:nvPicPr>
          <p:cNvPr id="5130" name="Picture 4" descr="D:\Documents and Settings\Дарья\Рабочий стол\Уроки\IMG_3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7185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66FF66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D:\Documents and Settings\Дарья\Рабочий стол\1 сентября\сканирование0006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189038"/>
            <a:ext cx="2509838" cy="182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71800" y="1371600"/>
            <a:ext cx="6172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- внешний вид (портрет) ученика; - физическое и психическое здоровье;</a:t>
            </a:r>
          </a:p>
          <a:p>
            <a:r>
              <a:rPr lang="ru-RU"/>
              <a:t> - поведение школьников;  - взаимоотношения в коллективе;</a:t>
            </a:r>
          </a:p>
          <a:p>
            <a:r>
              <a:rPr lang="ru-RU"/>
              <a:t> - отношение к себе;   - познавательная активность.</a:t>
            </a:r>
          </a:p>
        </p:txBody>
      </p:sp>
      <p:sp>
        <p:nvSpPr>
          <p:cNvPr id="6150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Критерии индивидуального развития ученика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методы работы:</a:t>
            </a:r>
            <a:r>
              <a:rPr lang="ru-RU"/>
              <a:t> беседы; опросы; анкетирование; тестирование; педагогическое наблюдение.</a:t>
            </a:r>
          </a:p>
        </p:txBody>
      </p:sp>
      <p:graphicFrame>
        <p:nvGraphicFramePr>
          <p:cNvPr id="6237" name="Group 93"/>
          <p:cNvGraphicFramePr>
            <a:graphicFrameLocks noGrp="1"/>
          </p:cNvGraphicFramePr>
          <p:nvPr>
            <p:ph idx="1"/>
          </p:nvPr>
        </p:nvGraphicFramePr>
        <p:xfrm>
          <a:off x="228600" y="4724400"/>
          <a:ext cx="4648200" cy="162433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52705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 .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2008-2009г.г.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2009-2010г.г.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2010-2011г.г.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балл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классе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балл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классе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Ср.балл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классе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Румянцева Е.Н.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5147" name="Rectangle 88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231" name="Object 87"/>
          <p:cNvGraphicFramePr>
            <a:graphicFrameLocks noChangeAspect="1"/>
          </p:cNvGraphicFramePr>
          <p:nvPr/>
        </p:nvGraphicFramePr>
        <p:xfrm>
          <a:off x="4800600" y="4659313"/>
          <a:ext cx="4343400" cy="2198687"/>
        </p:xfrm>
        <a:graphic>
          <a:graphicData uri="http://schemas.openxmlformats.org/presentationml/2006/ole">
            <p:oleObj spid="_x0000_s5148" name="Диаграмма" r:id="rId4" imgW="4238493" imgH="2324039" progId="MSGraph.Chart.8">
              <p:embed/>
            </p:oleObj>
          </a:graphicData>
        </a:graphic>
      </p:graphicFrame>
      <p:sp>
        <p:nvSpPr>
          <p:cNvPr id="6236" name="WordArt 92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477000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000" kern="10" spc="-2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Результаты   мониторинга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OleChart spid="6231" grpId="0"/>
      <p:bldP spid="6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atin typeface="Arial"/>
                <a:cs typeface="Arial"/>
              </a:rPr>
              <a:t>основные направления и формы воспитательной работы с учащимися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3505200" cy="533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Учебно-познавательное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5105400" y="1219200"/>
            <a:ext cx="32766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Гражданско-патриотическое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33528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Правовое просвещение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5029200" y="3810000"/>
            <a:ext cx="35814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Экологическое просвещение</a:t>
            </a:r>
          </a:p>
        </p:txBody>
      </p:sp>
      <p:pic>
        <p:nvPicPr>
          <p:cNvPr id="7190" name="Picture 22" descr="P10809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19050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IMG_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4495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P10906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4419600"/>
            <a:ext cx="2971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IMG_27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19050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6" descr="S6301878"/>
          <p:cNvPicPr>
            <a:picLocks noChangeAspect="1" noChangeArrowheads="1"/>
          </p:cNvPicPr>
          <p:nvPr/>
        </p:nvPicPr>
        <p:blipFill>
          <a:blip r:embed="rId6" cstate="email"/>
          <a:srcRect r="-480"/>
          <a:stretch>
            <a:fillRect/>
          </a:stretch>
        </p:blipFill>
        <p:spPr bwMode="auto">
          <a:xfrm>
            <a:off x="5486400" y="1905000"/>
            <a:ext cx="2857500" cy="2058988"/>
          </a:xfrm>
          <a:prstGeom prst="rect">
            <a:avLst/>
          </a:prstGeom>
          <a:noFill/>
          <a:ln w="508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7195" name="Picture 27" descr="S63020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600" y="4495800"/>
            <a:ext cx="2895600" cy="2133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6" grpId="0" animBg="1"/>
      <p:bldP spid="7178" grpId="0" animBg="1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66FF66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5800" y="3733800"/>
            <a:ext cx="3429000" cy="838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Спортивно-оздоровительное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5410200" y="3810000"/>
            <a:ext cx="3276600" cy="649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Трудовое воспитание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3352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Эстетическое просвещение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105400" y="914400"/>
            <a:ext cx="35052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Нравственно-этическое</a:t>
            </a:r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Arial"/>
                <a:cs typeface="Arial"/>
              </a:rPr>
              <a:t>основные направления и формы воспитательной работы с учащимися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673225"/>
            <a:ext cx="2819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601644"/>
            <a:ext cx="2895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Масленница 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37364"/>
            <a:ext cx="2819400" cy="208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819400" cy="217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PB0801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30436"/>
            <a:ext cx="2819400" cy="203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630197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527" y="4503737"/>
            <a:ext cx="28194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300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04800" y="32004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CC"/>
                    </a:gs>
                  </a:gsLst>
                  <a:lin ang="2700000" scaled="1"/>
                </a:gradFill>
                <a:latin typeface="Arial"/>
                <a:cs typeface="Arial"/>
              </a:rPr>
              <a:t>Равноправные цели всех субъектов</a:t>
            </a:r>
          </a:p>
        </p:txBody>
      </p:sp>
      <p:pic>
        <p:nvPicPr>
          <p:cNvPr id="9221" name="Picture 5" descr="Масленница 01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9088" y="285750"/>
            <a:ext cx="3886200" cy="2914650"/>
          </a:xfrm>
          <a:noFill/>
        </p:spPr>
      </p:pic>
      <p:pic>
        <p:nvPicPr>
          <p:cNvPr id="9222" name="Picture 6" descr="P11906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6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806825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100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915400" cy="121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Стремление к истине, к добру, красоте.</a:t>
            </a:r>
          </a:p>
        </p:txBody>
      </p:sp>
      <p:pic>
        <p:nvPicPr>
          <p:cNvPr id="13317" name="Picture 2" descr="D:\Documents and Settings\Дарья\Рабочий стол\конкурс\сканирование0008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447800"/>
            <a:ext cx="3213100" cy="2432050"/>
          </a:xfrm>
          <a:noFill/>
        </p:spPr>
      </p:pic>
      <p:pic>
        <p:nvPicPr>
          <p:cNvPr id="13318" name="Picture 3" descr="D:\Documents and Settings\Дарья\Рабочий стол\конкурс\P1050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447800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D:\Documents and Settings\Дарья\Рабочий стол\конкурс\P10905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114800"/>
            <a:ext cx="3214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MG_30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4114800"/>
            <a:ext cx="32766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сканирование00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43200" y="40386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 descr="P10501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1447800"/>
            <a:ext cx="3276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P10501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2600" y="1371600"/>
            <a:ext cx="3352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P111054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43200" y="1295400"/>
            <a:ext cx="36703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P111053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8600" y="1143000"/>
            <a:ext cx="86868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66FF66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8077200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819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Самоуправление в классе</a:t>
            </a:r>
          </a:p>
        </p:txBody>
      </p:sp>
      <p:graphicFrame>
        <p:nvGraphicFramePr>
          <p:cNvPr id="1050" name="Object 3"/>
          <p:cNvGraphicFramePr>
            <a:graphicFrameLocks noChangeAspect="1"/>
          </p:cNvGraphicFramePr>
          <p:nvPr/>
        </p:nvGraphicFramePr>
        <p:xfrm>
          <a:off x="611188" y="1255713"/>
          <a:ext cx="8589962" cy="5754687"/>
        </p:xfrm>
        <a:graphic>
          <a:graphicData uri="http://schemas.openxmlformats.org/presentationml/2006/ole">
            <p:oleObj spid="_x0000_s1050" name="Диаграмма" r:id="rId4" imgW="6095889" imgH="4076615" progId="MSGraph.Chart.8">
              <p:embed followColorScheme="full"/>
            </p:oleObj>
          </a:graphicData>
        </a:graphic>
      </p:graphicFrame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1143000"/>
            <a:ext cx="90979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/>
              <a:t>Каждый ученик отвечает за определённое направление деятельности, имеет функциональные обязанности в органах ученического самоуправления класса. </a:t>
            </a:r>
          </a:p>
          <a:p>
            <a:endParaRPr lang="ru-RU"/>
          </a:p>
        </p:txBody>
      </p:sp>
      <p:graphicFrame>
        <p:nvGraphicFramePr>
          <p:cNvPr id="1026" name="Organization Chart 25"/>
          <p:cNvGraphicFramePr>
            <a:graphicFrameLocks noChangeAspect="1"/>
          </p:cNvGraphicFramePr>
          <p:nvPr/>
        </p:nvGraphicFramePr>
        <p:xfrm>
          <a:off x="228600" y="2057400"/>
          <a:ext cx="8686800" cy="4419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  <p:custDataLst>
      <p:tags r:id="rId2"/>
    </p:custDataLst>
  </p:cSld>
  <p:clrMapOvr>
    <a:masterClrMapping/>
  </p:clrMapOvr>
  <p:transition advTm="20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Классный коллектив строится на основе содружества и самоуправления, т. е. через совместное переживание факта или явления, создающего напряжение и яркий эмоциональный выход, на основе формирования отношений содружества классного руководителя и детей, содружества между самими детьми. </a:t>
            </a:r>
            <a:endParaRPr lang="ru-RU" sz="1800" smtClean="0">
              <a:solidFill>
                <a:srgbClr val="FF0000"/>
              </a:solidFill>
            </a:endParaRP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0104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Классный коллектив</a:t>
            </a:r>
          </a:p>
        </p:txBody>
      </p:sp>
      <p:pic>
        <p:nvPicPr>
          <p:cNvPr id="11269" name="Picture 5" descr="начало 2011 0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590800"/>
            <a:ext cx="48006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65218"/>
            <a:ext cx="29606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8006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Изображение 0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4121150"/>
            <a:ext cx="2971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360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Оформление по умолчанию</vt:lpstr>
      <vt:lpstr>Диаграмма Microsoft Graph</vt:lpstr>
      <vt:lpstr>Слайд 1</vt:lpstr>
      <vt:lpstr>Воспитательная система класса – это целостный социальный организм, функционирующий при условии  основных компонентов воспитания, отражающий  способ организации коллектива класса.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25</cp:revision>
  <cp:lastPrinted>1601-01-01T00:00:00Z</cp:lastPrinted>
  <dcterms:created xsi:type="dcterms:W3CDTF">1601-01-01T00:00:00Z</dcterms:created>
  <dcterms:modified xsi:type="dcterms:W3CDTF">2012-03-15T11:13:17Z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