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25"/>
  </p:notesMasterIdLst>
  <p:sldIdLst>
    <p:sldId id="277" r:id="rId2"/>
    <p:sldId id="257" r:id="rId3"/>
    <p:sldId id="258" r:id="rId4"/>
    <p:sldId id="265" r:id="rId5"/>
    <p:sldId id="259" r:id="rId6"/>
    <p:sldId id="262" r:id="rId7"/>
    <p:sldId id="261" r:id="rId8"/>
    <p:sldId id="263" r:id="rId9"/>
    <p:sldId id="284" r:id="rId10"/>
    <p:sldId id="285" r:id="rId11"/>
    <p:sldId id="286" r:id="rId12"/>
    <p:sldId id="287" r:id="rId13"/>
    <p:sldId id="274" r:id="rId14"/>
    <p:sldId id="283" r:id="rId15"/>
    <p:sldId id="289" r:id="rId16"/>
    <p:sldId id="290" r:id="rId17"/>
    <p:sldId id="291" r:id="rId18"/>
    <p:sldId id="292" r:id="rId19"/>
    <p:sldId id="293" r:id="rId20"/>
    <p:sldId id="294" r:id="rId21"/>
    <p:sldId id="275" r:id="rId22"/>
    <p:sldId id="295" r:id="rId23"/>
    <p:sldId id="276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67" autoAdjust="0"/>
  </p:normalViewPr>
  <p:slideViewPr>
    <p:cSldViewPr>
      <p:cViewPr varScale="1">
        <p:scale>
          <a:sx n="70" d="100"/>
          <a:sy n="70" d="100"/>
        </p:scale>
        <p:origin x="-114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478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E07EB40-4106-4091-8864-C9E5668C5386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167C509-ACFD-452F-98F4-53CFFA67FE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A988ED9-451A-4826-86FD-86BB559CD420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282F1D-0036-4B46-A20E-55226A7A8FB2}" type="slidenum">
              <a:rPr lang="ru-RU" smtClean="0"/>
              <a:pPr/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74533CF-B494-41DE-9811-507E92E5C2B3}" type="slidenum">
              <a:rPr lang="ru-RU" smtClean="0"/>
              <a:pPr/>
              <a:t>11</a:t>
            </a:fld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5870483-E6C5-4BAE-8DD5-B8FD8D9A357E}" type="slidenum">
              <a:rPr lang="ru-RU" smtClean="0"/>
              <a:pPr/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43B0128-7655-431A-82EE-16E62C9D36FD}" type="slidenum">
              <a:rPr lang="ru-RU" smtClean="0"/>
              <a:pPr/>
              <a:t>13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BBC63FD-DAD1-4338-B8E4-D404560A8E7A}" type="slidenum">
              <a:rPr lang="ru-RU" smtClean="0"/>
              <a:pPr/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D7CBD77-56DA-46E4-8592-533C2D403E88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988E9FE-4A31-4EC4-949C-E5ADDC8D76F7}" type="slidenum">
              <a:rPr lang="ru-RU" smtClean="0"/>
              <a:pPr/>
              <a:t>4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CD2164-01C8-40CB-AAF6-94364A4140B3}" type="slidenum">
              <a:rPr lang="ru-RU" smtClean="0"/>
              <a:pPr/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1376AE-515F-49E0-9CCA-1E0F34B46E8A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4502EE3-49FA-4F08-B51A-D82B48FE3D8B}" type="slidenum">
              <a:rPr lang="ru-RU" smtClean="0"/>
              <a:pPr/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99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99C2B8F-4C04-4A2D-B772-F3A4D0D79D9A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1994AF2-80D5-424E-88AF-AA410D1AE399}" type="slidenum">
              <a:rPr lang="ru-RU" smtClean="0"/>
              <a:pPr/>
              <a:t>9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E4A330E-B89A-48F8-A1F3-FDD9A3AD1CEB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7C2D480-C10E-4456-AB18-9FE177CBF4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872EF-E742-4AAE-9F37-C48EAD975439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D5544-F792-45E8-9703-8C6CB4F6D0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ABDD7-3EA7-440E-8500-366DE06A495D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0A537-F89B-4D77-8243-25923EF6D4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D9738-2A3D-446B-87F3-D6B4F978673C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3B453-ABC6-4133-9810-1C656E14D0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A4AA6D-34BF-4730-A659-AE61D0B129C4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807F482-02BB-4352-A868-38869B0D75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55159-3946-488C-A23B-DCDAC269D305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69EBA-FE5B-4E6C-8519-533E3BDECD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59F973E-C065-48FC-97F4-1BACAB44E0A0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90E42C1-34BB-4F9B-BA75-3F7BA4DD50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37A5E-BCEC-45BA-B3AC-A06CCD027A22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C17A9-3AD0-4F04-AC5C-77F57FF15A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53D697B-A256-443A-88EF-6013599B831E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F323D7C-27A1-4B2B-B54A-8283897905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93ED1C6-1250-48C6-B9DE-3A286AB579F3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E27A5A1-7195-4A6C-A238-736A940DE7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438E18-54AC-4CAA-819C-6268AAD7C7B8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5676236-9281-4DFD-9773-982CEDDF50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5D90AB20-F558-4624-85E9-1F636944A90D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7A0E26A-73C6-4DAE-88AD-8763C9AB9E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3" r:id="rId2"/>
    <p:sldLayoutId id="2147483959" r:id="rId3"/>
    <p:sldLayoutId id="2147483954" r:id="rId4"/>
    <p:sldLayoutId id="2147483960" r:id="rId5"/>
    <p:sldLayoutId id="2147483955" r:id="rId6"/>
    <p:sldLayoutId id="2147483961" r:id="rId7"/>
    <p:sldLayoutId id="2147483962" r:id="rId8"/>
    <p:sldLayoutId id="2147483963" r:id="rId9"/>
    <p:sldLayoutId id="2147483956" r:id="rId10"/>
    <p:sldLayoutId id="21474839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rguefile.com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782637"/>
          </a:xfrm>
        </p:spPr>
        <p:txBody>
          <a:bodyPr/>
          <a:lstStyle/>
          <a:p>
            <a:pPr marL="27432" algn="ctr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Guten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Tag!</a:t>
            </a:r>
            <a:endParaRPr lang="ru-RU" sz="4000" b="1" dirty="0" smtClean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1925" y="1285875"/>
            <a:ext cx="7407275" cy="5357813"/>
          </a:xfrm>
          <a:blipFill>
            <a:blip r:embed="rId3" cstate="email"/>
            <a:stretch>
              <a:fillRect/>
            </a:stretch>
          </a:blipFill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5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Unsere</a:t>
            </a:r>
            <a:r>
              <a:rPr lang="en-US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Erde</a:t>
            </a:r>
            <a:r>
              <a:rPr lang="en-US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</a:t>
            </a:r>
            <a:r>
              <a:rPr lang="en-US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unser</a:t>
            </a:r>
            <a:r>
              <a:rPr lang="en-US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gemeinsames</a:t>
            </a:r>
            <a:r>
              <a:rPr lang="en-US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Haus</a:t>
            </a:r>
            <a:r>
              <a:rPr lang="en-US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5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4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лыбающееся лицо 4"/>
          <p:cNvSpPr/>
          <p:nvPr/>
        </p:nvSpPr>
        <p:spPr>
          <a:xfrm>
            <a:off x="3786188" y="1928813"/>
            <a:ext cx="2357437" cy="2286000"/>
          </a:xfrm>
          <a:prstGeom prst="smileyFac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428750" y="500063"/>
            <a:ext cx="2357438" cy="1785937"/>
          </a:xfrm>
          <a:prstGeom prst="ellipse">
            <a:avLst/>
          </a:prstGeom>
          <a:blipFill>
            <a:blip r:embed="rId3" cstate="email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285875" y="3857625"/>
            <a:ext cx="2643188" cy="1857375"/>
          </a:xfrm>
          <a:prstGeom prst="ellipse">
            <a:avLst/>
          </a:prstGeom>
          <a:blipFill>
            <a:blip r:embed="rId4" cstate="email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5286375" y="428625"/>
            <a:ext cx="2357438" cy="1357313"/>
          </a:xfrm>
          <a:prstGeom prst="ellipse">
            <a:avLst/>
          </a:prstGeom>
          <a:blipFill>
            <a:blip r:embed="rId5" cstate="email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7414" name="Прямоугольник 11"/>
          <p:cNvSpPr>
            <a:spLocks noChangeArrowheads="1"/>
          </p:cNvSpPr>
          <p:nvPr/>
        </p:nvSpPr>
        <p:spPr bwMode="auto">
          <a:xfrm>
            <a:off x="1857375" y="5857875"/>
            <a:ext cx="17859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der  Wald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5" name="Прямоугольник 12"/>
          <p:cNvSpPr>
            <a:spLocks noChangeArrowheads="1"/>
          </p:cNvSpPr>
          <p:nvPr/>
        </p:nvSpPr>
        <p:spPr bwMode="auto">
          <a:xfrm>
            <a:off x="5857875" y="1785938"/>
            <a:ext cx="1633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die Tiere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Улыбающееся лицо 15"/>
          <p:cNvSpPr/>
          <p:nvPr/>
        </p:nvSpPr>
        <p:spPr>
          <a:xfrm>
            <a:off x="3786188" y="1928813"/>
            <a:ext cx="2357437" cy="2286000"/>
          </a:xfrm>
          <a:prstGeom prst="smileyFace">
            <a:avLst>
              <a:gd name="adj" fmla="val -4653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Равнобедренный треугольник 16"/>
          <p:cNvSpPr/>
          <p:nvPr/>
        </p:nvSpPr>
        <p:spPr>
          <a:xfrm rot="17145308">
            <a:off x="4436269" y="2267744"/>
            <a:ext cx="2271713" cy="1679575"/>
          </a:xfrm>
          <a:prstGeom prst="triangle">
            <a:avLst>
              <a:gd name="adj" fmla="val 421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 rot="21118907">
            <a:off x="3925888" y="3065463"/>
            <a:ext cx="2058987" cy="1544637"/>
          </a:xfrm>
          <a:prstGeom prst="triangle">
            <a:avLst>
              <a:gd name="adj" fmla="val 5464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419" name="TextBox 10"/>
          <p:cNvSpPr txBox="1">
            <a:spLocks noChangeArrowheads="1"/>
          </p:cNvSpPr>
          <p:nvPr/>
        </p:nvSpPr>
        <p:spPr bwMode="auto">
          <a:xfrm>
            <a:off x="1214438" y="228600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der Boden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лыбающееся лицо 4"/>
          <p:cNvSpPr/>
          <p:nvPr/>
        </p:nvSpPr>
        <p:spPr>
          <a:xfrm>
            <a:off x="3786188" y="1928813"/>
            <a:ext cx="2357437" cy="2286000"/>
          </a:xfrm>
          <a:prstGeom prst="smileyFac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428750" y="500063"/>
            <a:ext cx="2357438" cy="1785937"/>
          </a:xfrm>
          <a:prstGeom prst="ellipse">
            <a:avLst/>
          </a:prstGeom>
          <a:blipFill>
            <a:blip r:embed="rId3" cstate="email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5286375" y="428625"/>
            <a:ext cx="2357438" cy="1357313"/>
          </a:xfrm>
          <a:prstGeom prst="ellipse">
            <a:avLst/>
          </a:prstGeom>
          <a:blipFill>
            <a:blip r:embed="rId4" cstate="email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8437" name="Прямоугольник 12"/>
          <p:cNvSpPr>
            <a:spLocks noChangeArrowheads="1"/>
          </p:cNvSpPr>
          <p:nvPr/>
        </p:nvSpPr>
        <p:spPr bwMode="auto">
          <a:xfrm>
            <a:off x="5857875" y="1785938"/>
            <a:ext cx="1633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die Tiere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Улыбающееся лицо 15"/>
          <p:cNvSpPr/>
          <p:nvPr/>
        </p:nvSpPr>
        <p:spPr>
          <a:xfrm>
            <a:off x="3786188" y="1928813"/>
            <a:ext cx="2357437" cy="2286000"/>
          </a:xfrm>
          <a:prstGeom prst="smileyFace">
            <a:avLst>
              <a:gd name="adj" fmla="val -4653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Равнобедренный треугольник 16"/>
          <p:cNvSpPr/>
          <p:nvPr/>
        </p:nvSpPr>
        <p:spPr>
          <a:xfrm rot="17145308">
            <a:off x="4462462" y="2301876"/>
            <a:ext cx="2290763" cy="1611312"/>
          </a:xfrm>
          <a:prstGeom prst="triangle">
            <a:avLst>
              <a:gd name="adj" fmla="val 421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 rot="3549454">
            <a:off x="3180557" y="2653506"/>
            <a:ext cx="2106612" cy="1616075"/>
          </a:xfrm>
          <a:prstGeom prst="triangle">
            <a:avLst>
              <a:gd name="adj" fmla="val 497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Равнобедренный треугольник 18"/>
          <p:cNvSpPr/>
          <p:nvPr/>
        </p:nvSpPr>
        <p:spPr>
          <a:xfrm rot="21118907">
            <a:off x="3925888" y="3065463"/>
            <a:ext cx="2058987" cy="1544637"/>
          </a:xfrm>
          <a:prstGeom prst="triangle">
            <a:avLst>
              <a:gd name="adj" fmla="val 5464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442" name="TextBox 10"/>
          <p:cNvSpPr txBox="1">
            <a:spLocks noChangeArrowheads="1"/>
          </p:cNvSpPr>
          <p:nvPr/>
        </p:nvSpPr>
        <p:spPr bwMode="auto">
          <a:xfrm>
            <a:off x="1214438" y="228600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der Boden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лыбающееся лицо 4"/>
          <p:cNvSpPr/>
          <p:nvPr/>
        </p:nvSpPr>
        <p:spPr>
          <a:xfrm>
            <a:off x="3786188" y="1928813"/>
            <a:ext cx="2357437" cy="2286000"/>
          </a:xfrm>
          <a:prstGeom prst="smileyFac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5286375" y="428625"/>
            <a:ext cx="2357438" cy="1357313"/>
          </a:xfrm>
          <a:prstGeom prst="ellipse">
            <a:avLst/>
          </a:prstGeom>
          <a:blipFill>
            <a:blip r:embed="rId3" cstate="email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9460" name="Прямоугольник 12"/>
          <p:cNvSpPr>
            <a:spLocks noChangeArrowheads="1"/>
          </p:cNvSpPr>
          <p:nvPr/>
        </p:nvSpPr>
        <p:spPr bwMode="auto">
          <a:xfrm>
            <a:off x="5857875" y="1785938"/>
            <a:ext cx="1633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die Tiere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Улыбающееся лицо 15"/>
          <p:cNvSpPr/>
          <p:nvPr/>
        </p:nvSpPr>
        <p:spPr>
          <a:xfrm>
            <a:off x="3786188" y="1928813"/>
            <a:ext cx="2357437" cy="2286000"/>
          </a:xfrm>
          <a:prstGeom prst="smileyFace">
            <a:avLst>
              <a:gd name="adj" fmla="val -4653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Равнобедренный треугольник 16"/>
          <p:cNvSpPr/>
          <p:nvPr/>
        </p:nvSpPr>
        <p:spPr>
          <a:xfrm rot="17145308">
            <a:off x="4462462" y="2301876"/>
            <a:ext cx="2290763" cy="1611312"/>
          </a:xfrm>
          <a:prstGeom prst="triangle">
            <a:avLst>
              <a:gd name="adj" fmla="val 421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 rot="7781400">
            <a:off x="3155156" y="1810544"/>
            <a:ext cx="2378075" cy="1519238"/>
          </a:xfrm>
          <a:prstGeom prst="triangle">
            <a:avLst>
              <a:gd name="adj" fmla="val 497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Равнобедренный треугольник 18"/>
          <p:cNvSpPr/>
          <p:nvPr/>
        </p:nvSpPr>
        <p:spPr>
          <a:xfrm rot="3549454">
            <a:off x="3180557" y="2653506"/>
            <a:ext cx="2106612" cy="1616075"/>
          </a:xfrm>
          <a:prstGeom prst="triangle">
            <a:avLst>
              <a:gd name="adj" fmla="val 497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Равнобедренный треугольник 19"/>
          <p:cNvSpPr/>
          <p:nvPr/>
        </p:nvSpPr>
        <p:spPr>
          <a:xfrm rot="21118907">
            <a:off x="3925888" y="3065463"/>
            <a:ext cx="2058987" cy="1544637"/>
          </a:xfrm>
          <a:prstGeom prst="triangle">
            <a:avLst>
              <a:gd name="adj" fmla="val 5464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7145308">
            <a:off x="4478338" y="2322513"/>
            <a:ext cx="2424112" cy="1477962"/>
          </a:xfrm>
          <a:prstGeom prst="triangle">
            <a:avLst>
              <a:gd name="adj" fmla="val 421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483" name="TextBox 8"/>
          <p:cNvSpPr txBox="1">
            <a:spLocks noChangeArrowheads="1"/>
          </p:cNvSpPr>
          <p:nvPr/>
        </p:nvSpPr>
        <p:spPr bwMode="auto">
          <a:xfrm>
            <a:off x="4357688" y="1000125"/>
            <a:ext cx="1500187" cy="394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500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0484" name="TextBox 3"/>
          <p:cNvSpPr txBox="1">
            <a:spLocks noChangeArrowheads="1"/>
          </p:cNvSpPr>
          <p:nvPr/>
        </p:nvSpPr>
        <p:spPr bwMode="auto">
          <a:xfrm>
            <a:off x="1214438" y="285750"/>
            <a:ext cx="735806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>
                <a:latin typeface="Times New Roman" pitchFamily="18" charset="0"/>
                <a:cs typeface="Times New Roman" pitchFamily="18" charset="0"/>
              </a:rPr>
              <a:t>Meiner Meinung nach…</a:t>
            </a:r>
          </a:p>
        </p:txBody>
      </p:sp>
      <p:sp>
        <p:nvSpPr>
          <p:cNvPr id="20485" name="Прямоугольник 4"/>
          <p:cNvSpPr>
            <a:spLocks noChangeArrowheads="1"/>
          </p:cNvSpPr>
          <p:nvPr/>
        </p:nvSpPr>
        <p:spPr bwMode="auto">
          <a:xfrm>
            <a:off x="1143000" y="2428875"/>
            <a:ext cx="45720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>
                <a:latin typeface="Times New Roman" pitchFamily="18" charset="0"/>
                <a:cs typeface="Times New Roman" pitchFamily="18" charset="0"/>
              </a:rPr>
              <a:t>Ich glaube,...</a:t>
            </a:r>
          </a:p>
        </p:txBody>
      </p:sp>
      <p:sp>
        <p:nvSpPr>
          <p:cNvPr id="20486" name="Прямоугольник 7"/>
          <p:cNvSpPr>
            <a:spLocks noChangeArrowheads="1"/>
          </p:cNvSpPr>
          <p:nvPr/>
        </p:nvSpPr>
        <p:spPr bwMode="auto">
          <a:xfrm>
            <a:off x="1214438" y="4857750"/>
            <a:ext cx="735806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>
                <a:latin typeface="Times New Roman" pitchFamily="18" charset="0"/>
                <a:cs typeface="Times New Roman" pitchFamily="18" charset="0"/>
              </a:rPr>
              <a:t>Ich bin davon überzeugt,…</a:t>
            </a:r>
            <a:endParaRPr lang="ru-RU" sz="40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 bwMode="auto">
          <a:xfrm>
            <a:off x="1071563" y="274638"/>
            <a:ext cx="3786187" cy="2511425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Man darf nicht groβe Sträuβe machen</a:t>
            </a:r>
            <a:endParaRPr lang="ru-RU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7" name="Содержимое 4" descr="x_4fd27755[1].jpg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429250" y="214313"/>
            <a:ext cx="3357563" cy="2619375"/>
          </a:xfrm>
        </p:spPr>
      </p:pic>
      <p:pic>
        <p:nvPicPr>
          <p:cNvPr id="21508" name="Содержимое 4" descr="x_4fd27755[1]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500688" y="3571875"/>
            <a:ext cx="3286125" cy="2619375"/>
          </a:xfrm>
        </p:spPr>
      </p:pic>
      <p:sp>
        <p:nvSpPr>
          <p:cNvPr id="24581" name="TextBox 6"/>
          <p:cNvSpPr txBox="1">
            <a:spLocks noChangeArrowheads="1"/>
          </p:cNvSpPr>
          <p:nvPr/>
        </p:nvSpPr>
        <p:spPr bwMode="auto">
          <a:xfrm>
            <a:off x="1143000" y="3571875"/>
            <a:ext cx="3929063" cy="273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ru-RU" sz="4300" dirty="0">
                <a:latin typeface="Times New Roman" pitchFamily="18" charset="0"/>
                <a:ea typeface="+mj-ea"/>
                <a:cs typeface="Times New Roman" pitchFamily="18" charset="0"/>
              </a:rPr>
              <a:t>*</a:t>
            </a:r>
            <a:r>
              <a:rPr lang="en-US" sz="4300" dirty="0">
                <a:latin typeface="Times New Roman" pitchFamily="18" charset="0"/>
                <a:ea typeface="+mj-ea"/>
                <a:cs typeface="Times New Roman" pitchFamily="18" charset="0"/>
              </a:rPr>
              <a:t>Man </a:t>
            </a:r>
            <a:r>
              <a:rPr lang="en-US" sz="4300" dirty="0" err="1">
                <a:latin typeface="Times New Roman" pitchFamily="18" charset="0"/>
                <a:ea typeface="+mj-ea"/>
                <a:cs typeface="Times New Roman" pitchFamily="18" charset="0"/>
              </a:rPr>
              <a:t>darf</a:t>
            </a:r>
            <a:r>
              <a:rPr lang="en-US" sz="43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300" dirty="0" err="1">
                <a:latin typeface="Times New Roman" pitchFamily="18" charset="0"/>
                <a:ea typeface="+mj-ea"/>
                <a:cs typeface="Times New Roman" pitchFamily="18" charset="0"/>
              </a:rPr>
              <a:t>nicht</a:t>
            </a:r>
            <a:r>
              <a:rPr lang="en-US" sz="43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300" dirty="0" err="1">
                <a:latin typeface="Times New Roman" pitchFamily="18" charset="0"/>
                <a:ea typeface="+mj-ea"/>
                <a:cs typeface="Times New Roman" pitchFamily="18" charset="0"/>
              </a:rPr>
              <a:t>im</a:t>
            </a:r>
            <a:r>
              <a:rPr lang="en-US" sz="4300" dirty="0">
                <a:latin typeface="Times New Roman" pitchFamily="18" charset="0"/>
                <a:ea typeface="+mj-ea"/>
                <a:cs typeface="Times New Roman" pitchFamily="18" charset="0"/>
              </a:rPr>
              <a:t> Wald </a:t>
            </a:r>
            <a:r>
              <a:rPr lang="en-US" sz="4300" dirty="0" err="1">
                <a:latin typeface="Times New Roman" pitchFamily="18" charset="0"/>
                <a:ea typeface="+mj-ea"/>
                <a:cs typeface="Times New Roman" pitchFamily="18" charset="0"/>
              </a:rPr>
              <a:t>unter</a:t>
            </a:r>
            <a:r>
              <a:rPr lang="en-US" sz="4300" dirty="0">
                <a:latin typeface="Times New Roman" pitchFamily="18" charset="0"/>
                <a:ea typeface="+mj-ea"/>
                <a:cs typeface="Times New Roman" pitchFamily="18" charset="0"/>
              </a:rPr>
              <a:t> den </a:t>
            </a:r>
            <a:r>
              <a:rPr lang="en-US" sz="4300" dirty="0" err="1">
                <a:latin typeface="Times New Roman" pitchFamily="18" charset="0"/>
                <a:ea typeface="+mj-ea"/>
                <a:cs typeface="Times New Roman" pitchFamily="18" charset="0"/>
              </a:rPr>
              <a:t>Bäumen</a:t>
            </a:r>
            <a:r>
              <a:rPr lang="en-US" sz="43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300" dirty="0" err="1">
                <a:latin typeface="Times New Roman" pitchFamily="18" charset="0"/>
                <a:ea typeface="+mj-ea"/>
                <a:cs typeface="Times New Roman" pitchFamily="18" charset="0"/>
              </a:rPr>
              <a:t>Feuer</a:t>
            </a:r>
            <a:r>
              <a:rPr lang="en-US" sz="43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300" dirty="0" err="1">
                <a:latin typeface="Times New Roman" pitchFamily="18" charset="0"/>
                <a:ea typeface="+mj-ea"/>
                <a:cs typeface="Times New Roman" pitchFamily="18" charset="0"/>
              </a:rPr>
              <a:t>machen</a:t>
            </a:r>
            <a:endParaRPr lang="ru-RU" sz="430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1" name="Плюс 10"/>
          <p:cNvSpPr/>
          <p:nvPr/>
        </p:nvSpPr>
        <p:spPr>
          <a:xfrm rot="2640251">
            <a:off x="7108825" y="3033713"/>
            <a:ext cx="2239963" cy="2246312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Плюс 11"/>
          <p:cNvSpPr/>
          <p:nvPr/>
        </p:nvSpPr>
        <p:spPr>
          <a:xfrm rot="2640251">
            <a:off x="7108825" y="-323850"/>
            <a:ext cx="2239963" cy="2246313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63" y="274638"/>
            <a:ext cx="3786187" cy="26543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Man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darf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nicht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im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Wald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Abfälle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hinterlassen</a:t>
            </a:r>
            <a:endParaRPr lang="ru-RU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22531" name="Содержимое 4" descr="x_4fd27755[1].jpg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297488" y="355600"/>
            <a:ext cx="3492500" cy="2336800"/>
          </a:xfrm>
        </p:spPr>
      </p:pic>
      <p:pic>
        <p:nvPicPr>
          <p:cNvPr id="22532" name="Содержимое 4" descr="x_4fd27755[1]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357813" y="3716338"/>
            <a:ext cx="3492500" cy="2330450"/>
          </a:xfrm>
        </p:spPr>
      </p:pic>
      <p:sp>
        <p:nvSpPr>
          <p:cNvPr id="24581" name="TextBox 6"/>
          <p:cNvSpPr txBox="1">
            <a:spLocks noChangeArrowheads="1"/>
          </p:cNvSpPr>
          <p:nvPr/>
        </p:nvSpPr>
        <p:spPr bwMode="auto">
          <a:xfrm>
            <a:off x="1143000" y="3571875"/>
            <a:ext cx="3929063" cy="273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Man </a:t>
            </a:r>
            <a:r>
              <a:rPr lang="en-US" sz="4300" dirty="0" err="1">
                <a:latin typeface="Times New Roman" pitchFamily="18" charset="0"/>
                <a:cs typeface="Times New Roman" pitchFamily="18" charset="0"/>
              </a:rPr>
              <a:t>darf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300" dirty="0" err="1">
                <a:latin typeface="Times New Roman" pitchFamily="18" charset="0"/>
                <a:cs typeface="Times New Roman" pitchFamily="18" charset="0"/>
              </a:rPr>
              <a:t>nicht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300" dirty="0" err="1">
                <a:latin typeface="Times New Roman" pitchFamily="18" charset="0"/>
                <a:cs typeface="Times New Roman" pitchFamily="18" charset="0"/>
              </a:rPr>
              <a:t>Tiere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300" dirty="0" err="1">
                <a:latin typeface="Times New Roman" pitchFamily="18" charset="0"/>
                <a:cs typeface="Times New Roman" pitchFamily="18" charset="0"/>
              </a:rPr>
              <a:t>misshandeln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und </a:t>
            </a:r>
            <a:r>
              <a:rPr lang="en-US" sz="4300" dirty="0" err="1">
                <a:latin typeface="Times New Roman" pitchFamily="18" charset="0"/>
                <a:cs typeface="Times New Roman" pitchFamily="18" charset="0"/>
              </a:rPr>
              <a:t>Bäume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300" dirty="0" err="1">
                <a:latin typeface="Times New Roman" pitchFamily="18" charset="0"/>
                <a:cs typeface="Times New Roman" pitchFamily="18" charset="0"/>
              </a:rPr>
              <a:t>brechen</a:t>
            </a:r>
            <a:endParaRPr lang="ru-RU" sz="430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Плюс 6"/>
          <p:cNvSpPr/>
          <p:nvPr/>
        </p:nvSpPr>
        <p:spPr>
          <a:xfrm rot="2640251">
            <a:off x="7108825" y="3105150"/>
            <a:ext cx="2239963" cy="2246313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люс 7"/>
          <p:cNvSpPr/>
          <p:nvPr/>
        </p:nvSpPr>
        <p:spPr>
          <a:xfrm rot="2640251">
            <a:off x="7108825" y="-252413"/>
            <a:ext cx="2239963" cy="2246313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63" y="142875"/>
            <a:ext cx="4000500" cy="314325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ru-RU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Man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darf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nicht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die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seltenenPflanzenund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Tiere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vernichten</a:t>
            </a:r>
            <a:endParaRPr lang="ru-RU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5" name="Содержимое 4" descr="x_4fd27755[1].jpg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297488" y="214313"/>
            <a:ext cx="3492500" cy="2619375"/>
          </a:xfrm>
        </p:spPr>
      </p:pic>
      <p:pic>
        <p:nvPicPr>
          <p:cNvPr id="23556" name="Содержимое 4" descr="x_4fd27755[1]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357813" y="3794125"/>
            <a:ext cx="3492500" cy="2330450"/>
          </a:xfrm>
        </p:spPr>
      </p:pic>
      <p:sp>
        <p:nvSpPr>
          <p:cNvPr id="24581" name="TextBox 6"/>
          <p:cNvSpPr txBox="1">
            <a:spLocks noChangeArrowheads="1"/>
          </p:cNvSpPr>
          <p:nvPr/>
        </p:nvSpPr>
        <p:spPr bwMode="auto">
          <a:xfrm>
            <a:off x="1071563" y="3500438"/>
            <a:ext cx="3929062" cy="307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Man </a:t>
            </a:r>
            <a:r>
              <a:rPr lang="en-US" sz="4300" dirty="0" err="1">
                <a:latin typeface="Times New Roman" pitchFamily="18" charset="0"/>
                <a:cs typeface="Times New Roman" pitchFamily="18" charset="0"/>
              </a:rPr>
              <a:t>darf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300" dirty="0" err="1">
                <a:latin typeface="Times New Roman" pitchFamily="18" charset="0"/>
                <a:cs typeface="Times New Roman" pitchFamily="18" charset="0"/>
              </a:rPr>
              <a:t>nicht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das </a:t>
            </a:r>
            <a:r>
              <a:rPr lang="en-US" sz="4300" dirty="0" err="1">
                <a:latin typeface="Times New Roman" pitchFamily="18" charset="0"/>
                <a:cs typeface="Times New Roman" pitchFamily="18" charset="0"/>
              </a:rPr>
              <a:t>Wasser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, die </a:t>
            </a:r>
            <a:r>
              <a:rPr lang="en-US" sz="4300" dirty="0" err="1">
                <a:latin typeface="Times New Roman" pitchFamily="18" charset="0"/>
                <a:cs typeface="Times New Roman" pitchFamily="18" charset="0"/>
              </a:rPr>
              <a:t>Luft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und die </a:t>
            </a:r>
            <a:r>
              <a:rPr lang="en-US" sz="4300" dirty="0" err="1">
                <a:latin typeface="Times New Roman" pitchFamily="18" charset="0"/>
                <a:cs typeface="Times New Roman" pitchFamily="18" charset="0"/>
              </a:rPr>
              <a:t>Erde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300" dirty="0" err="1">
                <a:latin typeface="Times New Roman" pitchFamily="18" charset="0"/>
                <a:cs typeface="Times New Roman" pitchFamily="18" charset="0"/>
              </a:rPr>
              <a:t>verschmutzen</a:t>
            </a:r>
            <a:endParaRPr lang="ru-RU" sz="4300" dirty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люс 5"/>
          <p:cNvSpPr/>
          <p:nvPr/>
        </p:nvSpPr>
        <p:spPr>
          <a:xfrm rot="2640251">
            <a:off x="7108825" y="3105150"/>
            <a:ext cx="2239963" cy="2246313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люс 6"/>
          <p:cNvSpPr/>
          <p:nvPr/>
        </p:nvSpPr>
        <p:spPr>
          <a:xfrm rot="2640251">
            <a:off x="7251700" y="-323850"/>
            <a:ext cx="2239963" cy="2246313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63" y="274638"/>
            <a:ext cx="3786187" cy="25114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Man muss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Altstoff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und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Altmetall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sammeln</a:t>
            </a:r>
            <a:endParaRPr lang="ru-RU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24579" name="Содержимое 4" descr="x_4fd27755[1].jpg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357813" y="214313"/>
            <a:ext cx="3429000" cy="2619375"/>
          </a:xfrm>
        </p:spPr>
      </p:pic>
      <p:pic>
        <p:nvPicPr>
          <p:cNvPr id="24580" name="Содержимое 4" descr="x_4fd27755[1]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357813" y="3571875"/>
            <a:ext cx="3429000" cy="2619375"/>
          </a:xfrm>
        </p:spPr>
      </p:pic>
      <p:sp>
        <p:nvSpPr>
          <p:cNvPr id="24581" name="TextBox 6"/>
          <p:cNvSpPr txBox="1">
            <a:spLocks noChangeArrowheads="1"/>
          </p:cNvSpPr>
          <p:nvPr/>
        </p:nvSpPr>
        <p:spPr bwMode="auto">
          <a:xfrm>
            <a:off x="1143000" y="3571875"/>
            <a:ext cx="3929063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Man muss Gas, </a:t>
            </a:r>
            <a:r>
              <a:rPr lang="en-US" sz="4300" dirty="0" err="1">
                <a:latin typeface="Times New Roman" pitchFamily="18" charset="0"/>
                <a:cs typeface="Times New Roman" pitchFamily="18" charset="0"/>
              </a:rPr>
              <a:t>Wasser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300" dirty="0" err="1">
                <a:latin typeface="Times New Roman" pitchFamily="18" charset="0"/>
                <a:cs typeface="Times New Roman" pitchFamily="18" charset="0"/>
              </a:rPr>
              <a:t>Energie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300" dirty="0" err="1">
                <a:latin typeface="Times New Roman" pitchFamily="18" charset="0"/>
                <a:cs typeface="Times New Roman" pitchFamily="18" charset="0"/>
              </a:rPr>
              <a:t>sparen</a:t>
            </a:r>
            <a:endParaRPr lang="ru-RU" sz="4300" dirty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63" y="214313"/>
            <a:ext cx="4000500" cy="314325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ru-RU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Man muss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sich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verpflichten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fühlen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, das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Grundstück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reinzuhalten</a:t>
            </a:r>
            <a:endParaRPr lang="ru-RU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25603" name="Содержимое 4" descr="x_4fd27755[1].jpg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357813" y="214313"/>
            <a:ext cx="3500437" cy="2619375"/>
          </a:xfrm>
        </p:spPr>
      </p:pic>
      <p:pic>
        <p:nvPicPr>
          <p:cNvPr id="25604" name="Содержимое 4" descr="x_4fd27755[1]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357813" y="3717925"/>
            <a:ext cx="3492500" cy="2327275"/>
          </a:xfrm>
        </p:spPr>
      </p:pic>
      <p:sp>
        <p:nvSpPr>
          <p:cNvPr id="25605" name="TextBox 6"/>
          <p:cNvSpPr txBox="1">
            <a:spLocks noChangeArrowheads="1"/>
          </p:cNvSpPr>
          <p:nvPr/>
        </p:nvSpPr>
        <p:spPr bwMode="auto">
          <a:xfrm>
            <a:off x="1143000" y="3643313"/>
            <a:ext cx="3929063" cy="247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ru-RU" sz="430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4300">
                <a:latin typeface="Times New Roman" pitchFamily="18" charset="0"/>
                <a:cs typeface="Times New Roman" pitchFamily="18" charset="0"/>
              </a:rPr>
              <a:t>Man muss in den Städten neue Parks und Gärten anlagen</a:t>
            </a:r>
            <a:endParaRPr lang="ru-RU" sz="43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63" y="274638"/>
            <a:ext cx="3786187" cy="258286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Man muss auf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der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Erde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mehr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Naturschutzge</a:t>
            </a:r>
            <a:r>
              <a:rPr lang="ru-RU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biete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schaffen</a:t>
            </a:r>
            <a:endParaRPr lang="ru-RU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26627" name="Содержимое 4" descr="x_4fd27755[1].jpg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297488" y="214313"/>
            <a:ext cx="3492500" cy="2619375"/>
          </a:xfrm>
        </p:spPr>
      </p:pic>
      <p:pic>
        <p:nvPicPr>
          <p:cNvPr id="26628" name="Содержимое 4" descr="x_4fd27755[1]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357813" y="3762375"/>
            <a:ext cx="3492500" cy="2339975"/>
          </a:xfrm>
        </p:spPr>
      </p:pic>
      <p:sp>
        <p:nvSpPr>
          <p:cNvPr id="24581" name="TextBox 6"/>
          <p:cNvSpPr txBox="1">
            <a:spLocks noChangeArrowheads="1"/>
          </p:cNvSpPr>
          <p:nvPr/>
        </p:nvSpPr>
        <p:spPr bwMode="auto">
          <a:xfrm>
            <a:off x="1143000" y="3214688"/>
            <a:ext cx="3929063" cy="347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Man muss von </a:t>
            </a:r>
            <a:r>
              <a:rPr lang="en-US" sz="4300" dirty="0" err="1">
                <a:latin typeface="Times New Roman" pitchFamily="18" charset="0"/>
                <a:cs typeface="Times New Roman" pitchFamily="18" charset="0"/>
              </a:rPr>
              <a:t>Kindheit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an, das </a:t>
            </a:r>
            <a:r>
              <a:rPr lang="en-US" sz="4300" dirty="0" err="1">
                <a:latin typeface="Times New Roman" pitchFamily="18" charset="0"/>
                <a:cs typeface="Times New Roman" pitchFamily="18" charset="0"/>
              </a:rPr>
              <a:t>gute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300" dirty="0" err="1">
                <a:latin typeface="Times New Roman" pitchFamily="18" charset="0"/>
                <a:cs typeface="Times New Roman" pitchFamily="18" charset="0"/>
              </a:rPr>
              <a:t>Verhalten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300" dirty="0" err="1">
                <a:latin typeface="Times New Roman" pitchFamily="18" charset="0"/>
                <a:cs typeface="Times New Roman" pitchFamily="18" charset="0"/>
              </a:rPr>
              <a:t>zur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300" dirty="0" err="1">
                <a:latin typeface="Times New Roman" pitchFamily="18" charset="0"/>
                <a:cs typeface="Times New Roman" pitchFamily="18" charset="0"/>
              </a:rPr>
              <a:t>Natur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300" dirty="0" err="1">
                <a:latin typeface="Times New Roman" pitchFamily="18" charset="0"/>
                <a:cs typeface="Times New Roman" pitchFamily="18" charset="0"/>
              </a:rPr>
              <a:t>anerziehen</a:t>
            </a:r>
            <a:endParaRPr lang="ru-RU" sz="430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1925" y="1849438"/>
            <a:ext cx="7407275" cy="1752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9220" name="Picture 2" descr="C:\Users\ййй\Pictures\Тетюши\x_01bb3916[1]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71563" y="0"/>
            <a:ext cx="8001000" cy="550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Прямоугольник 4"/>
          <p:cNvSpPr>
            <a:spLocks noChangeArrowheads="1"/>
          </p:cNvSpPr>
          <p:nvPr/>
        </p:nvSpPr>
        <p:spPr bwMode="auto">
          <a:xfrm>
            <a:off x="1071563" y="5500688"/>
            <a:ext cx="8072437" cy="1200150"/>
          </a:xfrm>
          <a:prstGeom prst="rect">
            <a:avLst/>
          </a:prstGeom>
          <a:blipFill dpi="0" rotWithShape="1">
            <a:blip r:embed="rId4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Die Natur schützen heiβt die Heimat schützen</a:t>
            </a:r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63" y="274638"/>
            <a:ext cx="3786187" cy="2511425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Es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ist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wichtig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Naturfreund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zu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sein</a:t>
            </a:r>
            <a:endParaRPr lang="ru-RU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27651" name="Содержимое 4" descr="x_4fd27755[1].jpg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297488" y="214313"/>
            <a:ext cx="3492500" cy="2619375"/>
          </a:xfrm>
        </p:spPr>
      </p:pic>
      <p:pic>
        <p:nvPicPr>
          <p:cNvPr id="27652" name="Содержимое 4" descr="x_4fd27755[1]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357813" y="3500438"/>
            <a:ext cx="3429000" cy="2857500"/>
          </a:xfrm>
        </p:spPr>
      </p:pic>
      <p:sp>
        <p:nvSpPr>
          <p:cNvPr id="24581" name="TextBox 6"/>
          <p:cNvSpPr txBox="1">
            <a:spLocks noChangeArrowheads="1"/>
          </p:cNvSpPr>
          <p:nvPr/>
        </p:nvSpPr>
        <p:spPr bwMode="auto">
          <a:xfrm>
            <a:off x="1143000" y="3571875"/>
            <a:ext cx="3929063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Es </a:t>
            </a:r>
            <a:r>
              <a:rPr lang="en-US" sz="4300" dirty="0" err="1">
                <a:latin typeface="Times New Roman" pitchFamily="18" charset="0"/>
                <a:cs typeface="Times New Roman" pitchFamily="18" charset="0"/>
              </a:rPr>
              <a:t>ist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300" dirty="0" err="1">
                <a:latin typeface="Times New Roman" pitchFamily="18" charset="0"/>
                <a:cs typeface="Times New Roman" pitchFamily="18" charset="0"/>
              </a:rPr>
              <a:t>wichtig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, an den </a:t>
            </a:r>
            <a:r>
              <a:rPr lang="en-US" sz="4300" dirty="0" err="1">
                <a:latin typeface="Times New Roman" pitchFamily="18" charset="0"/>
                <a:cs typeface="Times New Roman" pitchFamily="18" charset="0"/>
              </a:rPr>
              <a:t>Schulaktionen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300" dirty="0" err="1">
                <a:latin typeface="Times New Roman" pitchFamily="18" charset="0"/>
                <a:cs typeface="Times New Roman" pitchFamily="18" charset="0"/>
              </a:rPr>
              <a:t>teilzunehmen</a:t>
            </a:r>
            <a:endParaRPr lang="ru-RU" sz="430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214290"/>
            <a:ext cx="7553348" cy="854524"/>
          </a:xfrm>
          <a:blipFill>
            <a:blip r:embed="rId2" cstate="email"/>
            <a:tile tx="0" ty="0" sx="100000" sy="100000" flip="none" algn="tl"/>
          </a:blipFill>
        </p:spPr>
        <p:txBody>
          <a:bodyPr/>
          <a:lstStyle/>
          <a:p>
            <a:pPr eaLnBrk="1" hangingPunct="1">
              <a:defRPr/>
            </a:pPr>
            <a:r>
              <a:rPr lang="en-US" sz="4400" b="1" kern="1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/>
                <a:cs typeface="Arial"/>
              </a:rPr>
              <a:t>Die </a:t>
            </a:r>
            <a:r>
              <a:rPr lang="en-US" sz="4400" b="1" kern="1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/>
                <a:cs typeface="Arial"/>
              </a:rPr>
              <a:t>Hausaufgabe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1071563"/>
            <a:ext cx="7643813" cy="5357812"/>
          </a:xfrm>
        </p:spPr>
        <p:txBody>
          <a:bodyPr/>
          <a:lstStyle/>
          <a:p>
            <a:pPr>
              <a:defRPr/>
            </a:pP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Ratet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Wo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haben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die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Flüsse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kein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Wasser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ru-RU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Wann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wachsen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die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Pilze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am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besten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ru-RU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Welche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Buchstaben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können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schwimmen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ru-RU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Was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kann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laufen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und hat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doch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keine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Füβe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ru-RU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und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wem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hat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gesagt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Sein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Name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kein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Bach,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sein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Name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Ozean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?»</a:t>
            </a:r>
            <a:endParaRPr lang="ru-RU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214290"/>
            <a:ext cx="7553348" cy="854524"/>
          </a:xfrm>
          <a:blipFill>
            <a:blip r:embed="rId2" cstate="email"/>
            <a:tile tx="0" ty="0" sx="100000" sy="100000" flip="none" algn="tl"/>
          </a:blipFill>
        </p:spPr>
        <p:txBody>
          <a:bodyPr/>
          <a:lstStyle/>
          <a:p>
            <a:pPr eaLnBrk="1" hangingPunct="1">
              <a:defRPr/>
            </a:pPr>
            <a:r>
              <a:rPr lang="en-US" sz="4400" b="1" kern="1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/>
                <a:cs typeface="Arial"/>
              </a:rPr>
              <a:t>Die </a:t>
            </a:r>
            <a:r>
              <a:rPr lang="en-US" sz="4400" b="1" kern="1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/>
                <a:cs typeface="Arial"/>
              </a:rPr>
              <a:t>Hausaufgabe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1071563"/>
            <a:ext cx="7643813" cy="5357812"/>
          </a:xfrm>
        </p:spPr>
        <p:txBody>
          <a:bodyPr/>
          <a:lstStyle/>
          <a:p>
            <a:pPr>
              <a:defRPr/>
            </a:pPr>
            <a:endParaRPr lang="ru-RU" sz="3200" b="1" i="1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3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Übersetzen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Sie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das </a:t>
            </a:r>
            <a:r>
              <a:rPr lang="en-US" sz="3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Stichwort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Stille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Wasser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sind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tief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3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Übersetzen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Sie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Redewendung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dem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läuft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alles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ab. </a:t>
            </a:r>
            <a:endParaRPr lang="ru-RU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71563" y="0"/>
            <a:ext cx="8072437" cy="6858000"/>
          </a:xfrm>
          <a:prstGeom prst="rect">
            <a:avLst/>
          </a:prstGeom>
          <a:blipFill>
            <a:blip r:embed="rId2" cstate="email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639887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Sehr</a:t>
            </a:r>
            <a:r>
              <a:rPr lang="en-US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gut!</a:t>
            </a:r>
            <a:endParaRPr lang="ru-RU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4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28750" y="1928813"/>
            <a:ext cx="7407275" cy="3214687"/>
          </a:xfrm>
        </p:spPr>
        <p:txBody>
          <a:bodyPr/>
          <a:lstStyle/>
          <a:p>
            <a:pPr marL="26988"/>
            <a:endParaRPr lang="en-US" sz="44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988"/>
            <a:r>
              <a:rPr lang="en-US" sz="4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Vielen Dank für  aktive Arbeit in der Stunde</a:t>
            </a:r>
            <a:endParaRPr lang="ru-RU" sz="4400" smtClean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00188" y="5857875"/>
            <a:ext cx="70008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 подготовке использованы:</a:t>
            </a:r>
          </a:p>
          <a:p>
            <a:pPr marL="342900" indent="-342900">
              <a:defRPr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фотографии из личного архива;</a:t>
            </a:r>
          </a:p>
          <a:p>
            <a:pPr marL="342900" indent="-342900"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14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www.morguefile.com</a:t>
            </a:r>
          </a:p>
          <a:p>
            <a:pPr marL="342900" indent="-342900"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14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www.dreamtime.com</a:t>
            </a:r>
            <a:endParaRPr lang="ru-RU" sz="1400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  <a:hlinkClick r:id="rId3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1925" y="1849438"/>
            <a:ext cx="7407275" cy="1752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10244" name="Прямоугольник 4"/>
          <p:cNvSpPr>
            <a:spLocks noChangeArrowheads="1"/>
          </p:cNvSpPr>
          <p:nvPr/>
        </p:nvSpPr>
        <p:spPr bwMode="auto">
          <a:xfrm>
            <a:off x="1071563" y="5500688"/>
            <a:ext cx="8072437" cy="1200150"/>
          </a:xfrm>
          <a:prstGeom prst="rect">
            <a:avLst/>
          </a:prstGeom>
          <a:blipFill dpi="0" rotWithShape="1">
            <a:blip r:embed="rId3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Das Schönste auf der Erde ist von der Sonne. Und das beste ist vom Menschen</a:t>
            </a:r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5" name="Picture 10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071563" y="0"/>
            <a:ext cx="7929562" cy="550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1925" y="1849438"/>
            <a:ext cx="7407275" cy="1752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11268" name="Прямоугольник 4"/>
          <p:cNvSpPr>
            <a:spLocks noChangeArrowheads="1"/>
          </p:cNvSpPr>
          <p:nvPr/>
        </p:nvSpPr>
        <p:spPr bwMode="auto">
          <a:xfrm>
            <a:off x="1071563" y="5500688"/>
            <a:ext cx="8072437" cy="1200150"/>
          </a:xfrm>
          <a:prstGeom prst="rect">
            <a:avLst/>
          </a:prstGeom>
          <a:blipFill dpi="0" rotWithShape="1">
            <a:blip r:embed="rId3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Die schöne Umwelt um uns herum ist in Gefahr! Schützen wir sie!</a:t>
            </a:r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9" name="Picture 2" descr="C:\Users\ййй\Pictures\Тетюши\x_26fb08a4[1]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071563" y="0"/>
            <a:ext cx="7929562" cy="550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>
            <a:spLocks noChangeArrowheads="1"/>
          </p:cNvSpPr>
          <p:nvPr/>
        </p:nvSpPr>
        <p:spPr bwMode="auto">
          <a:xfrm>
            <a:off x="3500438" y="500063"/>
            <a:ext cx="30718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en-US">
              <a:latin typeface="Corbel" pitchFamily="34" charset="0"/>
            </a:endParaRPr>
          </a:p>
        </p:txBody>
      </p:sp>
      <p:sp>
        <p:nvSpPr>
          <p:cNvPr id="1229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292" name="Rectangle 1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endParaRPr lang="ru-RU" sz="1100"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ru-RU" sz="1100">
                <a:latin typeface="Corbel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sz="1100">
                <a:latin typeface="Corbel" pitchFamily="34" charset="0"/>
                <a:ea typeface="Calibri" pitchFamily="34" charset="0"/>
                <a:cs typeface="Times New Roman" pitchFamily="18" charset="0"/>
              </a:rPr>
            </a:br>
            <a:endParaRPr lang="ru-RU">
              <a:latin typeface="Corbel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2293" name="Rectangle 20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35871" name="Text Box 31"/>
          <p:cNvSpPr txBox="1">
            <a:spLocks noChangeArrowheads="1"/>
          </p:cNvSpPr>
          <p:nvPr/>
        </p:nvSpPr>
        <p:spPr bwMode="auto">
          <a:xfrm>
            <a:off x="1643042" y="642918"/>
            <a:ext cx="6500858" cy="10207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>
                <a:lumMod val="65000"/>
              </a:schemeClr>
            </a:solidFill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ru-RU" sz="2400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Die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Natur</a:t>
            </a:r>
            <a:endParaRPr lang="en-US" dirty="0">
              <a:solidFill>
                <a:schemeClr val="tx1"/>
              </a:solidFill>
              <a:latin typeface="Corbel" pitchFamily="34" charset="0"/>
            </a:endParaRPr>
          </a:p>
        </p:txBody>
      </p:sp>
      <p:sp>
        <p:nvSpPr>
          <p:cNvPr id="35865" name="Text Box 25"/>
          <p:cNvSpPr txBox="1">
            <a:spLocks noChangeArrowheads="1"/>
          </p:cNvSpPr>
          <p:nvPr/>
        </p:nvSpPr>
        <p:spPr bwMode="auto">
          <a:xfrm>
            <a:off x="6643702" y="2571744"/>
            <a:ext cx="2357454" cy="292895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Das </a:t>
            </a:r>
            <a:r>
              <a:rPr lang="en-US" sz="2400" dirty="0">
                <a:solidFill>
                  <a:schemeClr val="tx1"/>
                </a:solidFill>
                <a:latin typeface="Corbel"/>
                <a:ea typeface="Calibri" pitchFamily="34" charset="0"/>
                <a:cs typeface="Times New Roman" pitchFamily="18" charset="0"/>
              </a:rPr>
              <a:t>«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Rote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Buch</a:t>
            </a:r>
            <a:r>
              <a:rPr lang="en-US" sz="2400" dirty="0">
                <a:solidFill>
                  <a:schemeClr val="tx1"/>
                </a:solidFill>
                <a:latin typeface="Corbel"/>
                <a:ea typeface="Calibri" pitchFamily="34" charset="0"/>
                <a:cs typeface="Times New Roman" pitchFamily="18" charset="0"/>
              </a:rPr>
              <a:t>»</a:t>
            </a:r>
          </a:p>
          <a:p>
            <a:pPr>
              <a:defRPr/>
            </a:pPr>
            <a:endParaRPr lang="en-U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ru-RU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Menschen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endParaRPr lang="ru-RU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Tierwelt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endParaRPr lang="ru-RU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Pflanzenwelt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endParaRPr lang="ru-RU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Insekten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dirty="0">
              <a:solidFill>
                <a:schemeClr val="tx1"/>
              </a:solidFill>
              <a:latin typeface="Corbel" pitchFamily="34" charset="0"/>
            </a:endParaRPr>
          </a:p>
        </p:txBody>
      </p:sp>
      <p:sp>
        <p:nvSpPr>
          <p:cNvPr id="35864" name="Text Box 24"/>
          <p:cNvSpPr txBox="1">
            <a:spLocks noChangeArrowheads="1"/>
          </p:cNvSpPr>
          <p:nvPr/>
        </p:nvSpPr>
        <p:spPr bwMode="auto">
          <a:xfrm>
            <a:off x="4286248" y="2571744"/>
            <a:ext cx="2214578" cy="292895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Katastrophen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en-U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endParaRPr lang="ru-RU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Die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Natur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ist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eine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naturliche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endParaRPr lang="en-US" sz="2400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endParaRPr lang="ru-RU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Umwelt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die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uns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umgibt</a:t>
            </a:r>
            <a:endParaRPr lang="en-US" dirty="0">
              <a:solidFill>
                <a:schemeClr val="tx1"/>
              </a:solidFill>
              <a:latin typeface="Corbel" pitchFamily="34" charset="0"/>
            </a:endParaRPr>
          </a:p>
        </p:txBody>
      </p:sp>
      <p:sp>
        <p:nvSpPr>
          <p:cNvPr id="35862" name="Text Box 22"/>
          <p:cNvSpPr txBox="1">
            <a:spLocks noChangeArrowheads="1"/>
          </p:cNvSpPr>
          <p:nvPr/>
        </p:nvSpPr>
        <p:spPr bwMode="auto">
          <a:xfrm>
            <a:off x="428596" y="2571744"/>
            <a:ext cx="2000264" cy="292895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Die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Luft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defRPr/>
            </a:pPr>
            <a:endParaRPr lang="en-US" sz="900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defRPr/>
            </a:pPr>
            <a:endParaRPr lang="ru-RU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Die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Gew</a:t>
            </a:r>
            <a:r>
              <a:rPr lang="en-US" sz="2400" dirty="0" err="1">
                <a:solidFill>
                  <a:schemeClr val="tx1"/>
                </a:solidFill>
                <a:latin typeface="Corbel"/>
                <a:ea typeface="Calibri" pitchFamily="34" charset="0"/>
                <a:cs typeface="Times New Roman" pitchFamily="18" charset="0"/>
              </a:rPr>
              <a:t>ä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sser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endParaRPr lang="en-US" sz="900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endParaRPr lang="ru-RU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Bodensch</a:t>
            </a:r>
            <a:r>
              <a:rPr lang="en-US" sz="2400" dirty="0" err="1">
                <a:solidFill>
                  <a:schemeClr val="tx1"/>
                </a:solidFill>
                <a:latin typeface="Corbel"/>
                <a:ea typeface="Calibri" pitchFamily="34" charset="0"/>
                <a:cs typeface="Times New Roman" pitchFamily="18" charset="0"/>
              </a:rPr>
              <a:t>ä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tze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endParaRPr lang="en-US" sz="900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endParaRPr lang="ru-RU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Wald</a:t>
            </a:r>
          </a:p>
          <a:p>
            <a:pPr eaLnBrk="0" hangingPunct="0">
              <a:defRPr/>
            </a:pPr>
            <a:endParaRPr lang="en-US" sz="900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endParaRPr lang="ru-RU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Boden</a:t>
            </a:r>
            <a:endParaRPr lang="en-US" dirty="0">
              <a:solidFill>
                <a:schemeClr val="tx1"/>
              </a:solidFill>
              <a:latin typeface="Corbel" pitchFamily="34" charset="0"/>
            </a:endParaRPr>
          </a:p>
        </p:txBody>
      </p:sp>
      <p:sp>
        <p:nvSpPr>
          <p:cNvPr id="35861" name="Text Box 21"/>
          <p:cNvSpPr txBox="1">
            <a:spLocks noChangeArrowheads="1"/>
          </p:cNvSpPr>
          <p:nvPr/>
        </p:nvSpPr>
        <p:spPr bwMode="auto">
          <a:xfrm>
            <a:off x="2500298" y="2571744"/>
            <a:ext cx="1457325" cy="107157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n-US" sz="2400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Wohnort</a:t>
            </a:r>
            <a:endParaRPr lang="en-US" dirty="0">
              <a:solidFill>
                <a:schemeClr val="tx1"/>
              </a:solidFill>
              <a:latin typeface="Corbel" pitchFamily="34" charset="0"/>
            </a:endParaRPr>
          </a:p>
        </p:txBody>
      </p:sp>
      <p:cxnSp>
        <p:nvCxnSpPr>
          <p:cNvPr id="12309" name="AutoShape 30"/>
          <p:cNvCxnSpPr>
            <a:cxnSpLocks noChangeShapeType="1"/>
          </p:cNvCxnSpPr>
          <p:nvPr/>
        </p:nvCxnSpPr>
        <p:spPr bwMode="auto">
          <a:xfrm flipH="1">
            <a:off x="1071563" y="1643063"/>
            <a:ext cx="928687" cy="928687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2310" name="AutoShape 29"/>
          <p:cNvCxnSpPr>
            <a:cxnSpLocks noChangeShapeType="1"/>
          </p:cNvCxnSpPr>
          <p:nvPr/>
        </p:nvCxnSpPr>
        <p:spPr bwMode="auto">
          <a:xfrm>
            <a:off x="7000875" y="1643063"/>
            <a:ext cx="571500" cy="928687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2311" name="AutoShape 28"/>
          <p:cNvCxnSpPr>
            <a:cxnSpLocks noChangeShapeType="1"/>
          </p:cNvCxnSpPr>
          <p:nvPr/>
        </p:nvCxnSpPr>
        <p:spPr bwMode="auto">
          <a:xfrm flipH="1">
            <a:off x="2928938" y="1643063"/>
            <a:ext cx="214312" cy="928687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2312" name="AutoShape 27"/>
          <p:cNvCxnSpPr>
            <a:cxnSpLocks noChangeShapeType="1"/>
          </p:cNvCxnSpPr>
          <p:nvPr/>
        </p:nvCxnSpPr>
        <p:spPr bwMode="auto">
          <a:xfrm>
            <a:off x="4929188" y="1643063"/>
            <a:ext cx="285750" cy="928687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35863" name="Text Box 23"/>
          <p:cNvSpPr txBox="1">
            <a:spLocks noChangeArrowheads="1"/>
          </p:cNvSpPr>
          <p:nvPr/>
        </p:nvSpPr>
        <p:spPr bwMode="auto">
          <a:xfrm>
            <a:off x="2500298" y="4214818"/>
            <a:ext cx="1714512" cy="107157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eaLnBrk="0" hangingPunct="0">
              <a:defRPr/>
            </a:pPr>
            <a:endParaRPr lang="en-US" sz="2400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Landschaft</a:t>
            </a:r>
            <a:endParaRPr lang="en-US" dirty="0">
              <a:solidFill>
                <a:schemeClr val="tx1"/>
              </a:solidFill>
              <a:latin typeface="Corbel" pitchFamily="34" charset="0"/>
            </a:endParaRPr>
          </a:p>
        </p:txBody>
      </p:sp>
      <p:cxnSp>
        <p:nvCxnSpPr>
          <p:cNvPr id="12316" name="AutoShape 26"/>
          <p:cNvCxnSpPr>
            <a:cxnSpLocks noChangeShapeType="1"/>
          </p:cNvCxnSpPr>
          <p:nvPr/>
        </p:nvCxnSpPr>
        <p:spPr bwMode="auto">
          <a:xfrm>
            <a:off x="4000500" y="1643063"/>
            <a:ext cx="71438" cy="25717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2317" name="Rectangle 32"/>
          <p:cNvSpPr>
            <a:spLocks noChangeArrowheads="1"/>
          </p:cNvSpPr>
          <p:nvPr/>
        </p:nvSpPr>
        <p:spPr bwMode="auto">
          <a:xfrm>
            <a:off x="214313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318" name="Rectangle 3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12319" name="Rectangle 36"/>
          <p:cNvSpPr>
            <a:spLocks noChangeArrowheads="1"/>
          </p:cNvSpPr>
          <p:nvPr/>
        </p:nvSpPr>
        <p:spPr bwMode="auto">
          <a:xfrm>
            <a:off x="76835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endParaRPr lang="ru-RU" sz="1100"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ru-RU" sz="1100">
                <a:latin typeface="Corbel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sz="1100">
                <a:latin typeface="Corbel" pitchFamily="34" charset="0"/>
                <a:ea typeface="Calibri" pitchFamily="34" charset="0"/>
                <a:cs typeface="Times New Roman" pitchFamily="18" charset="0"/>
              </a:rPr>
            </a:br>
            <a:endParaRPr lang="ru-RU">
              <a:latin typeface="Corbel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2320" name="Rectangle 3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3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5871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35871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35871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mph" presetSubtype="3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" dur="3000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 override="childStyle">
                                        <p:cTn id="13" dur="3000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4" dur="3000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mph" presetSubtype="3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" dur="2000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 override="childStyle">
                                        <p:cTn id="19" dur="2000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0" dur="2000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mph" presetSubtype="3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4" dur="2000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 override="childStyle">
                                        <p:cTn id="25" dur="2000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6" dur="2000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mph" presetSubtype="3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0" dur="5000"/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 override="childStyle">
                                        <p:cTn id="31" dur="5000"/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2" dur="5000"/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mph" presetSubtype="3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6" dur="5000"/>
                                        <p:tgtEl>
                                          <p:spTgt spid="35865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 override="childStyle">
                                        <p:cTn id="37" dur="5000"/>
                                        <p:tgtEl>
                                          <p:spTgt spid="35865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8" dur="5000"/>
                                        <p:tgtEl>
                                          <p:spTgt spid="35865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71" grpId="0" animBg="1"/>
      <p:bldP spid="35865" grpId="0" animBg="1"/>
      <p:bldP spid="35864" grpId="0" animBg="1"/>
      <p:bldP spid="35862" grpId="0" animBg="1"/>
      <p:bldP spid="35861" grpId="0" animBg="1"/>
      <p:bldP spid="3586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Капля 12"/>
          <p:cNvSpPr/>
          <p:nvPr/>
        </p:nvSpPr>
        <p:spPr>
          <a:xfrm rot="11070661">
            <a:off x="8358188" y="3143250"/>
            <a:ext cx="611187" cy="3495675"/>
          </a:xfrm>
          <a:prstGeom prst="teardrop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Капля 13"/>
          <p:cNvSpPr/>
          <p:nvPr/>
        </p:nvSpPr>
        <p:spPr>
          <a:xfrm rot="5106041">
            <a:off x="6450013" y="4749800"/>
            <a:ext cx="571500" cy="3441700"/>
          </a:xfrm>
          <a:prstGeom prst="teardrop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Арка 11"/>
          <p:cNvSpPr/>
          <p:nvPr/>
        </p:nvSpPr>
        <p:spPr>
          <a:xfrm rot="2805549">
            <a:off x="4772819" y="4623594"/>
            <a:ext cx="4530725" cy="1135063"/>
          </a:xfrm>
          <a:prstGeom prst="blockArc">
            <a:avLst>
              <a:gd name="adj1" fmla="val 10865417"/>
              <a:gd name="adj2" fmla="val 0"/>
              <a:gd name="adj3" fmla="val 25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Капля 3"/>
          <p:cNvSpPr/>
          <p:nvPr/>
        </p:nvSpPr>
        <p:spPr>
          <a:xfrm rot="550824">
            <a:off x="1428750" y="2857500"/>
            <a:ext cx="2786063" cy="2357438"/>
          </a:xfrm>
          <a:prstGeom prst="teardrop">
            <a:avLst>
              <a:gd name="adj" fmla="val 11732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000"/>
          </a:p>
        </p:txBody>
      </p:sp>
      <p:sp>
        <p:nvSpPr>
          <p:cNvPr id="5" name="Капля 4"/>
          <p:cNvSpPr/>
          <p:nvPr/>
        </p:nvSpPr>
        <p:spPr>
          <a:xfrm rot="17764502">
            <a:off x="4382294" y="3355182"/>
            <a:ext cx="2517775" cy="3138487"/>
          </a:xfrm>
          <a:prstGeom prst="teardrop">
            <a:avLst>
              <a:gd name="adj" fmla="val 10691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Капля 5"/>
          <p:cNvSpPr/>
          <p:nvPr/>
        </p:nvSpPr>
        <p:spPr>
          <a:xfrm rot="13660683">
            <a:off x="5887244" y="1426369"/>
            <a:ext cx="2674937" cy="3000375"/>
          </a:xfrm>
          <a:prstGeom prst="teardrop">
            <a:avLst>
              <a:gd name="adj" fmla="val 12220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000"/>
          </a:p>
        </p:txBody>
      </p:sp>
      <p:sp>
        <p:nvSpPr>
          <p:cNvPr id="7" name="Капля 6"/>
          <p:cNvSpPr/>
          <p:nvPr/>
        </p:nvSpPr>
        <p:spPr>
          <a:xfrm rot="5228512">
            <a:off x="1879600" y="385763"/>
            <a:ext cx="2417763" cy="2630487"/>
          </a:xfrm>
          <a:prstGeom prst="teardrop">
            <a:avLst>
              <a:gd name="adj" fmla="val 10697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8" name="Капля 7"/>
          <p:cNvSpPr/>
          <p:nvPr/>
        </p:nvSpPr>
        <p:spPr>
          <a:xfrm rot="9568556">
            <a:off x="4343400" y="66675"/>
            <a:ext cx="2416175" cy="2257425"/>
          </a:xfrm>
          <a:prstGeom prst="teardrop">
            <a:avLst>
              <a:gd name="adj" fmla="val 12537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786188" y="2071688"/>
            <a:ext cx="2143125" cy="20002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419" name="TextBox 15"/>
          <p:cNvSpPr txBox="1">
            <a:spLocks noChangeArrowheads="1"/>
          </p:cNvSpPr>
          <p:nvPr/>
        </p:nvSpPr>
        <p:spPr bwMode="auto">
          <a:xfrm>
            <a:off x="4071938" y="2214563"/>
            <a:ext cx="1928812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Die Ökologie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erforscht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20" name="TextBox 16"/>
          <p:cNvSpPr txBox="1">
            <a:spLocks noChangeArrowheads="1"/>
          </p:cNvSpPr>
          <p:nvPr/>
        </p:nvSpPr>
        <p:spPr bwMode="auto">
          <a:xfrm rot="1622965">
            <a:off x="2136775" y="1027113"/>
            <a:ext cx="2436813" cy="18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Die Erde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die Luft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das Wasser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den Boden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21" name="TextBox 20"/>
          <p:cNvSpPr txBox="1">
            <a:spLocks noChangeArrowheads="1"/>
          </p:cNvSpPr>
          <p:nvPr/>
        </p:nvSpPr>
        <p:spPr bwMode="auto">
          <a:xfrm rot="-2644576">
            <a:off x="4714875" y="141288"/>
            <a:ext cx="1830388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Das Leben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der Pflanzen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der Tiere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22" name="TextBox 21"/>
          <p:cNvSpPr txBox="1">
            <a:spLocks noChangeArrowheads="1"/>
          </p:cNvSpPr>
          <p:nvPr/>
        </p:nvSpPr>
        <p:spPr bwMode="auto">
          <a:xfrm rot="-1148451">
            <a:off x="5911850" y="2222500"/>
            <a:ext cx="2876550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Die Tätigkeit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des Menschen in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der Natur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23" name="TextBox 22"/>
          <p:cNvSpPr txBox="1">
            <a:spLocks noChangeArrowheads="1"/>
          </p:cNvSpPr>
          <p:nvPr/>
        </p:nvSpPr>
        <p:spPr bwMode="auto">
          <a:xfrm rot="3547311">
            <a:off x="4408488" y="4059238"/>
            <a:ext cx="24384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Die Möglichkeiten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des Naturschutzes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endParaRPr lang="ru-RU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24" name="TextBox 23"/>
          <p:cNvSpPr txBox="1">
            <a:spLocks noChangeArrowheads="1"/>
          </p:cNvSpPr>
          <p:nvPr/>
        </p:nvSpPr>
        <p:spPr bwMode="auto">
          <a:xfrm rot="-1887412">
            <a:off x="1763713" y="3351213"/>
            <a:ext cx="2339975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Die Folge der Industrialisie-rung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" dur="3000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3" dur="3000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4" dur="3000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" dur="3000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9" dur="3000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0" dur="3000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4" dur="3000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5" dur="3000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6" dur="3000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0" dur="3000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1" dur="3000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2" dur="3000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6" dur="3000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7" dur="3000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8" dur="3000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2" grpId="0"/>
      <p:bldP spid="17423" grpId="0"/>
      <p:bldP spid="174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49688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Ergänzen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Sie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das Schema und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Sätze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38" y="928688"/>
            <a:ext cx="7624762" cy="5643562"/>
          </a:xfrm>
        </p:spPr>
        <p:txBody>
          <a:bodyPr/>
          <a:lstStyle/>
          <a:p>
            <a:pPr marL="26988" eaLnBrk="1" hangingPunct="1">
              <a:lnSpc>
                <a:spcPct val="120000"/>
              </a:lnSpc>
            </a:pPr>
            <a:endParaRPr lang="en-US" sz="1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988" eaLnBrk="1" hangingPunct="1">
              <a:lnSpc>
                <a:spcPct val="120000"/>
              </a:lnSpc>
            </a:pPr>
            <a:r>
              <a:rPr lang="en-US" sz="3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 Wasser ist durch giftige Abfälle der Industrie in Gefahr.</a:t>
            </a:r>
            <a:endParaRPr lang="ru-RU" sz="34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988" eaLnBrk="1" hangingPunct="1">
              <a:lnSpc>
                <a:spcPct val="150000"/>
              </a:lnSpc>
            </a:pPr>
            <a:r>
              <a:rPr lang="en-US" sz="3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Die Pflanzenwelt…</a:t>
            </a:r>
            <a:endParaRPr lang="ru-RU" sz="34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988" eaLnBrk="1" hangingPunct="1">
              <a:lnSpc>
                <a:spcPct val="150000"/>
              </a:lnSpc>
            </a:pPr>
            <a:r>
              <a:rPr lang="en-US" sz="3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Die Tierwelt…</a:t>
            </a:r>
            <a:endParaRPr lang="ru-RU" sz="34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988" eaLnBrk="1" hangingPunct="1">
              <a:lnSpc>
                <a:spcPct val="150000"/>
              </a:lnSpc>
            </a:pPr>
            <a:r>
              <a:rPr lang="en-US" sz="3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Die Luft…</a:t>
            </a:r>
            <a:endParaRPr lang="ru-RU" sz="34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988" eaLnBrk="1" hangingPunct="1">
              <a:lnSpc>
                <a:spcPct val="110000"/>
              </a:lnSpc>
            </a:pPr>
            <a:r>
              <a:rPr lang="en-US" sz="3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Für die Gesundheit des Menschen sind gefährlich:…</a:t>
            </a:r>
            <a:endParaRPr lang="ru-RU" sz="34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лыбающееся лицо 4"/>
          <p:cNvSpPr/>
          <p:nvPr/>
        </p:nvSpPr>
        <p:spPr>
          <a:xfrm>
            <a:off x="3786188" y="1928813"/>
            <a:ext cx="2357437" cy="2286000"/>
          </a:xfrm>
          <a:prstGeom prst="smileyFac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428750" y="500063"/>
            <a:ext cx="2357438" cy="1785937"/>
          </a:xfrm>
          <a:prstGeom prst="ellipse">
            <a:avLst/>
          </a:prstGeom>
          <a:blipFill>
            <a:blip r:embed="rId3" cstate="email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643438" y="4286250"/>
            <a:ext cx="3143250" cy="1785938"/>
          </a:xfrm>
          <a:prstGeom prst="ellipse">
            <a:avLst/>
          </a:prstGeom>
          <a:blipFill>
            <a:blip r:embed="rId4" cstate="email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6429375" y="2214563"/>
            <a:ext cx="2357438" cy="1500187"/>
          </a:xfrm>
          <a:prstGeom prst="ellipse">
            <a:avLst/>
          </a:prstGeom>
          <a:blipFill>
            <a:blip r:embed="rId5" cstate="email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1285875" y="3857625"/>
            <a:ext cx="2643188" cy="1857375"/>
          </a:xfrm>
          <a:prstGeom prst="ellipse">
            <a:avLst/>
          </a:prstGeom>
          <a:blipFill>
            <a:blip r:embed="rId6" cstate="email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5286375" y="428625"/>
            <a:ext cx="2357438" cy="1357313"/>
          </a:xfrm>
          <a:prstGeom prst="ellipse">
            <a:avLst/>
          </a:prstGeom>
          <a:blipFill>
            <a:blip r:embed="rId7" cstate="email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5368" name="TextBox 10"/>
          <p:cNvSpPr txBox="1">
            <a:spLocks noChangeArrowheads="1"/>
          </p:cNvSpPr>
          <p:nvPr/>
        </p:nvSpPr>
        <p:spPr bwMode="auto">
          <a:xfrm>
            <a:off x="1214438" y="228600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der Boden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9" name="Прямоугольник 11"/>
          <p:cNvSpPr>
            <a:spLocks noChangeArrowheads="1"/>
          </p:cNvSpPr>
          <p:nvPr/>
        </p:nvSpPr>
        <p:spPr bwMode="auto">
          <a:xfrm>
            <a:off x="1428750" y="5857875"/>
            <a:ext cx="22145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der  Wald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0" name="Прямоугольник 12"/>
          <p:cNvSpPr>
            <a:spLocks noChangeArrowheads="1"/>
          </p:cNvSpPr>
          <p:nvPr/>
        </p:nvSpPr>
        <p:spPr bwMode="auto">
          <a:xfrm>
            <a:off x="5857875" y="1785938"/>
            <a:ext cx="1633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die Tiere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1" name="Прямоугольник 13"/>
          <p:cNvSpPr>
            <a:spLocks noChangeArrowheads="1"/>
          </p:cNvSpPr>
          <p:nvPr/>
        </p:nvSpPr>
        <p:spPr bwMode="auto">
          <a:xfrm>
            <a:off x="7000875" y="3786188"/>
            <a:ext cx="14938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die Luft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2" name="Прямоугольник 14"/>
          <p:cNvSpPr>
            <a:spLocks noChangeArrowheads="1"/>
          </p:cNvSpPr>
          <p:nvPr/>
        </p:nvSpPr>
        <p:spPr bwMode="auto">
          <a:xfrm>
            <a:off x="5429250" y="6072188"/>
            <a:ext cx="20050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das Wasser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1000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1000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1000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" dur="1000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3" dur="1000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4" dur="1000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" dur="1000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9" dur="1000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0" dur="1000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4" dur="100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5" dur="100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6" dur="100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0" dur="100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1" dur="100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2" dur="100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/>
      <p:bldP spid="15369" grpId="0"/>
      <p:bldP spid="15370" grpId="0"/>
      <p:bldP spid="15371" grpId="0"/>
      <p:bldP spid="1537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/>
          <p:cNvSpPr/>
          <p:nvPr/>
        </p:nvSpPr>
        <p:spPr>
          <a:xfrm>
            <a:off x="1428750" y="500063"/>
            <a:ext cx="2357438" cy="1785937"/>
          </a:xfrm>
          <a:prstGeom prst="ellipse">
            <a:avLst/>
          </a:prstGeom>
          <a:blipFill>
            <a:blip r:embed="rId3" cstate="email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643438" y="4286250"/>
            <a:ext cx="3143250" cy="1785938"/>
          </a:xfrm>
          <a:prstGeom prst="ellipse">
            <a:avLst/>
          </a:prstGeom>
          <a:blipFill>
            <a:blip r:embed="rId4" cstate="email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1285875" y="3857625"/>
            <a:ext cx="2643188" cy="1857375"/>
          </a:xfrm>
          <a:prstGeom prst="ellipse">
            <a:avLst/>
          </a:prstGeom>
          <a:blipFill>
            <a:blip r:embed="rId5" cstate="email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5286375" y="428625"/>
            <a:ext cx="2357438" cy="1357313"/>
          </a:xfrm>
          <a:prstGeom prst="ellipse">
            <a:avLst/>
          </a:prstGeom>
          <a:blipFill>
            <a:blip r:embed="rId6" cstate="email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6390" name="Прямоугольник 11"/>
          <p:cNvSpPr>
            <a:spLocks noChangeArrowheads="1"/>
          </p:cNvSpPr>
          <p:nvPr/>
        </p:nvSpPr>
        <p:spPr bwMode="auto">
          <a:xfrm>
            <a:off x="1857375" y="5857875"/>
            <a:ext cx="17859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der  Wald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1" name="Прямоугольник 12"/>
          <p:cNvSpPr>
            <a:spLocks noChangeArrowheads="1"/>
          </p:cNvSpPr>
          <p:nvPr/>
        </p:nvSpPr>
        <p:spPr bwMode="auto">
          <a:xfrm>
            <a:off x="5857875" y="1785938"/>
            <a:ext cx="1633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die Tiere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2" name="Прямоугольник 14"/>
          <p:cNvSpPr>
            <a:spLocks noChangeArrowheads="1"/>
          </p:cNvSpPr>
          <p:nvPr/>
        </p:nvSpPr>
        <p:spPr bwMode="auto">
          <a:xfrm>
            <a:off x="5429250" y="6072188"/>
            <a:ext cx="20050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das Wasser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Улыбающееся лицо 15"/>
          <p:cNvSpPr/>
          <p:nvPr/>
        </p:nvSpPr>
        <p:spPr>
          <a:xfrm>
            <a:off x="3786188" y="1928813"/>
            <a:ext cx="2357437" cy="2286000"/>
          </a:xfrm>
          <a:prstGeom prst="smileyFace">
            <a:avLst>
              <a:gd name="adj" fmla="val -465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Улыбающееся лицо 16"/>
          <p:cNvSpPr/>
          <p:nvPr/>
        </p:nvSpPr>
        <p:spPr>
          <a:xfrm>
            <a:off x="3786188" y="1928813"/>
            <a:ext cx="2357437" cy="2286000"/>
          </a:xfrm>
          <a:prstGeom prst="smileyFace">
            <a:avLst>
              <a:gd name="adj" fmla="val -4653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 rot="17145308">
            <a:off x="4657725" y="2225675"/>
            <a:ext cx="1997075" cy="1628775"/>
          </a:xfrm>
          <a:prstGeom prst="triangle">
            <a:avLst>
              <a:gd name="adj" fmla="val 421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396" name="TextBox 10"/>
          <p:cNvSpPr txBox="1">
            <a:spLocks noChangeArrowheads="1"/>
          </p:cNvSpPr>
          <p:nvPr/>
        </p:nvSpPr>
        <p:spPr bwMode="auto">
          <a:xfrm>
            <a:off x="1214438" y="228600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der Boden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2873</TotalTime>
  <Words>421</Words>
  <Application>Microsoft Office PowerPoint</Application>
  <PresentationFormat>Экран (4:3)</PresentationFormat>
  <Paragraphs>134</Paragraphs>
  <Slides>23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1" baseType="lpstr">
      <vt:lpstr>Arial</vt:lpstr>
      <vt:lpstr>Corbel</vt:lpstr>
      <vt:lpstr>Wingdings 2</vt:lpstr>
      <vt:lpstr>Verdana</vt:lpstr>
      <vt:lpstr>Calibri</vt:lpstr>
      <vt:lpstr>Gill Sans MT</vt:lpstr>
      <vt:lpstr>Times New Roman</vt:lpstr>
      <vt:lpstr>Солнцестояние</vt:lpstr>
      <vt:lpstr>Guten  Tag!</vt:lpstr>
      <vt:lpstr>Слайд 2</vt:lpstr>
      <vt:lpstr>Слайд 3</vt:lpstr>
      <vt:lpstr>Слайд 4</vt:lpstr>
      <vt:lpstr>Слайд 5</vt:lpstr>
      <vt:lpstr>Слайд 6</vt:lpstr>
      <vt:lpstr>Ergänzen Sie das Schema und Sätze:</vt:lpstr>
      <vt:lpstr>Слайд 8</vt:lpstr>
      <vt:lpstr>Слайд 9</vt:lpstr>
      <vt:lpstr>Слайд 10</vt:lpstr>
      <vt:lpstr>Слайд 11</vt:lpstr>
      <vt:lpstr>Слайд 12</vt:lpstr>
      <vt:lpstr>Слайд 13</vt:lpstr>
      <vt:lpstr>*Man darf nicht groβe Sträuβe machen</vt:lpstr>
      <vt:lpstr>* Man darf nicht im Wald Abfälle hinterlassen</vt:lpstr>
      <vt:lpstr>* Man darf nicht die seltenenPflanzenund Tiere vernichten</vt:lpstr>
      <vt:lpstr>* Man muss Altstoff und Altmetall sammeln</vt:lpstr>
      <vt:lpstr>* Man muss sich verpflichten fühlen, das Grundstück reinzuhalten</vt:lpstr>
      <vt:lpstr>* Man muss auf der Erde mehr Naturschutzge biete schaffen</vt:lpstr>
      <vt:lpstr>* Es ist wichtig, Naturfreund zu  sein</vt:lpstr>
      <vt:lpstr>Die Hausaufgabe</vt:lpstr>
      <vt:lpstr>Die Hausaufgabe</vt:lpstr>
      <vt:lpstr>    Sehr gut!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кати</dc:creator>
  <cp:lastModifiedBy>Дарёна</cp:lastModifiedBy>
  <cp:revision>86</cp:revision>
  <dcterms:created xsi:type="dcterms:W3CDTF">2011-11-27T14:26:15Z</dcterms:created>
  <dcterms:modified xsi:type="dcterms:W3CDTF">2012-03-15T09:58:12Z</dcterms:modified>
</cp:coreProperties>
</file>