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4"/>
  </p:notesMasterIdLst>
  <p:sldIdLst>
    <p:sldId id="256" r:id="rId2"/>
    <p:sldId id="257" r:id="rId3"/>
    <p:sldId id="277" r:id="rId4"/>
    <p:sldId id="285" r:id="rId5"/>
    <p:sldId id="284" r:id="rId6"/>
    <p:sldId id="314" r:id="rId7"/>
    <p:sldId id="291" r:id="rId8"/>
    <p:sldId id="292" r:id="rId9"/>
    <p:sldId id="295" r:id="rId10"/>
    <p:sldId id="296" r:id="rId11"/>
    <p:sldId id="286" r:id="rId12"/>
    <p:sldId id="297" r:id="rId13"/>
    <p:sldId id="293" r:id="rId14"/>
    <p:sldId id="315" r:id="rId15"/>
    <p:sldId id="290" r:id="rId16"/>
    <p:sldId id="288" r:id="rId17"/>
    <p:sldId id="298" r:id="rId18"/>
    <p:sldId id="302" r:id="rId19"/>
    <p:sldId id="303" r:id="rId20"/>
    <p:sldId id="299" r:id="rId21"/>
    <p:sldId id="300" r:id="rId22"/>
    <p:sldId id="31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ver" initials="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08" autoAdjust="0"/>
    <p:restoredTop sz="94704" autoAdjust="0"/>
  </p:normalViewPr>
  <p:slideViewPr>
    <p:cSldViewPr>
      <p:cViewPr varScale="1">
        <p:scale>
          <a:sx n="105" d="100"/>
          <a:sy n="105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01A48-00F9-48CA-ACD6-054908488118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F44FC-9BCB-4859-AEE1-7731C3E088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92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F44FC-9BCB-4859-AEE1-7731C3E0883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85F3C9-8862-406A-A003-30C16FCAABF1}" type="datetimeFigureOut">
              <a:rPr lang="ru-RU" smtClean="0"/>
              <a:pPr/>
              <a:t>12.09.2012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D5727D-5533-4F94-BFB0-FA3DD350E7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>
    <p:wipe dir="r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&#1079;&#1072;&#1088;&#1103;&#1076;&#1082;&#1072;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68676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i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Реализация элементов технологии</a:t>
            </a:r>
            <a:br>
              <a:rPr lang="ru-RU" sz="3600" i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3600" i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развития критического мышления на уроках математики</a:t>
            </a:r>
            <a:br>
              <a:rPr lang="ru-RU" sz="3600" i="1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3600" cap="none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3500462"/>
          </a:xfrm>
        </p:spPr>
        <p:txBody>
          <a:bodyPr>
            <a:normAutofit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  <a:defRPr/>
            </a:pPr>
            <a:endParaRPr lang="en-US" b="1" i="1" u="sng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>
              <a:buNone/>
              <a:defRPr/>
            </a:pPr>
            <a:r>
              <a:rPr lang="ru-RU" b="1" i="1" u="sng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Учиться  вместе, а  не  просто </a:t>
            </a:r>
          </a:p>
          <a:p>
            <a:pPr algn="ctr">
              <a:buNone/>
              <a:defRPr/>
            </a:pPr>
            <a:r>
              <a:rPr lang="ru-RU" b="1" i="1" u="sng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что-то выполнять  вместе  — </a:t>
            </a:r>
          </a:p>
          <a:p>
            <a:pPr algn="ctr">
              <a:buNone/>
              <a:defRPr/>
            </a:pPr>
            <a:r>
              <a:rPr lang="ru-RU" b="1" i="1" u="sng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вот  суть  данного  подхода.</a:t>
            </a:r>
            <a:endParaRPr lang="ru-RU" b="1" dirty="0" smtClean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r">
              <a:buNone/>
            </a:pPr>
            <a:endParaRPr lang="ru-RU" sz="2200" b="1" i="1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r">
              <a:buNone/>
            </a:pPr>
            <a:r>
              <a:rPr lang="ru-RU" sz="2200" b="1" i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МОУ СОШ №5</a:t>
            </a:r>
          </a:p>
          <a:p>
            <a:pPr algn="r">
              <a:buNone/>
            </a:pPr>
            <a:r>
              <a:rPr lang="ru-RU" sz="2200" b="1" i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п.Сафоново</a:t>
            </a:r>
            <a:r>
              <a:rPr lang="en-US" sz="2200" b="1" i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-1</a:t>
            </a:r>
          </a:p>
          <a:p>
            <a:pPr algn="r">
              <a:buNone/>
            </a:pPr>
            <a:r>
              <a:rPr lang="ru-RU" b="1" i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Сивожелезова</a:t>
            </a:r>
            <a:r>
              <a:rPr lang="ru-RU" b="1" i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Т.С.</a:t>
            </a:r>
            <a:endParaRPr lang="ru-RU" b="1" i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Стадия осмысления </a:t>
            </a:r>
            <a:b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Приемы 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Инсерт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кластер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" pitchFamily="2" charset="2"/>
              <a:buChar char="§"/>
            </a:pP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98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  этап – систематизация, оформление в кластер </a:t>
            </a:r>
          </a:p>
          <a:p>
            <a:r>
              <a:rPr lang="ru-RU" sz="98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2  этап – нахождение взаимосвязей между ветвями. </a:t>
            </a:r>
          </a:p>
          <a:p>
            <a:pPr>
              <a:buNone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98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  этап  - мозговой штурм (идеи решения неполных квадратных уравнений) , прием </a:t>
            </a:r>
            <a:r>
              <a:rPr lang="ru-RU" sz="9800" b="1" dirty="0" err="1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Инсерт</a:t>
            </a:r>
            <a:r>
              <a:rPr lang="ru-RU" sz="98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</a:t>
            </a:r>
          </a:p>
          <a:p>
            <a:pPr>
              <a:buFont typeface="Wingdings" pitchFamily="2" charset="2"/>
              <a:buChar char="§"/>
            </a:pPr>
            <a:endParaRPr lang="ru-RU" sz="98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8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8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928926" y="3143248"/>
            <a:ext cx="2143140" cy="121444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Квадратные уравнения</a:t>
            </a:r>
            <a:endParaRPr lang="ru-RU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ax</a:t>
            </a:r>
            <a:r>
              <a:rPr lang="en-US" sz="1600" b="1" baseline="30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lang="en-US" sz="16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+bx+c=0</a:t>
            </a:r>
            <a:endParaRPr lang="en-US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929322" y="2714620"/>
            <a:ext cx="1214446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214414" y="2786058"/>
            <a:ext cx="1143008" cy="85725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214414" y="4143380"/>
            <a:ext cx="1214446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000760" y="4143380"/>
            <a:ext cx="1357322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endCxn id="4" idx="1"/>
          </p:cNvCxnSpPr>
          <p:nvPr/>
        </p:nvCxnSpPr>
        <p:spPr>
          <a:xfrm>
            <a:off x="2357422" y="3071810"/>
            <a:ext cx="885360" cy="24928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7" idx="6"/>
            <a:endCxn id="4" idx="3"/>
          </p:cNvCxnSpPr>
          <p:nvPr/>
        </p:nvCxnSpPr>
        <p:spPr>
          <a:xfrm flipV="1">
            <a:off x="2428860" y="4179843"/>
            <a:ext cx="813922" cy="35644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929190" y="3143248"/>
            <a:ext cx="928694" cy="21431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72066" y="4000504"/>
            <a:ext cx="1000132" cy="35719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Презентация кластера</a:t>
            </a:r>
            <a:endParaRPr lang="ru-RU" sz="44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29196"/>
          </a:xfr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71472" y="4857760"/>
            <a:ext cx="2571736" cy="128588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Приведенные а=1</a:t>
            </a:r>
            <a:endParaRPr lang="ru-RU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8596" y="1857364"/>
            <a:ext cx="2428892" cy="114300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Полные</a:t>
            </a:r>
            <a:endParaRPr lang="ru-RU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а≠0,</a:t>
            </a:r>
            <a:r>
              <a:rPr lang="en-US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b≠0,c≠0</a:t>
            </a:r>
            <a:endParaRPr lang="en-US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000364" y="3500438"/>
            <a:ext cx="2928958" cy="128588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Кв</a:t>
            </a:r>
            <a:r>
              <a:rPr lang="ru-RU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а</a:t>
            </a: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дратные уравнения</a:t>
            </a:r>
            <a:endParaRPr lang="ru-RU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ax</a:t>
            </a:r>
            <a:r>
              <a:rPr lang="en-US" b="1" baseline="30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</a:t>
            </a:r>
            <a:r>
              <a:rPr lang="en-US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+bx+c=0</a:t>
            </a:r>
            <a:endParaRPr lang="en-US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15008" y="1785926"/>
            <a:ext cx="3214710" cy="128588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Неполные</a:t>
            </a:r>
            <a:endParaRPr lang="ru-RU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a≠0, b=0 </a:t>
            </a:r>
            <a:r>
              <a:rPr lang="en-US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или</a:t>
            </a:r>
            <a:r>
              <a:rPr lang="en-US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с =0</a:t>
            </a:r>
            <a:endParaRPr lang="en-US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357818" y="4857760"/>
            <a:ext cx="3000396" cy="142876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Неприведенные</a:t>
            </a:r>
            <a:endParaRPr lang="ru-RU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а</a:t>
            </a:r>
            <a:r>
              <a:rPr lang="ru-RU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≠1</a:t>
            </a:r>
            <a:endParaRPr lang="ru-RU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143108" y="3000372"/>
            <a:ext cx="1285884" cy="64294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6" idx="7"/>
          </p:cNvCxnSpPr>
          <p:nvPr/>
        </p:nvCxnSpPr>
        <p:spPr>
          <a:xfrm rot="5400000" flipH="1" flipV="1">
            <a:off x="5870732" y="2701465"/>
            <a:ext cx="616941" cy="135763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715008" y="4429132"/>
            <a:ext cx="1500198" cy="42862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4" idx="0"/>
            <a:endCxn id="6" idx="3"/>
          </p:cNvCxnSpPr>
          <p:nvPr/>
        </p:nvCxnSpPr>
        <p:spPr>
          <a:xfrm rot="5400000" flipH="1" flipV="1">
            <a:off x="2513445" y="3941905"/>
            <a:ext cx="259751" cy="157196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Решение неполных квадратных уравнений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ax</a:t>
            </a:r>
            <a:r>
              <a:rPr lang="ru-RU" b="1" baseline="3000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=0 </a:t>
            </a:r>
            <a:endParaRPr lang="en-US" b="1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ax</a:t>
            </a:r>
            <a:r>
              <a:rPr lang="ru-RU" b="1" baseline="3000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err="1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bx</a:t>
            </a:r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=0 </a:t>
            </a:r>
            <a:endParaRPr lang="en-US" b="1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ax</a:t>
            </a:r>
            <a:r>
              <a:rPr lang="ru-RU" b="1" baseline="3000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+</a:t>
            </a:r>
            <a:r>
              <a:rPr lang="en-US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=0</a:t>
            </a:r>
          </a:p>
          <a:p>
            <a:pPr>
              <a:buNone/>
            </a:pP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Чтение текста с пометками:</a:t>
            </a:r>
            <a:b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</a:t>
            </a:r>
            <a:r>
              <a:rPr lang="ru-RU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+   </a:t>
            </a: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 это знал</a:t>
            </a:r>
            <a:b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  <a:r>
              <a:rPr lang="ru-RU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-    </a:t>
            </a: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 этого не знал</a:t>
            </a:r>
            <a:b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 </a:t>
            </a:r>
            <a:r>
              <a:rPr lang="ru-RU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это меня удивило</a:t>
            </a:r>
            <a:b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 </a:t>
            </a:r>
            <a:r>
              <a:rPr lang="ru-RU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 </a:t>
            </a: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хотел бы узнать подробнее</a:t>
            </a: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428736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85000" lnSpcReduction="20000"/>
          </a:bodyPr>
          <a:lstStyle/>
          <a:p>
            <a:pPr algn="ctr"/>
            <a:endParaRPr lang="ru-RU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ru-RU" b="1" dirty="0" smtClean="0">
              <a:ln w="11430"/>
              <a:solidFill>
                <a:schemeClr val="bg2">
                  <a:lumMod val="1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>
              <a:buNone/>
            </a:pPr>
            <a:endParaRPr lang="ru-RU" b="1" dirty="0" smtClean="0">
              <a:ln w="11430"/>
              <a:solidFill>
                <a:schemeClr val="bg2">
                  <a:lumMod val="1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b="1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en-US" sz="4000" b="1" spc="50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40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000" b="1" spc="50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4000" b="1" spc="5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70503"/>
          <a:ext cx="8715436" cy="656083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785950"/>
                <a:gridCol w="2500330"/>
                <a:gridCol w="1357322"/>
                <a:gridCol w="1710068"/>
                <a:gridCol w="1361766"/>
              </a:tblGrid>
              <a:tr h="13685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 smtClean="0">
                          <a:ln w="11430"/>
                          <a:effectLst>
                            <a:outerShdw blurRad="80000" dist="40000" dir="5040000" algn="tl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Неполные квадратные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 smtClean="0">
                          <a:ln w="11430"/>
                          <a:effectLst>
                            <a:outerShdw blurRad="80000" dist="40000" dir="5040000" algn="tl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уравнения</a:t>
                      </a:r>
                      <a:endParaRPr lang="ru-RU" sz="2300" dirty="0" smtClean="0">
                        <a:ln w="11430"/>
                        <a:solidFill>
                          <a:schemeClr val="bg2">
                            <a:lumMod val="10000"/>
                          </a:schemeClr>
                        </a:solidFill>
                        <a:effectLst>
                          <a:outerShdw blurRad="80000" dist="40000" dir="5040000" algn="tl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/>
                        <a:t>Решение</a:t>
                      </a:r>
                      <a:endParaRPr lang="ru-RU" sz="2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/>
                        <a:t>Наличие корней</a:t>
                      </a:r>
                      <a:endParaRPr lang="ru-RU" sz="2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300" dirty="0"/>
                        <a:t>Количество корней</a:t>
                      </a:r>
                      <a:endParaRPr lang="ru-RU" sz="2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 smtClean="0">
                          <a:ln w="11430"/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80000" dist="40000" dir="5040000" algn="tl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Пометки</a:t>
                      </a:r>
                    </a:p>
                  </a:txBody>
                  <a:tcPr marL="68580" marR="68580" marT="0" marB="0"/>
                </a:tc>
              </a:tr>
              <a:tr h="11064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5</a:t>
                      </a: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=0 </a:t>
                      </a:r>
                      <a:endParaRPr lang="ru-RU" sz="2800" b="1" dirty="0" smtClean="0">
                        <a:ln w="11430"/>
                        <a:effectLst>
                          <a:outerShdw blurRad="80000" dist="40000" dir="5040000" algn="tl">
                            <a:srgbClr val="000000">
                              <a:alpha val="30000"/>
                            </a:srgbClr>
                          </a:outerShdw>
                        </a:effectLst>
                      </a:endParaRPr>
                    </a:p>
                    <a:p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=0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x = 0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  +</a:t>
                      </a:r>
                      <a:r>
                        <a:rPr kumimoji="0" lang="ru-RU" sz="3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32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+6</a:t>
                      </a: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=0 </a:t>
                      </a:r>
                      <a:endParaRPr lang="ru-RU" sz="2800" b="1" dirty="0" smtClean="0"/>
                    </a:p>
                    <a:p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2x(x +</a:t>
                      </a:r>
                      <a:r>
                        <a:rPr lang="en-US" sz="28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3) =0</a:t>
                      </a:r>
                    </a:p>
                    <a:p>
                      <a:pPr algn="ctr"/>
                      <a:r>
                        <a:rPr lang="en-US" sz="28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x=0 </a:t>
                      </a:r>
                      <a:r>
                        <a:rPr lang="ru-RU" sz="28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или </a:t>
                      </a:r>
                      <a:r>
                        <a:rPr lang="en-US" sz="28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x = - 3</a:t>
                      </a:r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atin typeface="+mn-lt"/>
                          <a:ea typeface="Times New Roman"/>
                          <a:cs typeface="Times New Roman"/>
                        </a:rPr>
                        <a:t>есть</a:t>
                      </a:r>
                    </a:p>
                    <a:p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+</a:t>
                      </a:r>
                      <a:endParaRPr lang="ru-RU" sz="3600" dirty="0"/>
                    </a:p>
                  </a:txBody>
                  <a:tcPr/>
                </a:tc>
              </a:tr>
              <a:tr h="1332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– 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4 = 0</a:t>
                      </a:r>
                    </a:p>
                    <a:p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=</a:t>
                      </a:r>
                      <a:r>
                        <a:rPr lang="ru-RU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4 </a:t>
                      </a:r>
                      <a:endParaRPr lang="en-US" sz="2800" b="1" spc="50" dirty="0" smtClean="0">
                        <a:ln w="11430"/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 = ±√4</a:t>
                      </a:r>
                    </a:p>
                    <a:p>
                      <a:pPr algn="ctr"/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x=±2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atin typeface="+mn-lt"/>
                          <a:ea typeface="Times New Roman"/>
                          <a:cs typeface="Times New Roman"/>
                        </a:rPr>
                        <a:t>есть</a:t>
                      </a:r>
                    </a:p>
                    <a:p>
                      <a:pPr algn="ctr"/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8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!</a:t>
                      </a:r>
                      <a:endParaRPr lang="ru-RU" sz="3600" dirty="0"/>
                    </a:p>
                  </a:txBody>
                  <a:tcPr/>
                </a:tc>
              </a:tr>
              <a:tr h="13327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+ 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6 = 0</a:t>
                      </a:r>
                    </a:p>
                    <a:p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ru-RU" sz="2800" b="1" spc="50" baseline="3000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2800" b="1" spc="50" baseline="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 = - </a:t>
                      </a:r>
                      <a:r>
                        <a:rPr lang="ru-RU" sz="2800" b="1" spc="50" dirty="0" smtClean="0">
                          <a:ln w="11430"/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</a:rPr>
                        <a:t>6 </a:t>
                      </a:r>
                      <a:endParaRPr lang="ru-RU" sz="2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нет</a:t>
                      </a:r>
                      <a:endParaRPr lang="ru-RU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32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? 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215106"/>
          </a:xfrm>
          <a:ln w="5715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endParaRPr lang="ru-RU" sz="4400" b="1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>
              <a:buNone/>
            </a:pPr>
            <a:r>
              <a:rPr lang="ru-RU" sz="4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  <a:hlinkClick r:id="rId2" action="ppaction://hlinkpres?slideindex=1&amp;slidetitle="/>
              </a:rPr>
              <a:t>Веселая </a:t>
            </a:r>
          </a:p>
          <a:p>
            <a:pPr algn="ctr">
              <a:buNone/>
            </a:pPr>
            <a:r>
              <a:rPr lang="ru-RU" sz="4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  <a:hlinkClick r:id="rId2" action="ppaction://hlinkpres?slideindex=1&amp;slidetitle="/>
              </a:rPr>
              <a:t>зарядка</a:t>
            </a:r>
            <a:endParaRPr lang="ru-RU" sz="4800" b="1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9" name="Picture 2" descr="http://s10.rimg.info/b396b22a569eb2792cdbc293709bd21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1785926"/>
            <a:ext cx="19774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6" descr="17cf4c75a7617f6dc9951553ed8d0d2a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785926"/>
            <a:ext cx="1785950" cy="2110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5" descr="b6bcfb402599f07c038f9dd3357349f2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86182" y="2571743"/>
            <a:ext cx="1643074" cy="3239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00"/>
                            </p:stCondLst>
                            <p:childTnLst>
                              <p:par>
                                <p:cTn id="18" presetID="22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III. Стадия рефлексии (или размышления)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  <a:prstGeom prst="rightArrow">
            <a:avLst>
              <a:gd name="adj1" fmla="val 51295"/>
              <a:gd name="adj2" fmla="val 50000"/>
            </a:avLst>
          </a:prstGeom>
          <a:solidFill>
            <a:schemeClr val="accent2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2928934"/>
            <a:ext cx="2714644" cy="192882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ru-RU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Возвращение к таблице(ее уточнение и дополнение с учетом того нового, что узнали)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2928934"/>
            <a:ext cx="2500330" cy="192882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ru-RU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Выполнение практического задания</a:t>
            </a:r>
            <a:endParaRPr lang="ru-RU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86446" y="2928934"/>
            <a:ext cx="2357454" cy="192882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r>
              <a:rPr lang="ru-RU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Определение способов применения этой  информации на практике </a:t>
            </a:r>
            <a:endParaRPr lang="ru-RU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858280" cy="571504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/>
            </a:r>
            <a:br>
              <a:rPr lang="en-US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</a:br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>Решение неполных квадратных уравнений</a:t>
            </a:r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</a:b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928670"/>
          <a:ext cx="8715435" cy="5715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04198"/>
                <a:gridCol w="1857928"/>
                <a:gridCol w="1251590"/>
                <a:gridCol w="1417144"/>
                <a:gridCol w="992001"/>
                <a:gridCol w="1263814"/>
                <a:gridCol w="1428760"/>
              </a:tblGrid>
              <a:tr h="790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 err="1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п\п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Неполное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квадратное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 smtClean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уравнение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 smtClean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Решение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Наличие </a:t>
                      </a:r>
                      <a:r>
                        <a:rPr lang="ru-RU" sz="1600" cap="none" spc="0" dirty="0" smtClean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корней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Количество </a:t>
                      </a:r>
                      <a:r>
                        <a:rPr lang="ru-RU" sz="1600" cap="none" spc="0" dirty="0" smtClean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корней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cap="none" spc="0" dirty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Вид </a:t>
                      </a:r>
                      <a:r>
                        <a:rPr lang="ru-RU" sz="1600" cap="none" spc="0" dirty="0" smtClean="0">
                          <a:ln w="1905"/>
                          <a:solidFill>
                            <a:schemeClr val="accent3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корней</a:t>
                      </a:r>
                      <a:endParaRPr lang="ru-RU" sz="1600" b="1" cap="none" spc="0" dirty="0">
                        <a:ln w="1905"/>
                        <a:solidFill>
                          <a:schemeClr val="accent3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889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а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=0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b=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0, с=0.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=0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+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x=0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73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ax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+bx=0.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b≠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0, с=0.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x(</a:t>
                      </a:r>
                      <a:r>
                        <a:rPr lang="en-US" sz="1600" b="1" cap="none" spc="0" dirty="0" err="1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ax+b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)=0,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x=0 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или </a:t>
                      </a:r>
                      <a:r>
                        <a:rPr lang="en-US" sz="1600" b="1" cap="none" spc="0" dirty="0" err="1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ax+b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=0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ru-RU" sz="1600" b="1" cap="none" spc="0" baseline="-25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=0          x</a:t>
                      </a:r>
                      <a:r>
                        <a:rPr lang="ru-RU" sz="1600" b="1" cap="none" spc="0" baseline="-25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- a/b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+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-25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=0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-2500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- a/b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44520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3.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ax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+c=0.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b=0</a:t>
                      </a:r>
                      <a:r>
                        <a:rPr lang="ru-RU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, 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с≠0.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ax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- c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30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- c/a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если</a:t>
                      </a:r>
                      <a:endParaRPr lang="en-US" sz="1600" b="1" cap="none" spc="0" dirty="0" smtClean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 - c/a&lt;0,</a:t>
                      </a:r>
                      <a:endParaRPr lang="ru-RU" sz="1600" b="1" cap="none" spc="0" dirty="0" smtClean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 то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корней нет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-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0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-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516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 </a:t>
                      </a:r>
                      <a:r>
                        <a:rPr lang="ru-RU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если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 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- c/a&gt;0, </a:t>
                      </a:r>
                      <a:r>
                        <a:rPr lang="ru-RU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то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ru-RU" sz="1600" b="1" cap="none" spc="0" baseline="-25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</a:t>
                      </a:r>
                      <a:r>
                        <a:rPr lang="ru-RU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,</a:t>
                      </a:r>
                      <a:r>
                        <a:rPr lang="ru-RU" sz="1600" b="1" cap="none" spc="0" baseline="-2500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±√-c/a</a:t>
                      </a:r>
                      <a:endParaRPr lang="ru-RU" sz="1600" b="1" cap="none" spc="0" dirty="0" smtClean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+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2</a:t>
                      </a: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cap="none" spc="0" dirty="0" smtClean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x</a:t>
                      </a:r>
                      <a:r>
                        <a:rPr lang="en-US" sz="1600" b="1" cap="none" spc="0" baseline="-2500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1,2</a:t>
                      </a:r>
                      <a:r>
                        <a:rPr lang="en-US" sz="1600" b="1" cap="none" spc="0" dirty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= </a:t>
                      </a:r>
                      <a:r>
                        <a:rPr lang="en-US" sz="1600" b="1" cap="none" spc="0" dirty="0" smtClean="0">
                          <a:ln w="1905"/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j-lt"/>
                        </a:rPr>
                        <a:t>±√- c/a</a:t>
                      </a:r>
                      <a:endParaRPr lang="ru-RU" sz="1600" b="1" cap="none" spc="0" dirty="0" smtClean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cap="none" spc="0" dirty="0">
                        <a:ln w="1905"/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lt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92869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Разбейте следующие уравнения на две группы по какому-либо признаку:</a:t>
            </a:r>
            <a:endParaRPr lang="ru-RU" sz="28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57203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500174"/>
          <a:ext cx="8286776" cy="514353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143388"/>
                <a:gridCol w="4143388"/>
              </a:tblGrid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1) 3х²+8х-7=0 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7) 3х</a:t>
                      </a:r>
                      <a:r>
                        <a:rPr lang="ru-RU" sz="3200" b="1" kern="1200" baseline="300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5х – 4 =0 </a:t>
                      </a:r>
                      <a:endParaRPr lang="ru-RU" sz="3200" b="1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2) х</a:t>
                      </a:r>
                      <a:r>
                        <a:rPr lang="ru-RU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+ 3х+ 1 = 0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8) х</a:t>
                      </a:r>
                      <a:r>
                        <a:rPr lang="ru-RU" sz="3200" b="1" kern="1200" baseline="300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 </a:t>
                      </a:r>
                      <a:r>
                        <a:rPr lang="en-US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r>
                        <a:rPr lang="en-US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0 </a:t>
                      </a:r>
                      <a:endParaRPr lang="ru-RU" sz="3200" b="1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3)  7-5х+х²=0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9) 16х</a:t>
                      </a:r>
                      <a:r>
                        <a:rPr lang="ru-RU" sz="3200" b="1" kern="1200" baseline="300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 4 = 0</a:t>
                      </a:r>
                      <a:endParaRPr lang="ru-RU" sz="3200" b="1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4) 5х</a:t>
                      </a:r>
                      <a:r>
                        <a:rPr lang="ru-RU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0          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10)  – 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0,1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+ 10 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0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5) 169 –х</a:t>
                      </a:r>
                      <a:r>
                        <a:rPr lang="ru-RU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= 0 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11) 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- 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n-US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3x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+ 15 = 0 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6) 7х + 13 -6х²=0</a:t>
                      </a:r>
                      <a:endParaRPr lang="ru-RU" sz="3200" b="1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12) x</a:t>
                      </a:r>
                      <a:r>
                        <a:rPr lang="en-US" sz="3200" b="1" kern="1200" baseline="300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32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x = 0 </a:t>
                      </a:r>
                      <a:endParaRPr lang="ru-RU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2" descr="J:\confu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480"/>
            <a:ext cx="1014411" cy="84543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l"/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Приведенные</a:t>
            </a:r>
            <a:r>
              <a:rPr lang="en-US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</a:t>
            </a:r>
            <a:r>
              <a:rPr lang="en-US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неприведенные</a:t>
            </a:r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36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sz="3200" b="1" dirty="0" smtClean="0">
                <a:ln w="11430"/>
                <a:solidFill>
                  <a:schemeClr val="accent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Приведенные</a:t>
            </a:r>
          </a:p>
          <a:p>
            <a:endParaRPr lang="ru-RU" sz="2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</a:t>
            </a:r>
            <a:r>
              <a:rPr lang="ru-RU" sz="3600" b="1" baseline="3000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</a:t>
            </a:r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+ 3х+ 1 = 0 </a:t>
            </a:r>
          </a:p>
          <a:p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7-5х+х²=0</a:t>
            </a:r>
          </a:p>
          <a:p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10080" cy="4525963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sz="3200" b="1" dirty="0" err="1" smtClean="0">
                <a:ln w="11430"/>
                <a:solidFill>
                  <a:schemeClr val="accent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Неприведенные</a:t>
            </a:r>
            <a:endParaRPr lang="ru-RU" sz="3200" b="1" dirty="0" smtClean="0">
              <a:ln w="11430"/>
              <a:solidFill>
                <a:schemeClr val="accent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3х²+8х-7=0</a:t>
            </a:r>
          </a:p>
          <a:p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</a:t>
            </a:r>
            <a:r>
              <a:rPr lang="en-US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</a:t>
            </a:r>
            <a:r>
              <a:rPr lang="en-US" sz="3600" b="1" baseline="3000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3x</a:t>
            </a:r>
            <a:r>
              <a:rPr lang="ru-RU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6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+ 15 = 0</a:t>
            </a:r>
            <a:endParaRPr lang="ru-RU" sz="3600" b="1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Полные и неполные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sz="3200" b="1" dirty="0" smtClean="0">
                <a:ln w="11430"/>
                <a:solidFill>
                  <a:schemeClr val="accent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Полные 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1) 3х²+8х-7=0 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2) х</a:t>
            </a:r>
            <a:r>
              <a:rPr lang="ru-RU" sz="3200" b="1" baseline="3000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</a:t>
            </a:r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+ 3х+ 1 = 0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3)  7-5х+х²=0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7х + 13 -6х²=0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3х</a:t>
            </a:r>
            <a:r>
              <a:rPr lang="ru-RU" sz="3200" b="1" baseline="3000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5х – 4 =0 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- </a:t>
            </a:r>
            <a:r>
              <a:rPr lang="en-US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</a:t>
            </a:r>
            <a:r>
              <a:rPr lang="en-US" sz="3200" b="1" baseline="30000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3x</a:t>
            </a:r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+ 15 = 0</a:t>
            </a:r>
            <a:endParaRPr lang="ru-RU" sz="3200" b="1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endParaRPr lang="ru-RU" sz="3200" b="1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sz="2800" b="1" dirty="0" smtClean="0">
                <a:ln w="11430"/>
                <a:solidFill>
                  <a:schemeClr val="accent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Неполные</a:t>
            </a:r>
          </a:p>
          <a:p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69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–х</a:t>
            </a:r>
            <a:r>
              <a:rPr lang="ru-RU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 24x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 </a:t>
            </a:r>
          </a:p>
          <a:p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 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+ 10 </a:t>
            </a:r>
            <a:r>
              <a:rPr lang="ru-RU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3000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5x = 0</a:t>
            </a:r>
            <a:endParaRPr lang="ru-RU" sz="3200" b="1" dirty="0" smtClean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2852"/>
            <a:ext cx="8183880" cy="100013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31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300" dirty="0" smtClean="0">
                <a:solidFill>
                  <a:schemeClr val="accent2">
                    <a:lumMod val="75000"/>
                  </a:schemeClr>
                </a:solidFill>
              </a:rPr>
              <a:t>Технология РКМ: </a:t>
            </a:r>
            <a:endParaRPr lang="ru-RU" sz="53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469632" cy="5214974"/>
          </a:xfrm>
        </p:spPr>
        <p:txBody>
          <a:bodyPr>
            <a:normAutofit fontScale="925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/>
            <a:r>
              <a:rPr lang="ru-RU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Формирует самостоятельное мышление</a:t>
            </a:r>
          </a:p>
          <a:p>
            <a:pPr lvl="0"/>
            <a:r>
              <a:rPr lang="ru-RU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Вооружает методами и способами самостоятельной работы</a:t>
            </a:r>
          </a:p>
          <a:p>
            <a:pPr lvl="0"/>
            <a:r>
              <a:rPr lang="ru-RU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Даёт возможность сознательно управлять образовательным процессом в системе “учитель-ученик”</a:t>
            </a:r>
          </a:p>
          <a:p>
            <a:pPr lvl="0"/>
            <a:r>
              <a:rPr lang="ru-RU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Позволяет влиять на результат и цели образовательного процесса</a:t>
            </a:r>
          </a:p>
          <a:p>
            <a:pPr>
              <a:buNone/>
            </a:pPr>
            <a:r>
              <a:rPr lang="ru-RU" sz="32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 </a:t>
            </a:r>
          </a:p>
          <a:p>
            <a:pPr>
              <a:buFont typeface="Wingdings" pitchFamily="2" charset="2"/>
              <a:buChar char="v"/>
            </a:pP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Проверка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1)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</a:t>
            </a:r>
            <a:r>
              <a:rPr lang="ru-RU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= 0                            4)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16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</a:t>
            </a:r>
            <a:r>
              <a:rPr lang="ru-RU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 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 0</a:t>
            </a:r>
          </a:p>
          <a:p>
            <a:pPr>
              <a:buNone/>
            </a:pP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2)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169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–х</a:t>
            </a:r>
            <a:r>
              <a:rPr lang="ru-RU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= 0                     5) –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0,1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</a:t>
            </a:r>
            <a:r>
              <a:rPr lang="ru-RU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+ 10 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= 0</a:t>
            </a:r>
          </a:p>
          <a:p>
            <a:pPr>
              <a:buNone/>
            </a:pP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3) х</a:t>
            </a:r>
            <a:r>
              <a:rPr lang="ru-RU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 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 24x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= 0                   6) 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</a:t>
            </a:r>
            <a:r>
              <a:rPr lang="en-US" b="1" baseline="3000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5x = 0 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  </a:t>
            </a:r>
          </a:p>
          <a:p>
            <a:pPr>
              <a:buNone/>
            </a:pP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2" y="3857629"/>
          <a:ext cx="7572426" cy="164307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102779"/>
                <a:gridCol w="1421363"/>
                <a:gridCol w="1262071"/>
                <a:gridCol w="1262071"/>
                <a:gridCol w="1494880"/>
                <a:gridCol w="1029262"/>
              </a:tblGrid>
              <a:tr h="9479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0 и 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10 и -10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13 и -13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0,5 и -0,5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0 и 24</a:t>
                      </a:r>
                    </a:p>
                  </a:txBody>
                  <a:tcPr marL="68580" marR="68580" marT="0" marB="0" anchor="ctr"/>
                </a:tc>
              </a:tr>
              <a:tr h="695146"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А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К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В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Э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И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Р</a:t>
                      </a:r>
                      <a:endParaRPr lang="ru-RU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Итог урока: </a:t>
            </a: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“Эврика” крикнул Архимед, когда открыл известный вам закон. 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 вы открыли для себя сегодня?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Что вы узнали нового? </a:t>
            </a:r>
          </a:p>
          <a:p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Домашнее задание: п24; №24.4а), №24.8б), №24.9а), 24.12а), №24.16б), 24.18б), 24.20б)</a:t>
            </a:r>
          </a:p>
          <a:p>
            <a:pPr>
              <a:buNone/>
            </a:pPr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  <a:p>
            <a:pPr>
              <a:buNone/>
            </a:pPr>
            <a:r>
              <a:rPr lang="ru-RU" sz="32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Литература:</a:t>
            </a:r>
            <a:endParaRPr lang="ru-RU" sz="44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/>
            <a:endParaRPr lang="ru-RU" b="1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А.Г. Мордкович  «Алгебра 7» учебник 1 часть</a:t>
            </a:r>
          </a:p>
          <a:p>
            <a:pPr lvl="0"/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А.Г. Мордкович  «Алгебра 7»задачник 2 часть</a:t>
            </a:r>
          </a:p>
          <a:p>
            <a:pPr lvl="0"/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С.И. Заир-Бек,  И.В. </a:t>
            </a:r>
            <a:r>
              <a:rPr lang="ru-RU" b="1" dirty="0" err="1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Муштавинская</a:t>
            </a:r>
            <a:endParaRPr lang="ru-RU" b="1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«Развитие критического мышления на уроке»</a:t>
            </a:r>
          </a:p>
          <a:p>
            <a:pPr lvl="0"/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«Электронная зарядка» -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http://galina27.ucoz.ru/index/0-17</a:t>
            </a:r>
            <a:endParaRPr lang="ru-RU" b="1" dirty="0" smtClean="0">
              <a:ln w="11430"/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b="1" dirty="0">
              <a:ln w="11430"/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en-US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Базовая модель технологии</a:t>
            </a:r>
            <a:br>
              <a:rPr lang="ru-RU" sz="44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sz="44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0558"/>
          </a:xfrm>
        </p:spPr>
        <p:txBody>
          <a:bodyPr/>
          <a:lstStyle/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10" y="2643182"/>
            <a:ext cx="2000264" cy="31432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chemeClr val="tx1"/>
                </a:solidFill>
              </a:rPr>
              <a:t>1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 algn="ctr"/>
            <a:r>
              <a:rPr lang="ru-RU" sz="2800" b="1" dirty="0" smtClean="0">
                <a:solidFill>
                  <a:schemeClr val="tx1"/>
                </a:solidFill>
              </a:rPr>
              <a:t>Стадия вызова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14678" y="2643182"/>
            <a:ext cx="2500330" cy="32147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2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Стадия осмысления новой информации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72198" y="2714620"/>
            <a:ext cx="2143140" cy="30718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Стадия рефлексии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2571736" y="3857628"/>
            <a:ext cx="785818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500694" y="3929066"/>
            <a:ext cx="785818" cy="571504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Основные приемы технологии</a:t>
            </a:r>
            <a:r>
              <a:rPr lang="en-US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60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Кластер</a:t>
            </a:r>
            <a:endParaRPr lang="ru-RU" sz="360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Кластеры могут стать ведущим приемом и на стадии вызова, рефлексии, так и стратегией урока в целом</a:t>
            </a:r>
          </a:p>
          <a:p>
            <a:r>
              <a:rPr lang="ru-RU" sz="2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Кластер («гроздь»), выделение смысловых единиц текста и графическое их оформление в определенном порядке в виде грозди</a:t>
            </a:r>
          </a:p>
          <a:p>
            <a:r>
              <a:rPr lang="ru-RU" sz="2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Рисуем модель Солнечной системы: в центре – это наша тема, а вокруг нее крупные смысловые единицы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286256"/>
            <a:ext cx="4214842" cy="198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15370" cy="1203348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en-US" i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i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Рекомендации по работе с «гроздями»:                                     </a:t>
            </a:r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901014" cy="4686320"/>
          </a:xfrm>
        </p:spPr>
        <p:txBody>
          <a:bodyPr>
            <a:normAutofit fontScale="92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Оцените текст, с которым будете работать. Нужна ли в данном случае разбивка на «грозди»?</a:t>
            </a:r>
          </a:p>
          <a:p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Помогите ученику, если у него возникли сомнения при выделении смысловых единиц. </a:t>
            </a:r>
          </a:p>
          <a:p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Озвучьте свои «грозди». Пусть ученики сделают презентацию своих записей.                                                                      </a:t>
            </a:r>
          </a:p>
          <a:p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Попросите установить связи между «веточками» вашей  «грозди» и объяснить возникшие связи.                                        </a:t>
            </a:r>
          </a:p>
          <a:p>
            <a:r>
              <a:rPr lang="ru-RU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Если вы хотите остановиться на каком-либо смысловом   блоке, попросите сделать эту «веточку» поярче.          </a:t>
            </a: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Основные приемы технологии</a:t>
            </a:r>
            <a:br>
              <a:rPr lang="ru-RU" sz="36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600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Инсерт</a:t>
            </a:r>
            <a:endParaRPr lang="ru-RU" sz="360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Чтение текста с пометками:</a:t>
            </a:r>
            <a:b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</a:t>
            </a:r>
            <a:r>
              <a:rPr lang="ru-RU" b="1" dirty="0" smtClean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+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я это знал,</a:t>
            </a:r>
            <a:b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 </a:t>
            </a:r>
            <a:r>
              <a:rPr lang="ru-RU" b="1" dirty="0" smtClean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  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я этого не знал,</a:t>
            </a:r>
            <a:b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 </a:t>
            </a:r>
            <a:r>
              <a:rPr lang="ru-RU" b="1" dirty="0" smtClean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это меня удивило</a:t>
            </a:r>
            <a:b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  </a:t>
            </a:r>
            <a:r>
              <a:rPr lang="ru-RU" b="1" dirty="0" smtClean="0">
                <a:ln w="11430"/>
                <a:solidFill>
                  <a:schemeClr val="accent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хотел бы узнать подробнее.</a:t>
            </a:r>
          </a:p>
          <a:p>
            <a:r>
              <a:rPr lang="ru-RU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Составление таблицы, выписываются основные положения из текста</a:t>
            </a: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fontAlgn="t"/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5000636"/>
          <a:ext cx="6096000" cy="136417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6429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accent2"/>
                          </a:solidFill>
                        </a:rPr>
                        <a:t>+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accent2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ln w="11430"/>
                          <a:solidFill>
                            <a:schemeClr val="accent2"/>
                          </a:solidFill>
                          <a:effectLst>
                            <a:outerShdw blurRad="80000" dist="40000" dir="5040000" algn="tl">
                              <a:srgbClr val="000000">
                                <a:alpha val="30000"/>
                              </a:srgbClr>
                            </a:outerShdw>
                          </a:effectLst>
                        </a:rPr>
                        <a:t>!</a:t>
                      </a:r>
                      <a:endParaRPr lang="ru-RU" sz="2800" dirty="0" smtClean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chemeClr val="accent2"/>
                          </a:solidFill>
                        </a:rPr>
                        <a:t>?</a:t>
                      </a:r>
                    </a:p>
                    <a:p>
                      <a:pPr algn="ctr"/>
                      <a:endParaRPr lang="ru-RU" sz="28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1929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86808" cy="128588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>8 класс </a:t>
            </a:r>
            <a:r>
              <a:rPr lang="en-US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>  </a:t>
            </a:r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  <a:t>«Квадратные уравнения. Основные понятия»</a:t>
            </a:r>
            <a:br>
              <a:rPr lang="ru-RU" sz="2800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2800" i="1" dirty="0" smtClean="0">
                <a:solidFill>
                  <a:schemeClr val="tx2">
                    <a:lumMod val="50000"/>
                  </a:schemeClr>
                </a:solidFill>
                <a:effectLst/>
              </a:rPr>
              <a:t> </a:t>
            </a:r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effectLst/>
                <a:latin typeface="+mn-lt"/>
              </a:rPr>
              <a:t>Технологическая карта урока</a:t>
            </a:r>
            <a:endParaRPr lang="ru-RU" sz="2400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50435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57224" y="1785926"/>
            <a:ext cx="5786478" cy="114300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2800" b="1" dirty="0" smtClean="0">
                <a:solidFill>
                  <a:schemeClr val="tx1"/>
                </a:solidFill>
              </a:rPr>
              <a:t>I. Стадия вызова</a:t>
            </a:r>
          </a:p>
          <a:p>
            <a:pPr lvl="0">
              <a:defRPr/>
            </a:pPr>
            <a:r>
              <a:rPr lang="ru-RU" sz="2800" i="1" dirty="0" smtClean="0">
                <a:solidFill>
                  <a:schemeClr val="tx1"/>
                </a:solidFill>
              </a:rPr>
              <a:t>                           Кластер</a:t>
            </a:r>
            <a:endParaRPr lang="ru-RU" sz="2800" b="1" i="1" dirty="0" smtClean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28" y="3500438"/>
            <a:ext cx="6000792" cy="12144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II. Стадия осмысления   </a:t>
            </a:r>
          </a:p>
          <a:p>
            <a:pPr lvl="0"/>
            <a:r>
              <a:rPr lang="ru-RU" sz="2800" b="1" i="1" dirty="0" smtClean="0">
                <a:solidFill>
                  <a:schemeClr val="tx1"/>
                </a:solidFill>
              </a:rPr>
              <a:t>                  </a:t>
            </a:r>
            <a:r>
              <a:rPr lang="ru-RU" sz="2800" i="1" dirty="0" err="1" smtClean="0">
                <a:solidFill>
                  <a:schemeClr val="tx1"/>
                </a:solidFill>
              </a:rPr>
              <a:t>Инсерт</a:t>
            </a:r>
            <a:r>
              <a:rPr lang="en-US" sz="2800" i="1" dirty="0" smtClean="0">
                <a:solidFill>
                  <a:schemeClr val="tx1"/>
                </a:solidFill>
              </a:rPr>
              <a:t>,</a:t>
            </a:r>
            <a:r>
              <a:rPr lang="ru-RU" sz="2800" i="1" dirty="0" smtClean="0">
                <a:solidFill>
                  <a:schemeClr val="tx1"/>
                </a:solidFill>
              </a:rPr>
              <a:t> кластер</a:t>
            </a:r>
          </a:p>
          <a:p>
            <a:pPr lvl="0"/>
            <a:endParaRPr lang="ru-RU" i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85918" y="5143512"/>
            <a:ext cx="7000924" cy="128588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endParaRPr lang="ru-RU" sz="2800" b="1" dirty="0" smtClean="0">
              <a:solidFill>
                <a:schemeClr val="tx1"/>
              </a:solidFill>
            </a:endParaRPr>
          </a:p>
          <a:p>
            <a:pPr lvl="0">
              <a:defRPr/>
            </a:pPr>
            <a:r>
              <a:rPr lang="ru-RU" sz="2800" b="1" dirty="0" smtClean="0">
                <a:solidFill>
                  <a:schemeClr val="tx1"/>
                </a:solidFill>
              </a:rPr>
              <a:t>III. Стадия рефлексии</a:t>
            </a:r>
          </a:p>
          <a:p>
            <a:pPr>
              <a:defRPr/>
            </a:pPr>
            <a:r>
              <a:rPr lang="ru-RU" sz="2800" b="1" i="1" dirty="0" smtClean="0"/>
              <a:t> </a:t>
            </a:r>
            <a:r>
              <a:rPr lang="ru-RU" sz="2000" b="1" i="1" dirty="0" smtClean="0">
                <a:solidFill>
                  <a:schemeClr val="tx1"/>
                </a:solidFill>
              </a:rPr>
              <a:t>Графический способ представления информации в виде таблицы. Выполнение практического задания</a:t>
            </a:r>
            <a:endParaRPr lang="ru-RU" sz="2000" i="1" dirty="0" smtClean="0">
              <a:solidFill>
                <a:schemeClr val="tx1"/>
              </a:solidFill>
            </a:endParaRPr>
          </a:p>
          <a:p>
            <a:pPr lvl="0">
              <a:defRPr/>
            </a:pPr>
            <a:endParaRPr lang="ru-RU" sz="2000" b="1" i="1" dirty="0" smtClean="0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357554" y="2928934"/>
            <a:ext cx="571504" cy="64294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857752" y="4500570"/>
            <a:ext cx="571504" cy="71438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Стадия вызова</a:t>
            </a:r>
            <a:b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6143644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Работа с текстом </a:t>
            </a:r>
          </a:p>
          <a:p>
            <a:pPr lvl="0">
              <a:buNone/>
            </a:pPr>
            <a:r>
              <a:rPr lang="ru-RU" b="1" dirty="0" smtClean="0">
                <a:ln w="11430"/>
                <a:solidFill>
                  <a:schemeClr val="accent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Задание:  </a:t>
            </a:r>
            <a:r>
              <a:rPr lang="ru-RU" b="1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1. </a:t>
            </a:r>
            <a:r>
              <a:rPr lang="ru-RU" sz="2400" b="1" dirty="0" smtClean="0"/>
              <a:t>Из данных уравнений выберите квадратные</a:t>
            </a:r>
          </a:p>
          <a:p>
            <a:pPr>
              <a:buNone/>
            </a:pPr>
            <a:r>
              <a:rPr lang="en-US" sz="2600" b="1" dirty="0" smtClean="0"/>
              <a:t>1)</a:t>
            </a:r>
            <a:r>
              <a:rPr lang="ru-RU" sz="2600" b="1" dirty="0" smtClean="0"/>
              <a:t> </a:t>
            </a:r>
            <a:r>
              <a:rPr lang="en-US" sz="2600" b="1" dirty="0" smtClean="0"/>
              <a:t>x</a:t>
            </a:r>
            <a:r>
              <a:rPr lang="en-US" sz="2600" b="1" baseline="30000" dirty="0" smtClean="0"/>
              <a:t>2</a:t>
            </a:r>
            <a:r>
              <a:rPr lang="en-US" sz="2600" b="1" dirty="0" smtClean="0"/>
              <a:t> – 1 =0;    2)</a:t>
            </a:r>
            <a:r>
              <a:rPr lang="ru-RU" sz="2600" b="1" dirty="0" smtClean="0"/>
              <a:t> </a:t>
            </a:r>
            <a:r>
              <a:rPr lang="en-US" sz="2600" b="1" dirty="0" smtClean="0"/>
              <a:t>x</a:t>
            </a:r>
            <a:r>
              <a:rPr lang="en-US" sz="2600" b="1" baseline="30000" dirty="0" smtClean="0"/>
              <a:t>3</a:t>
            </a:r>
            <a:r>
              <a:rPr lang="en-US" sz="2600" b="1" dirty="0" smtClean="0"/>
              <a:t>+6x- 1=0;     </a:t>
            </a:r>
            <a:r>
              <a:rPr lang="ru-RU" sz="2600" b="1" dirty="0" smtClean="0"/>
              <a:t>     3 ) </a:t>
            </a:r>
            <a:r>
              <a:rPr lang="en-US" sz="2600" b="1" dirty="0" smtClean="0"/>
              <a:t> </a:t>
            </a:r>
            <a:r>
              <a:rPr lang="ru-RU" sz="2600" b="1" dirty="0" smtClean="0"/>
              <a:t>  </a:t>
            </a:r>
            <a:r>
              <a:rPr lang="en-US" sz="2600" b="1" dirty="0" smtClean="0"/>
              <a:t>     - 4=0; </a:t>
            </a:r>
            <a:endParaRPr lang="ru-RU" sz="2600" b="1" dirty="0" smtClean="0"/>
          </a:p>
          <a:p>
            <a:pPr>
              <a:buNone/>
            </a:pPr>
            <a:r>
              <a:rPr lang="en-US" sz="2600" b="1" dirty="0" smtClean="0"/>
              <a:t>4)</a:t>
            </a:r>
            <a:r>
              <a:rPr lang="ru-RU" sz="2600" b="1" dirty="0" smtClean="0"/>
              <a:t> </a:t>
            </a:r>
            <a:r>
              <a:rPr lang="en-US" sz="2600" b="1" dirty="0" smtClean="0"/>
              <a:t>5x=0;         5)</a:t>
            </a:r>
            <a:r>
              <a:rPr lang="ru-RU" sz="2600" b="1" dirty="0" smtClean="0"/>
              <a:t> </a:t>
            </a:r>
            <a:r>
              <a:rPr lang="en-US" sz="2600" b="1" dirty="0" smtClean="0"/>
              <a:t>2x</a:t>
            </a:r>
            <a:r>
              <a:rPr lang="en-US" sz="2600" b="1" baseline="30000" dirty="0" smtClean="0"/>
              <a:t>2</a:t>
            </a:r>
            <a:r>
              <a:rPr lang="en-US" sz="2600" b="1" dirty="0" smtClean="0"/>
              <a:t> – 5x +6=0;       6) 7x – x</a:t>
            </a:r>
            <a:r>
              <a:rPr lang="en-US" sz="2600" b="1" baseline="30000" dirty="0" smtClean="0"/>
              <a:t>2</a:t>
            </a:r>
            <a:r>
              <a:rPr lang="en-US" sz="2600" b="1" dirty="0" smtClean="0"/>
              <a:t> + 3=0</a:t>
            </a:r>
            <a:r>
              <a:rPr lang="ru-RU" sz="2600" b="1" dirty="0" smtClean="0"/>
              <a:t>.</a:t>
            </a:r>
          </a:p>
          <a:p>
            <a:pPr>
              <a:buNone/>
            </a:pPr>
            <a:r>
              <a:rPr lang="ru-RU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2.Прочитайте п.24  стр.133 учебника, найдите определения</a:t>
            </a:r>
          </a:p>
          <a:p>
            <a:pPr>
              <a:buFont typeface="Wingdings" pitchFamily="2" charset="2"/>
              <a:buChar char="§"/>
            </a:pPr>
            <a:r>
              <a:rPr lang="ru-RU" sz="18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rial" pitchFamily="34" charset="0"/>
              </a:rPr>
              <a:t>полного и неполного квадратного уравнения 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rial" pitchFamily="34" charset="0"/>
              </a:rPr>
              <a:t>приведенного и </a:t>
            </a:r>
            <a:r>
              <a:rPr lang="ru-RU" sz="2400" b="1" dirty="0" err="1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rial" pitchFamily="34" charset="0"/>
              </a:rPr>
              <a:t>неприведенного</a:t>
            </a: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rial" pitchFamily="34" charset="0"/>
              </a:rPr>
              <a:t> квадратного уравнения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b="1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rial" pitchFamily="34" charset="0"/>
              </a:rPr>
              <a:t>корня квадратного уравнения</a:t>
            </a:r>
            <a:endParaRPr lang="ru-RU" sz="2400" b="1" dirty="0" smtClean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3. </a:t>
            </a:r>
            <a:r>
              <a:rPr lang="ru-RU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Изобразите информацию в виде  графического приема «гроздья»</a:t>
            </a:r>
            <a:endParaRPr lang="ru-RU" sz="2400" b="1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http://mozliceum.na.by/files/images/mr/rkmpch_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5072074"/>
            <a:ext cx="2500330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Формула" r:id="rId4" imgW="0" imgH="0" progId="Equation.3">
                  <p:embed/>
                </p:oleObj>
              </mc:Choice>
              <mc:Fallback>
                <p:oleObj name="Формула" r:id="rId4" imgW="0" imgH="0" progId="Equation.3">
                  <p:embed/>
                  <p:pic>
                    <p:nvPicPr>
                      <p:cNvPr id="0" name="Rectangle 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5715007" y="1643049"/>
          <a:ext cx="500067" cy="643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Формула" r:id="rId5" imgW="190440" imgH="393480" progId="Equation.3">
                  <p:embed/>
                </p:oleObj>
              </mc:Choice>
              <mc:Fallback>
                <p:oleObj name="Формула" r:id="rId5" imgW="1904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7" y="1643049"/>
                        <a:ext cx="500067" cy="6430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Проверка</a:t>
            </a:r>
            <a:br>
              <a:rPr lang="ru-RU" dirty="0" smtClean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u-RU" dirty="0">
              <a:ln w="11430"/>
              <a:solidFill>
                <a:schemeClr val="accent2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1.Квадратные уравнения: </a:t>
            </a:r>
          </a:p>
          <a:p>
            <a:pPr>
              <a:buNone/>
            </a:pP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ru-RU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r>
              <a:rPr lang="ru-RU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2.Вопросы классу: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сформулируйте определение квадратного уравнения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 каким признакам вы отнесли данные уравнения к квадратным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n w="11430"/>
                <a:solidFill>
                  <a:schemeClr val="accent4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назовите значения коэффициентов выбранных уравнений</a:t>
            </a:r>
          </a:p>
          <a:p>
            <a:pPr>
              <a:buFont typeface="Wingdings" pitchFamily="2" charset="2"/>
              <a:buChar char="§"/>
            </a:pPr>
            <a:endParaRPr lang="ru-RU" sz="2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ru-RU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357430"/>
            <a:ext cx="198964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1)</a:t>
            </a:r>
            <a:r>
              <a:rPr lang="ru-RU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</a:t>
            </a:r>
            <a:r>
              <a:rPr lang="en-US" sz="2800" b="1" baseline="300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1 =0 </a:t>
            </a:r>
            <a:endParaRPr lang="ru-RU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2357430"/>
            <a:ext cx="5666936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5)</a:t>
            </a:r>
            <a:r>
              <a:rPr lang="ru-RU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2x</a:t>
            </a:r>
            <a:r>
              <a:rPr lang="en-US" sz="2800" b="1" baseline="300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– 5x +6=0    6) 7x – x</a:t>
            </a:r>
            <a:r>
              <a:rPr lang="en-US" sz="2800" b="1" baseline="300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en-US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+ 3=0</a:t>
            </a: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2276</TotalTime>
  <Words>1028</Words>
  <Application>Microsoft Office PowerPoint</Application>
  <PresentationFormat>Экран (4:3)</PresentationFormat>
  <Paragraphs>274</Paragraphs>
  <Slides>22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Апекс</vt:lpstr>
      <vt:lpstr>Формула</vt:lpstr>
      <vt:lpstr>Реализация элементов технологии развития критического мышления на уроках математики </vt:lpstr>
      <vt:lpstr> Технология РКМ: </vt:lpstr>
      <vt:lpstr> Базовая модель технологии </vt:lpstr>
      <vt:lpstr>Основные приемы технологии Кластер</vt:lpstr>
      <vt:lpstr> Рекомендации по работе с «гроздями»:                                      </vt:lpstr>
      <vt:lpstr>Основные приемы технологии Инсерт</vt:lpstr>
      <vt:lpstr>8 класс    «Квадратные уравнения. Основные понятия»  Технологическая карта урока</vt:lpstr>
      <vt:lpstr> Стадия вызова </vt:lpstr>
      <vt:lpstr>Проверка </vt:lpstr>
      <vt:lpstr>Стадия осмысления  Приемы  Инсерт, кластер</vt:lpstr>
      <vt:lpstr>Презентация кластера</vt:lpstr>
      <vt:lpstr>Решение неполных квадратных уравнений</vt:lpstr>
      <vt:lpstr> </vt:lpstr>
      <vt:lpstr>Презентация PowerPoint</vt:lpstr>
      <vt:lpstr>III. Стадия рефлексии (или размышления)</vt:lpstr>
      <vt:lpstr> Решение неполных квадратных уравнений </vt:lpstr>
      <vt:lpstr>Разбейте следующие уравнения на две группы по какому-либо признаку:</vt:lpstr>
      <vt:lpstr>Приведенные и неприведенные </vt:lpstr>
      <vt:lpstr>Полные и неполные</vt:lpstr>
      <vt:lpstr>Проверка</vt:lpstr>
      <vt:lpstr>Итог урока: </vt:lpstr>
      <vt:lpstr>Литература: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Рефлексивное управление на уроках математики</dc:title>
  <dc:creator>Zver</dc:creator>
  <cp:lastModifiedBy>User</cp:lastModifiedBy>
  <cp:revision>383</cp:revision>
  <dcterms:created xsi:type="dcterms:W3CDTF">2010-05-28T16:32:15Z</dcterms:created>
  <dcterms:modified xsi:type="dcterms:W3CDTF">2012-09-12T17:37:09Z</dcterms:modified>
</cp:coreProperties>
</file>