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74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82"/>
    <a:srgbClr val="33CCFF"/>
    <a:srgbClr val="FF66FF"/>
    <a:srgbClr val="CC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77" autoAdjust="0"/>
  </p:normalViewPr>
  <p:slideViewPr>
    <p:cSldViewPr snapToGrid="0">
      <p:cViewPr>
        <p:scale>
          <a:sx n="70" d="100"/>
          <a:sy n="70" d="100"/>
        </p:scale>
        <p:origin x="1110" y="-61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-234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13D29-5270-457A-88F3-438555DCA68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72309-56AD-48B2-8EC4-C68806AB660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EB7382C-6679-4769-A96F-EBFA428252D1}" type="parTrans" cxnId="{C51A313A-047C-4CDB-A48A-A1B2A508896F}">
      <dgm:prSet/>
      <dgm:spPr/>
      <dgm:t>
        <a:bodyPr/>
        <a:lstStyle/>
        <a:p>
          <a:endParaRPr lang="ru-RU"/>
        </a:p>
      </dgm:t>
    </dgm:pt>
    <dgm:pt modelId="{4D7A1750-89C0-4509-BCEC-BB9138D80FC2}" type="sibTrans" cxnId="{C51A313A-047C-4CDB-A48A-A1B2A508896F}">
      <dgm:prSet/>
      <dgm:spPr/>
      <dgm:t>
        <a:bodyPr/>
        <a:lstStyle/>
        <a:p>
          <a:endParaRPr lang="ru-RU"/>
        </a:p>
      </dgm:t>
    </dgm:pt>
    <dgm:pt modelId="{499ED290-DDF3-4598-8F3D-0CBC2520B08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4B4D3F3F-FC6C-4CA1-9CC6-08D44F44AF00}" type="parTrans" cxnId="{D4A68204-7A3C-47A1-AD33-094A800DB4BD}">
      <dgm:prSet/>
      <dgm:spPr/>
      <dgm:t>
        <a:bodyPr/>
        <a:lstStyle/>
        <a:p>
          <a:endParaRPr lang="ru-RU"/>
        </a:p>
      </dgm:t>
    </dgm:pt>
    <dgm:pt modelId="{C7B1D83D-B7AA-4B44-9FBD-CC769E02EC33}" type="sibTrans" cxnId="{D4A68204-7A3C-47A1-AD33-094A800DB4BD}">
      <dgm:prSet/>
      <dgm:spPr/>
      <dgm:t>
        <a:bodyPr/>
        <a:lstStyle/>
        <a:p>
          <a:endParaRPr lang="ru-RU"/>
        </a:p>
      </dgm:t>
    </dgm:pt>
    <dgm:pt modelId="{4F9EEE2F-B877-46F4-8C79-31795944104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д</a:t>
          </a:r>
          <a:endParaRPr lang="ru-RU" dirty="0"/>
        </a:p>
      </dgm:t>
    </dgm:pt>
    <dgm:pt modelId="{F48B6059-E31D-4E38-A058-1B4D4A732DB3}" type="parTrans" cxnId="{86605A18-AC82-4C0E-9503-33C9EAA5D37B}">
      <dgm:prSet/>
      <dgm:spPr/>
      <dgm:t>
        <a:bodyPr/>
        <a:lstStyle/>
        <a:p>
          <a:endParaRPr lang="ru-RU"/>
        </a:p>
      </dgm:t>
    </dgm:pt>
    <dgm:pt modelId="{49ABEA54-DCA8-41AF-971B-BD3FB1B00C4C}" type="sibTrans" cxnId="{86605A18-AC82-4C0E-9503-33C9EAA5D37B}">
      <dgm:prSet/>
      <dgm:spPr/>
      <dgm:t>
        <a:bodyPr/>
        <a:lstStyle/>
        <a:p>
          <a:endParaRPr lang="ru-RU"/>
        </a:p>
      </dgm:t>
    </dgm:pt>
    <dgm:pt modelId="{618F1D8C-3A37-4813-ACD7-BA74883FDBE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4F126FB4-B5F7-48E7-BA61-F6DC4B1400C1}" type="parTrans" cxnId="{B1138C5A-DE18-4586-8F9F-EE710BB3D4EB}">
      <dgm:prSet/>
      <dgm:spPr/>
      <dgm:t>
        <a:bodyPr/>
        <a:lstStyle/>
        <a:p>
          <a:endParaRPr lang="ru-RU"/>
        </a:p>
      </dgm:t>
    </dgm:pt>
    <dgm:pt modelId="{E1540A29-3155-43DF-B2BA-20931DFA0464}" type="sibTrans" cxnId="{B1138C5A-DE18-4586-8F9F-EE710BB3D4EB}">
      <dgm:prSet/>
      <dgm:spPr/>
      <dgm:t>
        <a:bodyPr/>
        <a:lstStyle/>
        <a:p>
          <a:endParaRPr lang="ru-RU"/>
        </a:p>
      </dgm:t>
    </dgm:pt>
    <dgm:pt modelId="{ECC97F37-BCAE-4B89-9CF8-FCE6685C759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ж</a:t>
          </a:r>
          <a:endParaRPr lang="ru-RU" dirty="0"/>
        </a:p>
      </dgm:t>
    </dgm:pt>
    <dgm:pt modelId="{DB039850-9E73-41AF-8BEA-22D77059CA28}" type="parTrans" cxnId="{289FB13C-5EB3-48F8-B59A-DB9EF0FC5A27}">
      <dgm:prSet/>
      <dgm:spPr/>
      <dgm:t>
        <a:bodyPr/>
        <a:lstStyle/>
        <a:p>
          <a:endParaRPr lang="ru-RU"/>
        </a:p>
      </dgm:t>
    </dgm:pt>
    <dgm:pt modelId="{4C69E957-9D0D-42C0-9ACF-28DCF7F0B893}" type="sibTrans" cxnId="{289FB13C-5EB3-48F8-B59A-DB9EF0FC5A27}">
      <dgm:prSet/>
      <dgm:spPr/>
      <dgm:t>
        <a:bodyPr/>
        <a:lstStyle/>
        <a:p>
          <a:endParaRPr lang="ru-RU"/>
        </a:p>
      </dgm:t>
    </dgm:pt>
    <dgm:pt modelId="{6B27720A-16BF-4873-A37F-66D0905FC3FA}" type="pres">
      <dgm:prSet presAssocID="{6D213D29-5270-457A-88F3-438555DCA6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056D6-DD85-4E53-97EA-5F1ED365BEF1}" type="pres">
      <dgm:prSet presAssocID="{61872309-56AD-48B2-8EC4-C68806AB66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D3768-CB7E-48C6-A5A7-0125BEE7BE86}" type="pres">
      <dgm:prSet presAssocID="{4D7A1750-89C0-4509-BCEC-BB9138D80FC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4E14F95-8F8A-4EE8-A85C-33732C8F6FF0}" type="pres">
      <dgm:prSet presAssocID="{4D7A1750-89C0-4509-BCEC-BB9138D80FC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8766E7-6213-4DC1-B469-D457017C6FFD}" type="pres">
      <dgm:prSet presAssocID="{499ED290-DDF3-4598-8F3D-0CBC2520B0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73A90-C927-44ED-80A4-8D1E3E71260D}" type="pres">
      <dgm:prSet presAssocID="{C7B1D83D-B7AA-4B44-9FBD-CC769E02EC3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A4BECB8-3481-42CB-8076-BE1F4C5A8A75}" type="pres">
      <dgm:prSet presAssocID="{C7B1D83D-B7AA-4B44-9FBD-CC769E02EC3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9B247DF-1D3A-4727-B703-95D1DB100700}" type="pres">
      <dgm:prSet presAssocID="{4F9EEE2F-B877-46F4-8C79-3179594410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1D75F-D640-45F4-91CA-2E7949351AE8}" type="pres">
      <dgm:prSet presAssocID="{49ABEA54-DCA8-41AF-971B-BD3FB1B00C4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99791DE-6475-4CCA-821F-701CA614570E}" type="pres">
      <dgm:prSet presAssocID="{49ABEA54-DCA8-41AF-971B-BD3FB1B00C4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829E960-0C53-447F-B09A-5DDCF3336E17}" type="pres">
      <dgm:prSet presAssocID="{618F1D8C-3A37-4813-ACD7-BA74883FDB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93D9D-275B-4275-81C2-0930CCCC0CAA}" type="pres">
      <dgm:prSet presAssocID="{E1540A29-3155-43DF-B2BA-20931DFA046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F9A6CB1-5FC0-4D6E-A083-7A4D158032FE}" type="pres">
      <dgm:prSet presAssocID="{E1540A29-3155-43DF-B2BA-20931DFA046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FA28D85-E5B6-4761-933C-C72230597ECE}" type="pres">
      <dgm:prSet presAssocID="{ECC97F37-BCAE-4B89-9CF8-FCE6685C75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7AD9A-9C96-4B10-8A98-CEFD00D3F2D7}" type="pres">
      <dgm:prSet presAssocID="{4C69E957-9D0D-42C0-9ACF-28DCF7F0B89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EA5795E-7085-4AA4-A67A-F246B2503542}" type="pres">
      <dgm:prSet presAssocID="{4C69E957-9D0D-42C0-9ACF-28DCF7F0B89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4A68204-7A3C-47A1-AD33-094A800DB4BD}" srcId="{6D213D29-5270-457A-88F3-438555DCA68F}" destId="{499ED290-DDF3-4598-8F3D-0CBC2520B08C}" srcOrd="1" destOrd="0" parTransId="{4B4D3F3F-FC6C-4CA1-9CC6-08D44F44AF00}" sibTransId="{C7B1D83D-B7AA-4B44-9FBD-CC769E02EC33}"/>
    <dgm:cxn modelId="{0A4672CC-2B69-4B50-9B7A-AE84BABE16C8}" type="presOf" srcId="{4F9EEE2F-B877-46F4-8C79-31795944104C}" destId="{D9B247DF-1D3A-4727-B703-95D1DB100700}" srcOrd="0" destOrd="0" presId="urn:microsoft.com/office/officeart/2005/8/layout/cycle2"/>
    <dgm:cxn modelId="{680D550B-550B-49C6-8DF5-A4B5A0FD7FF4}" type="presOf" srcId="{49ABEA54-DCA8-41AF-971B-BD3FB1B00C4C}" destId="{5DF1D75F-D640-45F4-91CA-2E7949351AE8}" srcOrd="0" destOrd="0" presId="urn:microsoft.com/office/officeart/2005/8/layout/cycle2"/>
    <dgm:cxn modelId="{6098068A-418D-4D10-9F43-23C9952F8EF1}" type="presOf" srcId="{E1540A29-3155-43DF-B2BA-20931DFA0464}" destId="{AF9A6CB1-5FC0-4D6E-A083-7A4D158032FE}" srcOrd="1" destOrd="0" presId="urn:microsoft.com/office/officeart/2005/8/layout/cycle2"/>
    <dgm:cxn modelId="{46316B1E-51E8-4098-B3DE-128B25C22770}" type="presOf" srcId="{C7B1D83D-B7AA-4B44-9FBD-CC769E02EC33}" destId="{BA4BECB8-3481-42CB-8076-BE1F4C5A8A75}" srcOrd="1" destOrd="0" presId="urn:microsoft.com/office/officeart/2005/8/layout/cycle2"/>
    <dgm:cxn modelId="{22525C39-38A0-4EC1-BF61-50A8F2E55EBB}" type="presOf" srcId="{C7B1D83D-B7AA-4B44-9FBD-CC769E02EC33}" destId="{78F73A90-C927-44ED-80A4-8D1E3E71260D}" srcOrd="0" destOrd="0" presId="urn:microsoft.com/office/officeart/2005/8/layout/cycle2"/>
    <dgm:cxn modelId="{86605A18-AC82-4C0E-9503-33C9EAA5D37B}" srcId="{6D213D29-5270-457A-88F3-438555DCA68F}" destId="{4F9EEE2F-B877-46F4-8C79-31795944104C}" srcOrd="2" destOrd="0" parTransId="{F48B6059-E31D-4E38-A058-1B4D4A732DB3}" sibTransId="{49ABEA54-DCA8-41AF-971B-BD3FB1B00C4C}"/>
    <dgm:cxn modelId="{A9A52C42-63A7-4526-97C9-0A50A2497CDA}" type="presOf" srcId="{E1540A29-3155-43DF-B2BA-20931DFA0464}" destId="{C4693D9D-275B-4275-81C2-0930CCCC0CAA}" srcOrd="0" destOrd="0" presId="urn:microsoft.com/office/officeart/2005/8/layout/cycle2"/>
    <dgm:cxn modelId="{B1138C5A-DE18-4586-8F9F-EE710BB3D4EB}" srcId="{6D213D29-5270-457A-88F3-438555DCA68F}" destId="{618F1D8C-3A37-4813-ACD7-BA74883FDBE6}" srcOrd="3" destOrd="0" parTransId="{4F126FB4-B5F7-48E7-BA61-F6DC4B1400C1}" sibTransId="{E1540A29-3155-43DF-B2BA-20931DFA0464}"/>
    <dgm:cxn modelId="{C8F0DBC2-9617-453C-B038-D43804F7A1F2}" type="presOf" srcId="{49ABEA54-DCA8-41AF-971B-BD3FB1B00C4C}" destId="{899791DE-6475-4CCA-821F-701CA614570E}" srcOrd="1" destOrd="0" presId="urn:microsoft.com/office/officeart/2005/8/layout/cycle2"/>
    <dgm:cxn modelId="{B7FF55F8-2464-4DB5-9D9E-63BF493459E6}" type="presOf" srcId="{61872309-56AD-48B2-8EC4-C68806AB6601}" destId="{966056D6-DD85-4E53-97EA-5F1ED365BEF1}" srcOrd="0" destOrd="0" presId="urn:microsoft.com/office/officeart/2005/8/layout/cycle2"/>
    <dgm:cxn modelId="{289FB13C-5EB3-48F8-B59A-DB9EF0FC5A27}" srcId="{6D213D29-5270-457A-88F3-438555DCA68F}" destId="{ECC97F37-BCAE-4B89-9CF8-FCE6685C759B}" srcOrd="4" destOrd="0" parTransId="{DB039850-9E73-41AF-8BEA-22D77059CA28}" sibTransId="{4C69E957-9D0D-42C0-9ACF-28DCF7F0B893}"/>
    <dgm:cxn modelId="{62880209-5AA8-4FF0-BB89-A06E8C758934}" type="presOf" srcId="{4C69E957-9D0D-42C0-9ACF-28DCF7F0B893}" destId="{6687AD9A-9C96-4B10-8A98-CEFD00D3F2D7}" srcOrd="0" destOrd="0" presId="urn:microsoft.com/office/officeart/2005/8/layout/cycle2"/>
    <dgm:cxn modelId="{F17E0F12-4A32-4FDA-8902-ED57F8C955BC}" type="presOf" srcId="{6D213D29-5270-457A-88F3-438555DCA68F}" destId="{6B27720A-16BF-4873-A37F-66D0905FC3FA}" srcOrd="0" destOrd="0" presId="urn:microsoft.com/office/officeart/2005/8/layout/cycle2"/>
    <dgm:cxn modelId="{CE43E9C8-8576-4622-95BC-5D295F671158}" type="presOf" srcId="{4D7A1750-89C0-4509-BCEC-BB9138D80FC2}" destId="{44E14F95-8F8A-4EE8-A85C-33732C8F6FF0}" srcOrd="1" destOrd="0" presId="urn:microsoft.com/office/officeart/2005/8/layout/cycle2"/>
    <dgm:cxn modelId="{712939CA-554A-4876-BB84-A7DCAF205EA4}" type="presOf" srcId="{4C69E957-9D0D-42C0-9ACF-28DCF7F0B893}" destId="{AEA5795E-7085-4AA4-A67A-F246B2503542}" srcOrd="1" destOrd="0" presId="urn:microsoft.com/office/officeart/2005/8/layout/cycle2"/>
    <dgm:cxn modelId="{C51A313A-047C-4CDB-A48A-A1B2A508896F}" srcId="{6D213D29-5270-457A-88F3-438555DCA68F}" destId="{61872309-56AD-48B2-8EC4-C68806AB6601}" srcOrd="0" destOrd="0" parTransId="{BEB7382C-6679-4769-A96F-EBFA428252D1}" sibTransId="{4D7A1750-89C0-4509-BCEC-BB9138D80FC2}"/>
    <dgm:cxn modelId="{86678F7A-36B1-4EA0-8D5B-E0D89C8A0942}" type="presOf" srcId="{4D7A1750-89C0-4509-BCEC-BB9138D80FC2}" destId="{887D3768-CB7E-48C6-A5A7-0125BEE7BE86}" srcOrd="0" destOrd="0" presId="urn:microsoft.com/office/officeart/2005/8/layout/cycle2"/>
    <dgm:cxn modelId="{206A0D6E-16C1-42CD-BBBA-13F849CC5788}" type="presOf" srcId="{ECC97F37-BCAE-4B89-9CF8-FCE6685C759B}" destId="{2FA28D85-E5B6-4761-933C-C72230597ECE}" srcOrd="0" destOrd="0" presId="urn:microsoft.com/office/officeart/2005/8/layout/cycle2"/>
    <dgm:cxn modelId="{D75C80B7-FABF-4142-9FCC-049587C9438C}" type="presOf" srcId="{499ED290-DDF3-4598-8F3D-0CBC2520B08C}" destId="{238766E7-6213-4DC1-B469-D457017C6FFD}" srcOrd="0" destOrd="0" presId="urn:microsoft.com/office/officeart/2005/8/layout/cycle2"/>
    <dgm:cxn modelId="{8C366114-3EEA-4DAA-9EBF-314C58806663}" type="presOf" srcId="{618F1D8C-3A37-4813-ACD7-BA74883FDBE6}" destId="{B829E960-0C53-447F-B09A-5DDCF3336E17}" srcOrd="0" destOrd="0" presId="urn:microsoft.com/office/officeart/2005/8/layout/cycle2"/>
    <dgm:cxn modelId="{6583F35C-905B-4B6C-8528-DA61B35B0644}" type="presParOf" srcId="{6B27720A-16BF-4873-A37F-66D0905FC3FA}" destId="{966056D6-DD85-4E53-97EA-5F1ED365BEF1}" srcOrd="0" destOrd="0" presId="urn:microsoft.com/office/officeart/2005/8/layout/cycle2"/>
    <dgm:cxn modelId="{6497AF3E-2843-4454-97E4-1ACA5AFF9BCA}" type="presParOf" srcId="{6B27720A-16BF-4873-A37F-66D0905FC3FA}" destId="{887D3768-CB7E-48C6-A5A7-0125BEE7BE86}" srcOrd="1" destOrd="0" presId="urn:microsoft.com/office/officeart/2005/8/layout/cycle2"/>
    <dgm:cxn modelId="{0710B69C-2412-4E82-B258-3946F01FC340}" type="presParOf" srcId="{887D3768-CB7E-48C6-A5A7-0125BEE7BE86}" destId="{44E14F95-8F8A-4EE8-A85C-33732C8F6FF0}" srcOrd="0" destOrd="0" presId="urn:microsoft.com/office/officeart/2005/8/layout/cycle2"/>
    <dgm:cxn modelId="{CCAFF4A1-5130-46CA-BFE5-2E150AE5DFE9}" type="presParOf" srcId="{6B27720A-16BF-4873-A37F-66D0905FC3FA}" destId="{238766E7-6213-4DC1-B469-D457017C6FFD}" srcOrd="2" destOrd="0" presId="urn:microsoft.com/office/officeart/2005/8/layout/cycle2"/>
    <dgm:cxn modelId="{4D141CC4-1F5D-4749-A106-5409C5507127}" type="presParOf" srcId="{6B27720A-16BF-4873-A37F-66D0905FC3FA}" destId="{78F73A90-C927-44ED-80A4-8D1E3E71260D}" srcOrd="3" destOrd="0" presId="urn:microsoft.com/office/officeart/2005/8/layout/cycle2"/>
    <dgm:cxn modelId="{2D4E16D1-83CF-407F-BFC6-94A7D5D835D9}" type="presParOf" srcId="{78F73A90-C927-44ED-80A4-8D1E3E71260D}" destId="{BA4BECB8-3481-42CB-8076-BE1F4C5A8A75}" srcOrd="0" destOrd="0" presId="urn:microsoft.com/office/officeart/2005/8/layout/cycle2"/>
    <dgm:cxn modelId="{E4665ECD-427B-42F7-B4D6-4647186972DE}" type="presParOf" srcId="{6B27720A-16BF-4873-A37F-66D0905FC3FA}" destId="{D9B247DF-1D3A-4727-B703-95D1DB100700}" srcOrd="4" destOrd="0" presId="urn:microsoft.com/office/officeart/2005/8/layout/cycle2"/>
    <dgm:cxn modelId="{EF1B150A-E201-4FAE-BDB8-2B01B8385C9C}" type="presParOf" srcId="{6B27720A-16BF-4873-A37F-66D0905FC3FA}" destId="{5DF1D75F-D640-45F4-91CA-2E7949351AE8}" srcOrd="5" destOrd="0" presId="urn:microsoft.com/office/officeart/2005/8/layout/cycle2"/>
    <dgm:cxn modelId="{B5081EFA-B9CC-4C49-91AE-1396A1A07A44}" type="presParOf" srcId="{5DF1D75F-D640-45F4-91CA-2E7949351AE8}" destId="{899791DE-6475-4CCA-821F-701CA614570E}" srcOrd="0" destOrd="0" presId="urn:microsoft.com/office/officeart/2005/8/layout/cycle2"/>
    <dgm:cxn modelId="{4C1DC12A-0DA4-4CFC-876D-69E1DB02B5FA}" type="presParOf" srcId="{6B27720A-16BF-4873-A37F-66D0905FC3FA}" destId="{B829E960-0C53-447F-B09A-5DDCF3336E17}" srcOrd="6" destOrd="0" presId="urn:microsoft.com/office/officeart/2005/8/layout/cycle2"/>
    <dgm:cxn modelId="{343DDA52-4585-48D3-B0DC-6FA909AFBA7E}" type="presParOf" srcId="{6B27720A-16BF-4873-A37F-66D0905FC3FA}" destId="{C4693D9D-275B-4275-81C2-0930CCCC0CAA}" srcOrd="7" destOrd="0" presId="urn:microsoft.com/office/officeart/2005/8/layout/cycle2"/>
    <dgm:cxn modelId="{651A1CFE-F355-4941-B2BB-F3F3CD4060BE}" type="presParOf" srcId="{C4693D9D-275B-4275-81C2-0930CCCC0CAA}" destId="{AF9A6CB1-5FC0-4D6E-A083-7A4D158032FE}" srcOrd="0" destOrd="0" presId="urn:microsoft.com/office/officeart/2005/8/layout/cycle2"/>
    <dgm:cxn modelId="{CABE882D-7DE4-4018-9064-EE4B2B0F9529}" type="presParOf" srcId="{6B27720A-16BF-4873-A37F-66D0905FC3FA}" destId="{2FA28D85-E5B6-4761-933C-C72230597ECE}" srcOrd="8" destOrd="0" presId="urn:microsoft.com/office/officeart/2005/8/layout/cycle2"/>
    <dgm:cxn modelId="{EB70DAC4-9191-4F64-AFAF-3054DE0A64F1}" type="presParOf" srcId="{6B27720A-16BF-4873-A37F-66D0905FC3FA}" destId="{6687AD9A-9C96-4B10-8A98-CEFD00D3F2D7}" srcOrd="9" destOrd="0" presId="urn:microsoft.com/office/officeart/2005/8/layout/cycle2"/>
    <dgm:cxn modelId="{65E48C29-F289-4119-A509-8A530820C24F}" type="presParOf" srcId="{6687AD9A-9C96-4B10-8A98-CEFD00D3F2D7}" destId="{AEA5795E-7085-4AA4-A67A-F246B25035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13D29-5270-457A-88F3-438555DCA68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72309-56AD-48B2-8EC4-C68806AB660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EB7382C-6679-4769-A96F-EBFA428252D1}" type="parTrans" cxnId="{C51A313A-047C-4CDB-A48A-A1B2A508896F}">
      <dgm:prSet/>
      <dgm:spPr/>
      <dgm:t>
        <a:bodyPr/>
        <a:lstStyle/>
        <a:p>
          <a:endParaRPr lang="ru-RU"/>
        </a:p>
      </dgm:t>
    </dgm:pt>
    <dgm:pt modelId="{4D7A1750-89C0-4509-BCEC-BB9138D80FC2}" type="sibTrans" cxnId="{C51A313A-047C-4CDB-A48A-A1B2A508896F}">
      <dgm:prSet/>
      <dgm:spPr/>
      <dgm:t>
        <a:bodyPr/>
        <a:lstStyle/>
        <a:p>
          <a:endParaRPr lang="ru-RU"/>
        </a:p>
      </dgm:t>
    </dgm:pt>
    <dgm:pt modelId="{499ED290-DDF3-4598-8F3D-0CBC2520B08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4B4D3F3F-FC6C-4CA1-9CC6-08D44F44AF00}" type="parTrans" cxnId="{D4A68204-7A3C-47A1-AD33-094A800DB4BD}">
      <dgm:prSet/>
      <dgm:spPr/>
      <dgm:t>
        <a:bodyPr/>
        <a:lstStyle/>
        <a:p>
          <a:endParaRPr lang="ru-RU"/>
        </a:p>
      </dgm:t>
    </dgm:pt>
    <dgm:pt modelId="{C7B1D83D-B7AA-4B44-9FBD-CC769E02EC33}" type="sibTrans" cxnId="{D4A68204-7A3C-47A1-AD33-094A800DB4BD}">
      <dgm:prSet/>
      <dgm:spPr/>
      <dgm:t>
        <a:bodyPr/>
        <a:lstStyle/>
        <a:p>
          <a:endParaRPr lang="ru-RU"/>
        </a:p>
      </dgm:t>
    </dgm:pt>
    <dgm:pt modelId="{4F9EEE2F-B877-46F4-8C79-31795944104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д</a:t>
          </a:r>
          <a:endParaRPr lang="ru-RU" dirty="0"/>
        </a:p>
      </dgm:t>
    </dgm:pt>
    <dgm:pt modelId="{F48B6059-E31D-4E38-A058-1B4D4A732DB3}" type="parTrans" cxnId="{86605A18-AC82-4C0E-9503-33C9EAA5D37B}">
      <dgm:prSet/>
      <dgm:spPr/>
      <dgm:t>
        <a:bodyPr/>
        <a:lstStyle/>
        <a:p>
          <a:endParaRPr lang="ru-RU"/>
        </a:p>
      </dgm:t>
    </dgm:pt>
    <dgm:pt modelId="{49ABEA54-DCA8-41AF-971B-BD3FB1B00C4C}" type="sibTrans" cxnId="{86605A18-AC82-4C0E-9503-33C9EAA5D37B}">
      <dgm:prSet/>
      <dgm:spPr/>
      <dgm:t>
        <a:bodyPr/>
        <a:lstStyle/>
        <a:p>
          <a:endParaRPr lang="ru-RU"/>
        </a:p>
      </dgm:t>
    </dgm:pt>
    <dgm:pt modelId="{618F1D8C-3A37-4813-ACD7-BA74883FDBE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4F126FB4-B5F7-48E7-BA61-F6DC4B1400C1}" type="parTrans" cxnId="{B1138C5A-DE18-4586-8F9F-EE710BB3D4EB}">
      <dgm:prSet/>
      <dgm:spPr/>
      <dgm:t>
        <a:bodyPr/>
        <a:lstStyle/>
        <a:p>
          <a:endParaRPr lang="ru-RU"/>
        </a:p>
      </dgm:t>
    </dgm:pt>
    <dgm:pt modelId="{E1540A29-3155-43DF-B2BA-20931DFA0464}" type="sibTrans" cxnId="{B1138C5A-DE18-4586-8F9F-EE710BB3D4EB}">
      <dgm:prSet/>
      <dgm:spPr/>
      <dgm:t>
        <a:bodyPr/>
        <a:lstStyle/>
        <a:p>
          <a:endParaRPr lang="ru-RU"/>
        </a:p>
      </dgm:t>
    </dgm:pt>
    <dgm:pt modelId="{ECC97F37-BCAE-4B89-9CF8-FCE6685C759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ж</a:t>
          </a:r>
          <a:endParaRPr lang="ru-RU" dirty="0"/>
        </a:p>
      </dgm:t>
    </dgm:pt>
    <dgm:pt modelId="{DB039850-9E73-41AF-8BEA-22D77059CA28}" type="parTrans" cxnId="{289FB13C-5EB3-48F8-B59A-DB9EF0FC5A27}">
      <dgm:prSet/>
      <dgm:spPr/>
      <dgm:t>
        <a:bodyPr/>
        <a:lstStyle/>
        <a:p>
          <a:endParaRPr lang="ru-RU"/>
        </a:p>
      </dgm:t>
    </dgm:pt>
    <dgm:pt modelId="{4C69E957-9D0D-42C0-9ACF-28DCF7F0B893}" type="sibTrans" cxnId="{289FB13C-5EB3-48F8-B59A-DB9EF0FC5A27}">
      <dgm:prSet/>
      <dgm:spPr/>
      <dgm:t>
        <a:bodyPr/>
        <a:lstStyle/>
        <a:p>
          <a:endParaRPr lang="ru-RU"/>
        </a:p>
      </dgm:t>
    </dgm:pt>
    <dgm:pt modelId="{6B27720A-16BF-4873-A37F-66D0905FC3FA}" type="pres">
      <dgm:prSet presAssocID="{6D213D29-5270-457A-88F3-438555DCA6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056D6-DD85-4E53-97EA-5F1ED365BEF1}" type="pres">
      <dgm:prSet presAssocID="{61872309-56AD-48B2-8EC4-C68806AB66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D3768-CB7E-48C6-A5A7-0125BEE7BE86}" type="pres">
      <dgm:prSet presAssocID="{4D7A1750-89C0-4509-BCEC-BB9138D80FC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4E14F95-8F8A-4EE8-A85C-33732C8F6FF0}" type="pres">
      <dgm:prSet presAssocID="{4D7A1750-89C0-4509-BCEC-BB9138D80FC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8766E7-6213-4DC1-B469-D457017C6FFD}" type="pres">
      <dgm:prSet presAssocID="{499ED290-DDF3-4598-8F3D-0CBC2520B0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73A90-C927-44ED-80A4-8D1E3E71260D}" type="pres">
      <dgm:prSet presAssocID="{C7B1D83D-B7AA-4B44-9FBD-CC769E02EC3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A4BECB8-3481-42CB-8076-BE1F4C5A8A75}" type="pres">
      <dgm:prSet presAssocID="{C7B1D83D-B7AA-4B44-9FBD-CC769E02EC3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9B247DF-1D3A-4727-B703-95D1DB100700}" type="pres">
      <dgm:prSet presAssocID="{4F9EEE2F-B877-46F4-8C79-3179594410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1D75F-D640-45F4-91CA-2E7949351AE8}" type="pres">
      <dgm:prSet presAssocID="{49ABEA54-DCA8-41AF-971B-BD3FB1B00C4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99791DE-6475-4CCA-821F-701CA614570E}" type="pres">
      <dgm:prSet presAssocID="{49ABEA54-DCA8-41AF-971B-BD3FB1B00C4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829E960-0C53-447F-B09A-5DDCF3336E17}" type="pres">
      <dgm:prSet presAssocID="{618F1D8C-3A37-4813-ACD7-BA74883FDB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93D9D-275B-4275-81C2-0930CCCC0CAA}" type="pres">
      <dgm:prSet presAssocID="{E1540A29-3155-43DF-B2BA-20931DFA046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F9A6CB1-5FC0-4D6E-A083-7A4D158032FE}" type="pres">
      <dgm:prSet presAssocID="{E1540A29-3155-43DF-B2BA-20931DFA046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FA28D85-E5B6-4761-933C-C72230597ECE}" type="pres">
      <dgm:prSet presAssocID="{ECC97F37-BCAE-4B89-9CF8-FCE6685C75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7AD9A-9C96-4B10-8A98-CEFD00D3F2D7}" type="pres">
      <dgm:prSet presAssocID="{4C69E957-9D0D-42C0-9ACF-28DCF7F0B89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EA5795E-7085-4AA4-A67A-F246B2503542}" type="pres">
      <dgm:prSet presAssocID="{4C69E957-9D0D-42C0-9ACF-28DCF7F0B89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DD57E3F-56B9-49B0-B02E-17B8475F537F}" type="presOf" srcId="{ECC97F37-BCAE-4B89-9CF8-FCE6685C759B}" destId="{2FA28D85-E5B6-4761-933C-C72230597ECE}" srcOrd="0" destOrd="0" presId="urn:microsoft.com/office/officeart/2005/8/layout/cycle2"/>
    <dgm:cxn modelId="{D4A68204-7A3C-47A1-AD33-094A800DB4BD}" srcId="{6D213D29-5270-457A-88F3-438555DCA68F}" destId="{499ED290-DDF3-4598-8F3D-0CBC2520B08C}" srcOrd="1" destOrd="0" parTransId="{4B4D3F3F-FC6C-4CA1-9CC6-08D44F44AF00}" sibTransId="{C7B1D83D-B7AA-4B44-9FBD-CC769E02EC33}"/>
    <dgm:cxn modelId="{4FC401C7-BBEF-4478-85EB-1F4B2C5F3D6A}" type="presOf" srcId="{61872309-56AD-48B2-8EC4-C68806AB6601}" destId="{966056D6-DD85-4E53-97EA-5F1ED365BEF1}" srcOrd="0" destOrd="0" presId="urn:microsoft.com/office/officeart/2005/8/layout/cycle2"/>
    <dgm:cxn modelId="{05877DBC-42EB-4A22-9914-8390EED5EF4A}" type="presOf" srcId="{499ED290-DDF3-4598-8F3D-0CBC2520B08C}" destId="{238766E7-6213-4DC1-B469-D457017C6FFD}" srcOrd="0" destOrd="0" presId="urn:microsoft.com/office/officeart/2005/8/layout/cycle2"/>
    <dgm:cxn modelId="{C76C7F30-79BC-4F37-BF66-42BD4A8DC11E}" type="presOf" srcId="{6D213D29-5270-457A-88F3-438555DCA68F}" destId="{6B27720A-16BF-4873-A37F-66D0905FC3FA}" srcOrd="0" destOrd="0" presId="urn:microsoft.com/office/officeart/2005/8/layout/cycle2"/>
    <dgm:cxn modelId="{8ED97EBA-1CBC-428D-A685-9B231CD89CBF}" type="presOf" srcId="{C7B1D83D-B7AA-4B44-9FBD-CC769E02EC33}" destId="{78F73A90-C927-44ED-80A4-8D1E3E71260D}" srcOrd="0" destOrd="0" presId="urn:microsoft.com/office/officeart/2005/8/layout/cycle2"/>
    <dgm:cxn modelId="{FCB6F9A3-06E9-4263-A693-86BC82D3B5F2}" type="presOf" srcId="{E1540A29-3155-43DF-B2BA-20931DFA0464}" destId="{AF9A6CB1-5FC0-4D6E-A083-7A4D158032FE}" srcOrd="1" destOrd="0" presId="urn:microsoft.com/office/officeart/2005/8/layout/cycle2"/>
    <dgm:cxn modelId="{0944181F-613B-47B1-ABE9-CC142026EBD9}" type="presOf" srcId="{618F1D8C-3A37-4813-ACD7-BA74883FDBE6}" destId="{B829E960-0C53-447F-B09A-5DDCF3336E17}" srcOrd="0" destOrd="0" presId="urn:microsoft.com/office/officeart/2005/8/layout/cycle2"/>
    <dgm:cxn modelId="{9EBACCA7-70A1-42A2-A4C4-F27C5217E582}" type="presOf" srcId="{E1540A29-3155-43DF-B2BA-20931DFA0464}" destId="{C4693D9D-275B-4275-81C2-0930CCCC0CAA}" srcOrd="0" destOrd="0" presId="urn:microsoft.com/office/officeart/2005/8/layout/cycle2"/>
    <dgm:cxn modelId="{86C58F45-9C14-4875-86D2-8612B26EA795}" type="presOf" srcId="{C7B1D83D-B7AA-4B44-9FBD-CC769E02EC33}" destId="{BA4BECB8-3481-42CB-8076-BE1F4C5A8A75}" srcOrd="1" destOrd="0" presId="urn:microsoft.com/office/officeart/2005/8/layout/cycle2"/>
    <dgm:cxn modelId="{86605A18-AC82-4C0E-9503-33C9EAA5D37B}" srcId="{6D213D29-5270-457A-88F3-438555DCA68F}" destId="{4F9EEE2F-B877-46F4-8C79-31795944104C}" srcOrd="2" destOrd="0" parTransId="{F48B6059-E31D-4E38-A058-1B4D4A732DB3}" sibTransId="{49ABEA54-DCA8-41AF-971B-BD3FB1B00C4C}"/>
    <dgm:cxn modelId="{FA7A4373-63FC-4F8C-B91C-F45B633E9438}" type="presOf" srcId="{4F9EEE2F-B877-46F4-8C79-31795944104C}" destId="{D9B247DF-1D3A-4727-B703-95D1DB100700}" srcOrd="0" destOrd="0" presId="urn:microsoft.com/office/officeart/2005/8/layout/cycle2"/>
    <dgm:cxn modelId="{B1138C5A-DE18-4586-8F9F-EE710BB3D4EB}" srcId="{6D213D29-5270-457A-88F3-438555DCA68F}" destId="{618F1D8C-3A37-4813-ACD7-BA74883FDBE6}" srcOrd="3" destOrd="0" parTransId="{4F126FB4-B5F7-48E7-BA61-F6DC4B1400C1}" sibTransId="{E1540A29-3155-43DF-B2BA-20931DFA0464}"/>
    <dgm:cxn modelId="{CBE9DCA2-2CBF-46CF-9ED7-A2F169336645}" type="presOf" srcId="{4C69E957-9D0D-42C0-9ACF-28DCF7F0B893}" destId="{6687AD9A-9C96-4B10-8A98-CEFD00D3F2D7}" srcOrd="0" destOrd="0" presId="urn:microsoft.com/office/officeart/2005/8/layout/cycle2"/>
    <dgm:cxn modelId="{289FB13C-5EB3-48F8-B59A-DB9EF0FC5A27}" srcId="{6D213D29-5270-457A-88F3-438555DCA68F}" destId="{ECC97F37-BCAE-4B89-9CF8-FCE6685C759B}" srcOrd="4" destOrd="0" parTransId="{DB039850-9E73-41AF-8BEA-22D77059CA28}" sibTransId="{4C69E957-9D0D-42C0-9ACF-28DCF7F0B893}"/>
    <dgm:cxn modelId="{CA2C718D-1E01-4892-B4E4-748428162AA6}" type="presOf" srcId="{49ABEA54-DCA8-41AF-971B-BD3FB1B00C4C}" destId="{5DF1D75F-D640-45F4-91CA-2E7949351AE8}" srcOrd="0" destOrd="0" presId="urn:microsoft.com/office/officeart/2005/8/layout/cycle2"/>
    <dgm:cxn modelId="{E2434D2A-EE67-4CA8-8538-B58D7C265EB7}" type="presOf" srcId="{4D7A1750-89C0-4509-BCEC-BB9138D80FC2}" destId="{44E14F95-8F8A-4EE8-A85C-33732C8F6FF0}" srcOrd="1" destOrd="0" presId="urn:microsoft.com/office/officeart/2005/8/layout/cycle2"/>
    <dgm:cxn modelId="{9D294408-4B52-44B9-9507-20572524381A}" type="presOf" srcId="{49ABEA54-DCA8-41AF-971B-BD3FB1B00C4C}" destId="{899791DE-6475-4CCA-821F-701CA614570E}" srcOrd="1" destOrd="0" presId="urn:microsoft.com/office/officeart/2005/8/layout/cycle2"/>
    <dgm:cxn modelId="{2474FFBF-1182-41F2-A566-81CD0E037A09}" type="presOf" srcId="{4C69E957-9D0D-42C0-9ACF-28DCF7F0B893}" destId="{AEA5795E-7085-4AA4-A67A-F246B2503542}" srcOrd="1" destOrd="0" presId="urn:microsoft.com/office/officeart/2005/8/layout/cycle2"/>
    <dgm:cxn modelId="{3F50E16D-303A-4F32-83D6-B2399365C43A}" type="presOf" srcId="{4D7A1750-89C0-4509-BCEC-BB9138D80FC2}" destId="{887D3768-CB7E-48C6-A5A7-0125BEE7BE86}" srcOrd="0" destOrd="0" presId="urn:microsoft.com/office/officeart/2005/8/layout/cycle2"/>
    <dgm:cxn modelId="{C51A313A-047C-4CDB-A48A-A1B2A508896F}" srcId="{6D213D29-5270-457A-88F3-438555DCA68F}" destId="{61872309-56AD-48B2-8EC4-C68806AB6601}" srcOrd="0" destOrd="0" parTransId="{BEB7382C-6679-4769-A96F-EBFA428252D1}" sibTransId="{4D7A1750-89C0-4509-BCEC-BB9138D80FC2}"/>
    <dgm:cxn modelId="{4B9B36FE-0311-4640-8D73-EFC82BFA00D0}" type="presParOf" srcId="{6B27720A-16BF-4873-A37F-66D0905FC3FA}" destId="{966056D6-DD85-4E53-97EA-5F1ED365BEF1}" srcOrd="0" destOrd="0" presId="urn:microsoft.com/office/officeart/2005/8/layout/cycle2"/>
    <dgm:cxn modelId="{9E086F88-FEB0-4296-ACEB-EAC1E6B607BD}" type="presParOf" srcId="{6B27720A-16BF-4873-A37F-66D0905FC3FA}" destId="{887D3768-CB7E-48C6-A5A7-0125BEE7BE86}" srcOrd="1" destOrd="0" presId="urn:microsoft.com/office/officeart/2005/8/layout/cycle2"/>
    <dgm:cxn modelId="{4810874E-D475-4834-826F-58C9A82C653C}" type="presParOf" srcId="{887D3768-CB7E-48C6-A5A7-0125BEE7BE86}" destId="{44E14F95-8F8A-4EE8-A85C-33732C8F6FF0}" srcOrd="0" destOrd="0" presId="urn:microsoft.com/office/officeart/2005/8/layout/cycle2"/>
    <dgm:cxn modelId="{CC85DDEA-5538-4A69-B6A4-8CC205A7CA08}" type="presParOf" srcId="{6B27720A-16BF-4873-A37F-66D0905FC3FA}" destId="{238766E7-6213-4DC1-B469-D457017C6FFD}" srcOrd="2" destOrd="0" presId="urn:microsoft.com/office/officeart/2005/8/layout/cycle2"/>
    <dgm:cxn modelId="{87FDBE00-4632-49FC-9FC1-CE6B9E4E8D1D}" type="presParOf" srcId="{6B27720A-16BF-4873-A37F-66D0905FC3FA}" destId="{78F73A90-C927-44ED-80A4-8D1E3E71260D}" srcOrd="3" destOrd="0" presId="urn:microsoft.com/office/officeart/2005/8/layout/cycle2"/>
    <dgm:cxn modelId="{08ABEF43-379E-4A71-97E6-2AB5CC6054FF}" type="presParOf" srcId="{78F73A90-C927-44ED-80A4-8D1E3E71260D}" destId="{BA4BECB8-3481-42CB-8076-BE1F4C5A8A75}" srcOrd="0" destOrd="0" presId="urn:microsoft.com/office/officeart/2005/8/layout/cycle2"/>
    <dgm:cxn modelId="{6C9D1C1C-2E3A-41E0-83AA-D259F4ED7533}" type="presParOf" srcId="{6B27720A-16BF-4873-A37F-66D0905FC3FA}" destId="{D9B247DF-1D3A-4727-B703-95D1DB100700}" srcOrd="4" destOrd="0" presId="urn:microsoft.com/office/officeart/2005/8/layout/cycle2"/>
    <dgm:cxn modelId="{F14F2307-B1BD-4795-A712-2DD3B4047B96}" type="presParOf" srcId="{6B27720A-16BF-4873-A37F-66D0905FC3FA}" destId="{5DF1D75F-D640-45F4-91CA-2E7949351AE8}" srcOrd="5" destOrd="0" presId="urn:microsoft.com/office/officeart/2005/8/layout/cycle2"/>
    <dgm:cxn modelId="{2B6AE8FA-FF24-4AC5-9089-6E3F4B950BD8}" type="presParOf" srcId="{5DF1D75F-D640-45F4-91CA-2E7949351AE8}" destId="{899791DE-6475-4CCA-821F-701CA614570E}" srcOrd="0" destOrd="0" presId="urn:microsoft.com/office/officeart/2005/8/layout/cycle2"/>
    <dgm:cxn modelId="{BF1B6F20-9305-466E-BA9A-29C29C985C2A}" type="presParOf" srcId="{6B27720A-16BF-4873-A37F-66D0905FC3FA}" destId="{B829E960-0C53-447F-B09A-5DDCF3336E17}" srcOrd="6" destOrd="0" presId="urn:microsoft.com/office/officeart/2005/8/layout/cycle2"/>
    <dgm:cxn modelId="{10A30948-0A11-4753-9576-7C12C5DE1209}" type="presParOf" srcId="{6B27720A-16BF-4873-A37F-66D0905FC3FA}" destId="{C4693D9D-275B-4275-81C2-0930CCCC0CAA}" srcOrd="7" destOrd="0" presId="urn:microsoft.com/office/officeart/2005/8/layout/cycle2"/>
    <dgm:cxn modelId="{7FB0B50E-D025-47B5-9C95-33C6F2CE3E73}" type="presParOf" srcId="{C4693D9D-275B-4275-81C2-0930CCCC0CAA}" destId="{AF9A6CB1-5FC0-4D6E-A083-7A4D158032FE}" srcOrd="0" destOrd="0" presId="urn:microsoft.com/office/officeart/2005/8/layout/cycle2"/>
    <dgm:cxn modelId="{D74706C2-1F6A-449A-9FE4-624F1516751C}" type="presParOf" srcId="{6B27720A-16BF-4873-A37F-66D0905FC3FA}" destId="{2FA28D85-E5B6-4761-933C-C72230597ECE}" srcOrd="8" destOrd="0" presId="urn:microsoft.com/office/officeart/2005/8/layout/cycle2"/>
    <dgm:cxn modelId="{724B46C9-DE45-4329-A4FE-AD16CAB255DF}" type="presParOf" srcId="{6B27720A-16BF-4873-A37F-66D0905FC3FA}" destId="{6687AD9A-9C96-4B10-8A98-CEFD00D3F2D7}" srcOrd="9" destOrd="0" presId="urn:microsoft.com/office/officeart/2005/8/layout/cycle2"/>
    <dgm:cxn modelId="{BEC3C5D6-6B98-428C-953F-3EA419E04233}" type="presParOf" srcId="{6687AD9A-9C96-4B10-8A98-CEFD00D3F2D7}" destId="{AEA5795E-7085-4AA4-A67A-F246B25035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56D6-DD85-4E53-97EA-5F1ED365BEF1}">
      <dsp:nvSpPr>
        <dsp:cNvPr id="0" name=""/>
        <dsp:cNvSpPr/>
      </dsp:nvSpPr>
      <dsp:spPr>
        <a:xfrm>
          <a:off x="1342289" y="186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</a:t>
          </a:r>
          <a:endParaRPr lang="ru-RU" sz="4000" kern="1200" dirty="0"/>
        </a:p>
      </dsp:txBody>
      <dsp:txXfrm>
        <a:off x="1479205" y="137102"/>
        <a:ext cx="661087" cy="661087"/>
      </dsp:txXfrm>
    </dsp:sp>
    <dsp:sp modelId="{887D3768-CB7E-48C6-A5A7-0125BEE7BE86}">
      <dsp:nvSpPr>
        <dsp:cNvPr id="0" name=""/>
        <dsp:cNvSpPr/>
      </dsp:nvSpPr>
      <dsp:spPr>
        <a:xfrm rot="2160000">
          <a:off x="2247663" y="718331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54783" y="759524"/>
        <a:ext cx="173980" cy="189321"/>
      </dsp:txXfrm>
    </dsp:sp>
    <dsp:sp modelId="{238766E7-6213-4DC1-B469-D457017C6FFD}">
      <dsp:nvSpPr>
        <dsp:cNvPr id="0" name=""/>
        <dsp:cNvSpPr/>
      </dsp:nvSpPr>
      <dsp:spPr>
        <a:xfrm>
          <a:off x="2478043" y="825360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</a:t>
          </a:r>
          <a:endParaRPr lang="ru-RU" sz="4000" kern="1200" dirty="0"/>
        </a:p>
      </dsp:txBody>
      <dsp:txXfrm>
        <a:off x="2614959" y="962276"/>
        <a:ext cx="661087" cy="661087"/>
      </dsp:txXfrm>
    </dsp:sp>
    <dsp:sp modelId="{78F73A90-C927-44ED-80A4-8D1E3E71260D}">
      <dsp:nvSpPr>
        <dsp:cNvPr id="0" name=""/>
        <dsp:cNvSpPr/>
      </dsp:nvSpPr>
      <dsp:spPr>
        <a:xfrm rot="6480000">
          <a:off x="2606495" y="1795941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655297" y="1823591"/>
        <a:ext cx="173980" cy="189321"/>
      </dsp:txXfrm>
    </dsp:sp>
    <dsp:sp modelId="{D9B247DF-1D3A-4727-B703-95D1DB100700}">
      <dsp:nvSpPr>
        <dsp:cNvPr id="0" name=""/>
        <dsp:cNvSpPr/>
      </dsp:nvSpPr>
      <dsp:spPr>
        <a:xfrm>
          <a:off x="2044224" y="2160518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д</a:t>
          </a:r>
          <a:endParaRPr lang="ru-RU" sz="4000" kern="1200" dirty="0"/>
        </a:p>
      </dsp:txBody>
      <dsp:txXfrm>
        <a:off x="2181140" y="2297434"/>
        <a:ext cx="661087" cy="661087"/>
      </dsp:txXfrm>
    </dsp:sp>
    <dsp:sp modelId="{5DF1D75F-D640-45F4-91CA-2E7949351AE8}">
      <dsp:nvSpPr>
        <dsp:cNvPr id="0" name=""/>
        <dsp:cNvSpPr/>
      </dsp:nvSpPr>
      <dsp:spPr>
        <a:xfrm rot="10800000">
          <a:off x="1692512" y="2470210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767075" y="2533317"/>
        <a:ext cx="173980" cy="189321"/>
      </dsp:txXfrm>
    </dsp:sp>
    <dsp:sp modelId="{B829E960-0C53-447F-B09A-5DDCF3336E17}">
      <dsp:nvSpPr>
        <dsp:cNvPr id="0" name=""/>
        <dsp:cNvSpPr/>
      </dsp:nvSpPr>
      <dsp:spPr>
        <a:xfrm>
          <a:off x="640355" y="2160518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</a:t>
          </a:r>
          <a:endParaRPr lang="ru-RU" sz="4000" kern="1200" dirty="0"/>
        </a:p>
      </dsp:txBody>
      <dsp:txXfrm>
        <a:off x="777271" y="2297434"/>
        <a:ext cx="661087" cy="661087"/>
      </dsp:txXfrm>
    </dsp:sp>
    <dsp:sp modelId="{C4693D9D-275B-4275-81C2-0930CCCC0CAA}">
      <dsp:nvSpPr>
        <dsp:cNvPr id="0" name=""/>
        <dsp:cNvSpPr/>
      </dsp:nvSpPr>
      <dsp:spPr>
        <a:xfrm rot="15120000">
          <a:off x="768807" y="1809321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817609" y="1907885"/>
        <a:ext cx="173980" cy="189321"/>
      </dsp:txXfrm>
    </dsp:sp>
    <dsp:sp modelId="{2FA28D85-E5B6-4761-933C-C72230597ECE}">
      <dsp:nvSpPr>
        <dsp:cNvPr id="0" name=""/>
        <dsp:cNvSpPr/>
      </dsp:nvSpPr>
      <dsp:spPr>
        <a:xfrm>
          <a:off x="206536" y="825360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ж</a:t>
          </a:r>
          <a:endParaRPr lang="ru-RU" sz="4000" kern="1200" dirty="0"/>
        </a:p>
      </dsp:txBody>
      <dsp:txXfrm>
        <a:off x="343452" y="962276"/>
        <a:ext cx="661087" cy="661087"/>
      </dsp:txXfrm>
    </dsp:sp>
    <dsp:sp modelId="{6687AD9A-9C96-4B10-8A98-CEFD00D3F2D7}">
      <dsp:nvSpPr>
        <dsp:cNvPr id="0" name=""/>
        <dsp:cNvSpPr/>
      </dsp:nvSpPr>
      <dsp:spPr>
        <a:xfrm rot="19440000">
          <a:off x="1111910" y="726600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119030" y="811621"/>
        <a:ext cx="173980" cy="189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56D6-DD85-4E53-97EA-5F1ED365BEF1}">
      <dsp:nvSpPr>
        <dsp:cNvPr id="0" name=""/>
        <dsp:cNvSpPr/>
      </dsp:nvSpPr>
      <dsp:spPr>
        <a:xfrm>
          <a:off x="1342289" y="186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</a:t>
          </a:r>
          <a:endParaRPr lang="ru-RU" sz="4000" kern="1200" dirty="0"/>
        </a:p>
      </dsp:txBody>
      <dsp:txXfrm>
        <a:off x="1479205" y="137102"/>
        <a:ext cx="661087" cy="661087"/>
      </dsp:txXfrm>
    </dsp:sp>
    <dsp:sp modelId="{887D3768-CB7E-48C6-A5A7-0125BEE7BE86}">
      <dsp:nvSpPr>
        <dsp:cNvPr id="0" name=""/>
        <dsp:cNvSpPr/>
      </dsp:nvSpPr>
      <dsp:spPr>
        <a:xfrm rot="2160000">
          <a:off x="2247663" y="718331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54783" y="759524"/>
        <a:ext cx="173980" cy="189321"/>
      </dsp:txXfrm>
    </dsp:sp>
    <dsp:sp modelId="{238766E7-6213-4DC1-B469-D457017C6FFD}">
      <dsp:nvSpPr>
        <dsp:cNvPr id="0" name=""/>
        <dsp:cNvSpPr/>
      </dsp:nvSpPr>
      <dsp:spPr>
        <a:xfrm>
          <a:off x="2478043" y="825360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</a:t>
          </a:r>
          <a:endParaRPr lang="ru-RU" sz="4000" kern="1200" dirty="0"/>
        </a:p>
      </dsp:txBody>
      <dsp:txXfrm>
        <a:off x="2614959" y="962276"/>
        <a:ext cx="661087" cy="661087"/>
      </dsp:txXfrm>
    </dsp:sp>
    <dsp:sp modelId="{78F73A90-C927-44ED-80A4-8D1E3E71260D}">
      <dsp:nvSpPr>
        <dsp:cNvPr id="0" name=""/>
        <dsp:cNvSpPr/>
      </dsp:nvSpPr>
      <dsp:spPr>
        <a:xfrm rot="6480000">
          <a:off x="2606495" y="1795941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655297" y="1823591"/>
        <a:ext cx="173980" cy="189321"/>
      </dsp:txXfrm>
    </dsp:sp>
    <dsp:sp modelId="{D9B247DF-1D3A-4727-B703-95D1DB100700}">
      <dsp:nvSpPr>
        <dsp:cNvPr id="0" name=""/>
        <dsp:cNvSpPr/>
      </dsp:nvSpPr>
      <dsp:spPr>
        <a:xfrm>
          <a:off x="2044224" y="2160518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д</a:t>
          </a:r>
          <a:endParaRPr lang="ru-RU" sz="4000" kern="1200" dirty="0"/>
        </a:p>
      </dsp:txBody>
      <dsp:txXfrm>
        <a:off x="2181140" y="2297434"/>
        <a:ext cx="661087" cy="661087"/>
      </dsp:txXfrm>
    </dsp:sp>
    <dsp:sp modelId="{5DF1D75F-D640-45F4-91CA-2E7949351AE8}">
      <dsp:nvSpPr>
        <dsp:cNvPr id="0" name=""/>
        <dsp:cNvSpPr/>
      </dsp:nvSpPr>
      <dsp:spPr>
        <a:xfrm rot="10800000">
          <a:off x="1692512" y="2470210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767075" y="2533317"/>
        <a:ext cx="173980" cy="189321"/>
      </dsp:txXfrm>
    </dsp:sp>
    <dsp:sp modelId="{B829E960-0C53-447F-B09A-5DDCF3336E17}">
      <dsp:nvSpPr>
        <dsp:cNvPr id="0" name=""/>
        <dsp:cNvSpPr/>
      </dsp:nvSpPr>
      <dsp:spPr>
        <a:xfrm>
          <a:off x="640355" y="2160518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т</a:t>
          </a:r>
          <a:endParaRPr lang="ru-RU" sz="4000" kern="1200" dirty="0"/>
        </a:p>
      </dsp:txBody>
      <dsp:txXfrm>
        <a:off x="777271" y="2297434"/>
        <a:ext cx="661087" cy="661087"/>
      </dsp:txXfrm>
    </dsp:sp>
    <dsp:sp modelId="{C4693D9D-275B-4275-81C2-0930CCCC0CAA}">
      <dsp:nvSpPr>
        <dsp:cNvPr id="0" name=""/>
        <dsp:cNvSpPr/>
      </dsp:nvSpPr>
      <dsp:spPr>
        <a:xfrm rot="15120000">
          <a:off x="768807" y="1809321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817609" y="1907885"/>
        <a:ext cx="173980" cy="189321"/>
      </dsp:txXfrm>
    </dsp:sp>
    <dsp:sp modelId="{2FA28D85-E5B6-4761-933C-C72230597ECE}">
      <dsp:nvSpPr>
        <dsp:cNvPr id="0" name=""/>
        <dsp:cNvSpPr/>
      </dsp:nvSpPr>
      <dsp:spPr>
        <a:xfrm>
          <a:off x="206536" y="825360"/>
          <a:ext cx="934919" cy="9349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ж</a:t>
          </a:r>
          <a:endParaRPr lang="ru-RU" sz="4000" kern="1200" dirty="0"/>
        </a:p>
      </dsp:txBody>
      <dsp:txXfrm>
        <a:off x="343452" y="962276"/>
        <a:ext cx="661087" cy="661087"/>
      </dsp:txXfrm>
    </dsp:sp>
    <dsp:sp modelId="{6687AD9A-9C96-4B10-8A98-CEFD00D3F2D7}">
      <dsp:nvSpPr>
        <dsp:cNvPr id="0" name=""/>
        <dsp:cNvSpPr/>
      </dsp:nvSpPr>
      <dsp:spPr>
        <a:xfrm rot="19440000">
          <a:off x="1111910" y="726600"/>
          <a:ext cx="248543" cy="31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119030" y="811621"/>
        <a:ext cx="173980" cy="189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A4886-891A-4DFB-914A-00360C306469}" type="datetimeFigureOut">
              <a:rPr lang="ru-RU" smtClean="0"/>
              <a:pPr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9E4CD-C3E4-44C5-84F7-A4CE05037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9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5918133-3C19-496D-B24E-EDDC969B3080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9823204-725B-46EE-B334-C8709B465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0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0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9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5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5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Актуализация знаний. Мотивация учебной деятельности обучающихся. Работа со словами ассоциациями. Определение</a:t>
            </a:r>
            <a:r>
              <a:rPr lang="ru-RU" baseline="0" dirty="0" smtClean="0"/>
              <a:t> темы урока. Урок-путешествие на цветном  воздушном шаре.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3204-725B-46EE-B334-C8709B465B8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8020C-4D96-4976-90AD-0BA5A26145C2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Обобщение и систематизация знаний. Применение знаний в новой ситуации. Контроль усвоения.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3204-725B-46EE-B334-C8709B465B8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Контроль усвоения.</a:t>
            </a:r>
            <a:r>
              <a:rPr lang="ru-RU" baseline="0" dirty="0" smtClean="0"/>
              <a:t> </a:t>
            </a:r>
            <a:r>
              <a:rPr lang="ru-RU" dirty="0" smtClean="0"/>
              <a:t>Инструкция к заданию: выбираем правильный ответ. Нажимаем на кнопку с выбранным номером.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3204-725B-46EE-B334-C8709B465B8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Рефлексия. Анализ и содержание итогов работы. Формирование выводов по изученной теме.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3204-725B-46EE-B334-C8709B465B8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dirty="0" smtClean="0"/>
              <a:t>Обобщение и систематизация знаний. Применение знаний в новой ситуации. Контроль усвоения. Повторим орфографию </a:t>
            </a:r>
          </a:p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</a:t>
            </a: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Правописание гласных Е – И в падежных окончаниях имён существительных».</a:t>
            </a:r>
          </a:p>
          <a:p>
            <a:pPr algn="l" eaLnBrk="1" hangingPunct="1"/>
            <a:endParaRPr lang="ru-RU" sz="12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3204-725B-46EE-B334-C8709B465B8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 к заданию. Переход на следующий слайд для выполнения теста.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3204-725B-46EE-B334-C8709B465B8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 к заданию: выбираем правильный ответ. Нажимаем на кнопку с выбранным номером.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3204-725B-46EE-B334-C8709B465B8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dirty="0" smtClean="0"/>
              <a:t>Обобщение и систематизация знаний. Применение знаний в новой ситуации.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23204-725B-46EE-B334-C8709B465B8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dirty="0" smtClean="0"/>
              <a:t>Контроль усвоения. Повторим морфологические признаки имён существительных. </a:t>
            </a:r>
            <a:endParaRPr lang="ru-RU" sz="12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ru-RU" dirty="0" smtClean="0"/>
              <a:t>Контроль усвоения.  Переход по ссылке или </a:t>
            </a:r>
            <a:r>
              <a:rPr lang="en-US" b="1" dirty="0" smtClean="0">
                <a:solidFill>
                  <a:schemeClr val="bg1"/>
                </a:solidFill>
              </a:rPr>
              <a:t>QR-Code</a:t>
            </a:r>
            <a:r>
              <a:rPr lang="ru-RU" b="1" dirty="0" smtClean="0">
                <a:solidFill>
                  <a:schemeClr val="bg1"/>
                </a:solidFill>
              </a:rPr>
              <a:t> на интерактивную платформу. «Кто быстрее найдет пару?» (командная игра или индивидуальная)</a:t>
            </a:r>
            <a:endParaRPr lang="ru-RU" sz="12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8020C-4D96-4976-90AD-0BA5A26145C2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Обобщение и систематизация знаний. Применение знаний в новой ситуации. Контроль усвоения. Переход по ссылке на платформу «ВЗНАНИЕ» для выполнения интерактивного упражнения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8020C-4D96-4976-90AD-0BA5A26145C2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Обобщение и систематизация знаний. Применение знаний в новой ситуации. 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8020C-4D96-4976-90AD-0BA5A26145C2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Обобщение и систематизация знаний. Применение знаний в новой ситуации. Контроль усвоения. Комментарий к заданию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8020C-4D96-4976-90AD-0BA5A26145C2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2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9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4" indent="0" algn="ctr">
              <a:buNone/>
              <a:defRPr sz="1600"/>
            </a:lvl4pPr>
            <a:lvl5pPr marL="1828513" indent="0" algn="ctr">
              <a:buNone/>
              <a:defRPr sz="1600"/>
            </a:lvl5pPr>
            <a:lvl6pPr marL="2285640" indent="0" algn="ctr">
              <a:buNone/>
              <a:defRPr sz="1600"/>
            </a:lvl6pPr>
            <a:lvl7pPr marL="2742769" indent="0" algn="ctr">
              <a:buNone/>
              <a:defRPr sz="1600"/>
            </a:lvl7pPr>
            <a:lvl8pPr marL="3199895" indent="0" algn="ctr">
              <a:buNone/>
              <a:defRPr sz="1600"/>
            </a:lvl8pPr>
            <a:lvl9pPr marL="365702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3C89-6DB3-4A6C-85E5-85A2D5DEBC71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A702-3918-407D-87D3-71BC0C18A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D1C6-1799-45C3-A649-B564ED7E9382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04B9-A589-44A9-B698-64542D04D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82E2-9250-4CE6-AF7A-E5701B4EB78A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D8C7-93A4-4128-9887-0D6549257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F657-0525-4E77-A29C-DE786330EE62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E2D1-D8C4-41A1-A850-349198774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A118-B7DE-474B-A99E-E632A77EF121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3AD3-40F5-4DBB-AE30-E8BDBB442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28BB-CBF6-429B-8205-E14474EC4895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3BE7-9104-488A-956E-5ACCDD555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6" indent="0">
              <a:buNone/>
              <a:defRPr sz="1800" b="1"/>
            </a:lvl3pPr>
            <a:lvl4pPr marL="1371384" indent="0">
              <a:buNone/>
              <a:defRPr sz="1600" b="1"/>
            </a:lvl4pPr>
            <a:lvl5pPr marL="1828513" indent="0">
              <a:buNone/>
              <a:defRPr sz="1600" b="1"/>
            </a:lvl5pPr>
            <a:lvl6pPr marL="2285640" indent="0">
              <a:buNone/>
              <a:defRPr sz="1600" b="1"/>
            </a:lvl6pPr>
            <a:lvl7pPr marL="2742769" indent="0">
              <a:buNone/>
              <a:defRPr sz="1600" b="1"/>
            </a:lvl7pPr>
            <a:lvl8pPr marL="3199895" indent="0">
              <a:buNone/>
              <a:defRPr sz="1600" b="1"/>
            </a:lvl8pPr>
            <a:lvl9pPr marL="365702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56" indent="0">
              <a:buNone/>
              <a:defRPr sz="1800" b="1"/>
            </a:lvl3pPr>
            <a:lvl4pPr marL="1371384" indent="0">
              <a:buNone/>
              <a:defRPr sz="1600" b="1"/>
            </a:lvl4pPr>
            <a:lvl5pPr marL="1828513" indent="0">
              <a:buNone/>
              <a:defRPr sz="1600" b="1"/>
            </a:lvl5pPr>
            <a:lvl6pPr marL="2285640" indent="0">
              <a:buNone/>
              <a:defRPr sz="1600" b="1"/>
            </a:lvl6pPr>
            <a:lvl7pPr marL="2742769" indent="0">
              <a:buNone/>
              <a:defRPr sz="1600" b="1"/>
            </a:lvl7pPr>
            <a:lvl8pPr marL="3199895" indent="0">
              <a:buNone/>
              <a:defRPr sz="1600" b="1"/>
            </a:lvl8pPr>
            <a:lvl9pPr marL="365702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3DAA-94B8-49AE-9367-6FD7B3E6383C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FAEB-9DD8-4E2A-AB70-2F74E6EAA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3889-C3D7-42BA-8E7B-AC7A6F54C8F9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528F-DA71-45CD-A621-7CDC37FAB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4621-029C-4790-A589-889F3B0EBAC1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2519-9F38-4820-92C9-475DBCA50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1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9" indent="0">
              <a:buNone/>
              <a:defRPr sz="1400"/>
            </a:lvl2pPr>
            <a:lvl3pPr marL="914256" indent="0">
              <a:buNone/>
              <a:defRPr sz="1200"/>
            </a:lvl3pPr>
            <a:lvl4pPr marL="1371384" indent="0">
              <a:buNone/>
              <a:defRPr sz="1000"/>
            </a:lvl4pPr>
            <a:lvl5pPr marL="1828513" indent="0">
              <a:buNone/>
              <a:defRPr sz="1000"/>
            </a:lvl5pPr>
            <a:lvl6pPr marL="2285640" indent="0">
              <a:buNone/>
              <a:defRPr sz="1000"/>
            </a:lvl6pPr>
            <a:lvl7pPr marL="2742769" indent="0">
              <a:buNone/>
              <a:defRPr sz="1000"/>
            </a:lvl7pPr>
            <a:lvl8pPr marL="3199895" indent="0">
              <a:buNone/>
              <a:defRPr sz="1000"/>
            </a:lvl8pPr>
            <a:lvl9pPr marL="36570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36F6-62BB-4BB6-8B93-4F92C0E4CCC3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DDD3-839C-45EC-B3F3-7D9D7B5A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1" y="987430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29" indent="0">
              <a:buNone/>
              <a:defRPr sz="2800"/>
            </a:lvl2pPr>
            <a:lvl3pPr marL="914256" indent="0">
              <a:buNone/>
              <a:defRPr sz="2400"/>
            </a:lvl3pPr>
            <a:lvl4pPr marL="1371384" indent="0">
              <a:buNone/>
              <a:defRPr sz="2000"/>
            </a:lvl4pPr>
            <a:lvl5pPr marL="1828513" indent="0">
              <a:buNone/>
              <a:defRPr sz="2000"/>
            </a:lvl5pPr>
            <a:lvl6pPr marL="2285640" indent="0">
              <a:buNone/>
              <a:defRPr sz="2000"/>
            </a:lvl6pPr>
            <a:lvl7pPr marL="2742769" indent="0">
              <a:buNone/>
              <a:defRPr sz="2000"/>
            </a:lvl7pPr>
            <a:lvl8pPr marL="3199895" indent="0">
              <a:buNone/>
              <a:defRPr sz="2000"/>
            </a:lvl8pPr>
            <a:lvl9pPr marL="3657025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9" indent="0">
              <a:buNone/>
              <a:defRPr sz="1400"/>
            </a:lvl2pPr>
            <a:lvl3pPr marL="914256" indent="0">
              <a:buNone/>
              <a:defRPr sz="1200"/>
            </a:lvl3pPr>
            <a:lvl4pPr marL="1371384" indent="0">
              <a:buNone/>
              <a:defRPr sz="1000"/>
            </a:lvl4pPr>
            <a:lvl5pPr marL="1828513" indent="0">
              <a:buNone/>
              <a:defRPr sz="1000"/>
            </a:lvl5pPr>
            <a:lvl6pPr marL="2285640" indent="0">
              <a:buNone/>
              <a:defRPr sz="1000"/>
            </a:lvl6pPr>
            <a:lvl7pPr marL="2742769" indent="0">
              <a:buNone/>
              <a:defRPr sz="1000"/>
            </a:lvl7pPr>
            <a:lvl8pPr marL="3199895" indent="0">
              <a:buNone/>
              <a:defRPr sz="1000"/>
            </a:lvl8pPr>
            <a:lvl9pPr marL="36570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0C98-8E33-40D4-92BC-8034A6B35FD7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476C-715E-4670-A6FB-D248EED43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D07FE-C024-40A0-8B3F-301C5971C683}" type="datetimeFigureOut">
              <a:rPr lang="ru-RU"/>
              <a:pPr>
                <a:defRPr/>
              </a:pPr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4DF699-D814-461E-B6E5-25669F5CE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cover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2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25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38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51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205" indent="-228563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2" indent="-228563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1" indent="-228563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9" indent="-228563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9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5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5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learningapps.org/display?v=pi5n97zja2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student.vznaniya.com/assessment/8062998?slug=m3DUOrdw&amp;onlypreview=tru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slide" Target="slide16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541464" y="750888"/>
            <a:ext cx="79454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Имя существительное как часть речи. </a:t>
            </a:r>
          </a:p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Обобщение и систематизация изученного</a:t>
            </a: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3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8776" y="4740275"/>
            <a:ext cx="11017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9999663" y="6111875"/>
            <a:ext cx="19812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hlinkClick r:id="rId4" action="ppaction://hlinksldjump"/>
              </a:rPr>
              <a:t>Пуск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Выноска-облако 29"/>
          <p:cNvSpPr/>
          <p:nvPr/>
        </p:nvSpPr>
        <p:spPr>
          <a:xfrm>
            <a:off x="152400" y="2209800"/>
            <a:ext cx="2743200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Предмет</a:t>
            </a:r>
          </a:p>
        </p:txBody>
      </p:sp>
      <p:sp>
        <p:nvSpPr>
          <p:cNvPr id="31" name="Выноска-облако 30"/>
          <p:cNvSpPr/>
          <p:nvPr/>
        </p:nvSpPr>
        <p:spPr>
          <a:xfrm>
            <a:off x="3990975" y="2217738"/>
            <a:ext cx="2743200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</a:rPr>
              <a:t>Род</a:t>
            </a:r>
          </a:p>
        </p:txBody>
      </p:sp>
      <p:sp>
        <p:nvSpPr>
          <p:cNvPr id="32" name="Выноска-облако 31"/>
          <p:cNvSpPr/>
          <p:nvPr/>
        </p:nvSpPr>
        <p:spPr>
          <a:xfrm>
            <a:off x="8223250" y="2330450"/>
            <a:ext cx="2743200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</a:rPr>
              <a:t>Падеж</a:t>
            </a:r>
          </a:p>
        </p:txBody>
      </p:sp>
      <p:sp>
        <p:nvSpPr>
          <p:cNvPr id="33" name="Выноска-облако 32"/>
          <p:cNvSpPr/>
          <p:nvPr/>
        </p:nvSpPr>
        <p:spPr>
          <a:xfrm>
            <a:off x="685800" y="4267200"/>
            <a:ext cx="2743200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</a:rPr>
              <a:t>Число</a:t>
            </a:r>
          </a:p>
        </p:txBody>
      </p:sp>
      <p:sp>
        <p:nvSpPr>
          <p:cNvPr id="34" name="Выноска-облако 33"/>
          <p:cNvSpPr/>
          <p:nvPr/>
        </p:nvSpPr>
        <p:spPr>
          <a:xfrm>
            <a:off x="5062539" y="4318000"/>
            <a:ext cx="3603625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Склонение</a:t>
            </a: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-669925" y="750888"/>
            <a:ext cx="1266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Правописание гласных е - и в падежных окончаниях 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имён 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существительных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689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8738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07565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88776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79489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70202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3275" y="1803620"/>
            <a:ext cx="1314449" cy="3000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7325" y="1799868"/>
            <a:ext cx="1314449" cy="3000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6152" y="1799868"/>
            <a:ext cx="1314449" cy="30003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03079" y="1799868"/>
            <a:ext cx="1314449" cy="300038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41415" y="1799868"/>
            <a:ext cx="1314449" cy="300038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10698" y="1799868"/>
            <a:ext cx="1314449" cy="300038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05" name="TextBox 18"/>
          <p:cNvSpPr txBox="1">
            <a:spLocks noChangeArrowheads="1"/>
          </p:cNvSpPr>
          <p:nvPr/>
        </p:nvSpPr>
        <p:spPr bwMode="auto">
          <a:xfrm>
            <a:off x="3417888" y="2636840"/>
            <a:ext cx="4864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eaLnBrk="1" hangingPunct="1"/>
            <a:r>
              <a:rPr lang="ru-RU" sz="6600">
                <a:solidFill>
                  <a:srgbClr val="FF0000"/>
                </a:solidFill>
                <a:latin typeface="Arial Black" pitchFamily="34" charset="0"/>
              </a:rPr>
              <a:t>Отлично! Молодец!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59454" y="2518026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3456" y="2841582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1427" y="5590961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088326" y="3848480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pic>
        <p:nvPicPr>
          <p:cNvPr id="11310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1201" y="512604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1496503" y="4310802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97753" y="5344781"/>
            <a:ext cx="3783636" cy="76942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Летим дальше</a:t>
            </a:r>
          </a:p>
        </p:txBody>
      </p:sp>
      <p:sp>
        <p:nvSpPr>
          <p:cNvPr id="36" name="Круговая стрелка 35"/>
          <p:cNvSpPr/>
          <p:nvPr/>
        </p:nvSpPr>
        <p:spPr>
          <a:xfrm>
            <a:off x="7272339" y="5092700"/>
            <a:ext cx="3138487" cy="2419350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10906124" y="64770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3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-290512" y="736600"/>
            <a:ext cx="12668251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eaLnBrk="1" hangingPunct="1"/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Морфологические признаки  </a:t>
            </a:r>
            <a:r>
              <a:rPr lang="ru-RU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имён  </a:t>
            </a:r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существительных</a:t>
            </a: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Выноска-облако 27"/>
          <p:cNvSpPr/>
          <p:nvPr/>
        </p:nvSpPr>
        <p:spPr>
          <a:xfrm>
            <a:off x="239713" y="2716215"/>
            <a:ext cx="2474912" cy="1392237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Повторим теорию</a:t>
            </a:r>
          </a:p>
        </p:txBody>
      </p:sp>
      <p:pic>
        <p:nvPicPr>
          <p:cNvPr id="13318" name="Рисунок 28" descr="2025-04-03_13-42-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675" y="2095500"/>
            <a:ext cx="736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Выгнутая влево стрелка 29"/>
          <p:cNvSpPr/>
          <p:nvPr/>
        </p:nvSpPr>
        <p:spPr>
          <a:xfrm rot="18714360">
            <a:off x="1083470" y="4283870"/>
            <a:ext cx="1463675" cy="2433637"/>
          </a:xfrm>
          <a:prstGeom prst="curvedRightArrow">
            <a:avLst>
              <a:gd name="adj1" fmla="val 32816"/>
              <a:gd name="adj2" fmla="val 50000"/>
              <a:gd name="adj3" fmla="val 25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носка-облако 33"/>
          <p:cNvSpPr/>
          <p:nvPr/>
        </p:nvSpPr>
        <p:spPr>
          <a:xfrm>
            <a:off x="10058400" y="2544765"/>
            <a:ext cx="2133600" cy="1392237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Решим тест</a:t>
            </a:r>
          </a:p>
        </p:txBody>
      </p:sp>
      <p:pic>
        <p:nvPicPr>
          <p:cNvPr id="13321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4051" y="504984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Выгнутая влево стрелка 37"/>
          <p:cNvSpPr/>
          <p:nvPr/>
        </p:nvSpPr>
        <p:spPr>
          <a:xfrm>
            <a:off x="10831513" y="3811590"/>
            <a:ext cx="971550" cy="1252537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10874" y="641985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5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290512" y="736600"/>
            <a:ext cx="12668251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eaLnBrk="1" hangingPunct="1"/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Морфологические признаки  </a:t>
            </a:r>
            <a:r>
              <a:rPr lang="ru-RU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имён  </a:t>
            </a:r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существительных</a:t>
            </a: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Выноска-облако 27"/>
          <p:cNvSpPr/>
          <p:nvPr/>
        </p:nvSpPr>
        <p:spPr>
          <a:xfrm>
            <a:off x="247650" y="3021015"/>
            <a:ext cx="2474912" cy="1392237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Пройдём по </a:t>
            </a:r>
            <a:r>
              <a:rPr lang="ru-RU" b="1" dirty="0" smtClean="0">
                <a:solidFill>
                  <a:schemeClr val="bg1"/>
                </a:solidFill>
              </a:rPr>
              <a:t>ссылке или </a:t>
            </a:r>
            <a:r>
              <a:rPr lang="en-US" b="1" dirty="0" smtClean="0">
                <a:solidFill>
                  <a:schemeClr val="bg1"/>
                </a:solidFill>
              </a:rPr>
              <a:t>QR-Code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44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4051" y="506889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Прямоугольник 11"/>
          <p:cNvSpPr>
            <a:spLocks noChangeArrowheads="1"/>
          </p:cNvSpPr>
          <p:nvPr/>
        </p:nvSpPr>
        <p:spPr bwMode="auto">
          <a:xfrm>
            <a:off x="3614738" y="2384425"/>
            <a:ext cx="468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r>
              <a:rPr lang="en-US" dirty="0">
                <a:hlinkClick r:id="rId4"/>
              </a:rPr>
              <a:t>https://learningapps.org/display?v=pi5n97zja25</a:t>
            </a:r>
            <a:endParaRPr lang="ru-RU" dirty="0"/>
          </a:p>
        </p:txBody>
      </p:sp>
      <p:pic>
        <p:nvPicPr>
          <p:cNvPr id="13" name="Рисунок 12" descr="qrco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06025" y="2162175"/>
            <a:ext cx="1895084" cy="1895084"/>
          </a:xfrm>
          <a:prstGeom prst="rect">
            <a:avLst/>
          </a:prstGeom>
        </p:spPr>
      </p:pic>
      <p:pic>
        <p:nvPicPr>
          <p:cNvPr id="14" name="Рисунок 13" descr="2025-04-03_15-28-5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0850" y="2986519"/>
            <a:ext cx="6038850" cy="3499789"/>
          </a:xfrm>
          <a:prstGeom prst="rect">
            <a:avLst/>
          </a:prstGeom>
        </p:spPr>
      </p:pic>
      <p:sp>
        <p:nvSpPr>
          <p:cNvPr id="15" name="Выгнутая вниз стрелка 14"/>
          <p:cNvSpPr/>
          <p:nvPr/>
        </p:nvSpPr>
        <p:spPr>
          <a:xfrm>
            <a:off x="2457450" y="2800350"/>
            <a:ext cx="1657350" cy="533400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8477250" y="3000375"/>
            <a:ext cx="1657350" cy="533400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62000" y="4745040"/>
            <a:ext cx="2474912" cy="1392237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Проверим знания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10782299" y="64389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04826" y="736600"/>
            <a:ext cx="11544300" cy="10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Словообразование и правописание имён  существительных</a:t>
            </a:r>
          </a:p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Интерактивная раскраска. Платформа  </a:t>
            </a:r>
            <a:r>
              <a:rPr lang="en-US" sz="2400" dirty="0" smtClean="0">
                <a:solidFill>
                  <a:srgbClr val="FF0000"/>
                </a:solidFill>
              </a:rPr>
              <a:t>vznaniya.com</a:t>
            </a:r>
            <a:endParaRPr lang="ru-RU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4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1676" y="5059365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591175" y="54673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838449" y="5248275"/>
            <a:ext cx="1076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857250" y="522922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000250" y="6306235"/>
            <a:ext cx="7905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hlinkClick r:id="rId4"/>
              </a:rPr>
              <a:t>https://student.vznaniya.com/assessment/8062998?slug=m3DUOrdw&amp;onlypreview=true</a:t>
            </a:r>
            <a:endParaRPr lang="ru-RU" sz="1600" b="1" dirty="0"/>
          </a:p>
        </p:txBody>
      </p:sp>
      <p:pic>
        <p:nvPicPr>
          <p:cNvPr id="53" name="Рисунок 52" descr="2025-04-03_19-03-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96495" y="2293816"/>
            <a:ext cx="1995505" cy="1820984"/>
          </a:xfrm>
          <a:prstGeom prst="rect">
            <a:avLst/>
          </a:prstGeom>
        </p:spPr>
      </p:pic>
      <p:sp>
        <p:nvSpPr>
          <p:cNvPr id="54" name="Выноска-облако 53"/>
          <p:cNvSpPr/>
          <p:nvPr/>
        </p:nvSpPr>
        <p:spPr>
          <a:xfrm>
            <a:off x="0" y="2201865"/>
            <a:ext cx="2474912" cy="1392237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Повторим теорию</a:t>
            </a:r>
          </a:p>
        </p:txBody>
      </p:sp>
      <p:pic>
        <p:nvPicPr>
          <p:cNvPr id="55" name="Рисунок 54" descr="2025-04-03_19-21-1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721" y="2219324"/>
            <a:ext cx="6655803" cy="3917701"/>
          </a:xfrm>
          <a:prstGeom prst="rect">
            <a:avLst/>
          </a:prstGeom>
        </p:spPr>
      </p:pic>
      <p:sp>
        <p:nvSpPr>
          <p:cNvPr id="56" name="Выгнутая влево стрелка 55"/>
          <p:cNvSpPr/>
          <p:nvPr/>
        </p:nvSpPr>
        <p:spPr>
          <a:xfrm>
            <a:off x="1857375" y="3114675"/>
            <a:ext cx="1590675" cy="108585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носка-облако 56"/>
          <p:cNvSpPr/>
          <p:nvPr/>
        </p:nvSpPr>
        <p:spPr>
          <a:xfrm>
            <a:off x="8420100" y="4164015"/>
            <a:ext cx="2474912" cy="1392237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Игра </a:t>
            </a:r>
            <a:r>
              <a:rPr lang="ru-RU" sz="2000" b="1" dirty="0" smtClean="0">
                <a:solidFill>
                  <a:schemeClr val="bg1"/>
                </a:solidFill>
              </a:rPr>
              <a:t>«Художник»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7972425" y="5429250"/>
            <a:ext cx="952500" cy="88582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2025-04-03_19-02-5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25" y="4222233"/>
            <a:ext cx="1809750" cy="2213227"/>
          </a:xfrm>
          <a:prstGeom prst="rect">
            <a:avLst/>
          </a:prstGeom>
        </p:spPr>
      </p:pic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10858499" y="6448426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hangingPunct="1"/>
            <a:r>
              <a:rPr lang="ru-R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Словообразование и правописание имён  существительных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290512" y="736600"/>
            <a:ext cx="12668251" cy="107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Облако слов. Платформа  </a:t>
            </a:r>
            <a:r>
              <a:rPr lang="en-US" sz="2400" dirty="0" err="1" smtClean="0">
                <a:solidFill>
                  <a:srgbClr val="FF0000"/>
                </a:solidFill>
              </a:rPr>
              <a:t>Wordcloud.online</a:t>
            </a:r>
            <a:endParaRPr lang="ru-RU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4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0727" y="5219700"/>
            <a:ext cx="1026926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591175" y="54673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838449" y="5248275"/>
            <a:ext cx="1076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857250" y="522922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4" name="Выноска-облако 53"/>
          <p:cNvSpPr/>
          <p:nvPr/>
        </p:nvSpPr>
        <p:spPr>
          <a:xfrm>
            <a:off x="0" y="2201865"/>
            <a:ext cx="2474912" cy="1392237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Повторим теорию</a:t>
            </a:r>
          </a:p>
        </p:txBody>
      </p:sp>
      <p:pic>
        <p:nvPicPr>
          <p:cNvPr id="31" name="Рисунок 30" descr="img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475" y="2369343"/>
            <a:ext cx="5724525" cy="4293393"/>
          </a:xfrm>
          <a:prstGeom prst="rect">
            <a:avLst/>
          </a:prstGeom>
        </p:spPr>
      </p:pic>
      <p:sp>
        <p:nvSpPr>
          <p:cNvPr id="32" name="Выгнутая влево стрелка 31"/>
          <p:cNvSpPr/>
          <p:nvPr/>
        </p:nvSpPr>
        <p:spPr>
          <a:xfrm>
            <a:off x="1076325" y="3352800"/>
            <a:ext cx="1866900" cy="148590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носка-облако 32"/>
          <p:cNvSpPr/>
          <p:nvPr/>
        </p:nvSpPr>
        <p:spPr>
          <a:xfrm>
            <a:off x="8829675" y="5202240"/>
            <a:ext cx="2124075" cy="1055685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Выполним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задание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 descr="2025-04-05_18-34-3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666149"/>
              </a:clrFrom>
              <a:clrTo>
                <a:srgbClr val="666149">
                  <a:alpha val="0"/>
                </a:srgbClr>
              </a:clrTo>
            </a:clrChange>
          </a:blip>
          <a:stretch>
            <a:fillRect/>
          </a:stretch>
        </p:blipFill>
        <p:spPr>
          <a:xfrm rot="919100">
            <a:off x="9212953" y="1620985"/>
            <a:ext cx="2398743" cy="3386461"/>
          </a:xfrm>
          <a:prstGeom prst="rect">
            <a:avLst/>
          </a:prstGeom>
        </p:spPr>
      </p:pic>
      <p:sp>
        <p:nvSpPr>
          <p:cNvPr id="37" name="Выгнутая влево стрелка 36"/>
          <p:cNvSpPr/>
          <p:nvPr/>
        </p:nvSpPr>
        <p:spPr>
          <a:xfrm>
            <a:off x="9715500" y="6029325"/>
            <a:ext cx="847725" cy="55245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8" name="Рисунок 37" descr="5f87e4502a9fbd3f2a796d7c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50" y="4910137"/>
            <a:ext cx="2922065" cy="1643063"/>
          </a:xfrm>
          <a:prstGeom prst="rect">
            <a:avLst/>
          </a:prstGeom>
        </p:spPr>
      </p:pic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10887074" y="64770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290512" y="736600"/>
            <a:ext cx="12668251" cy="8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Словообразование и правописание имён  существительных</a:t>
            </a:r>
          </a:p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Облако слов. Платформа  </a:t>
            </a:r>
            <a:r>
              <a:rPr lang="en-US" sz="2400" dirty="0" err="1" smtClean="0">
                <a:solidFill>
                  <a:srgbClr val="FF0000"/>
                </a:solidFill>
              </a:rPr>
              <a:t>Wordcloud</a:t>
            </a:r>
            <a:endParaRPr lang="ru-RU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4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649" y="5666059"/>
            <a:ext cx="609601" cy="76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591175" y="54673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838449" y="5248275"/>
            <a:ext cx="1076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857250" y="522922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8" name="Рисунок 17" descr="5fea83b3-3002-46a5-a528-6d9dee90989a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4AFF59"/>
              </a:clrFrom>
              <a:clrTo>
                <a:srgbClr val="4AFF5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7149" y="2281560"/>
            <a:ext cx="4836475" cy="3681090"/>
          </a:xfrm>
          <a:prstGeom prst="rect">
            <a:avLst/>
          </a:prstGeom>
        </p:spPr>
      </p:pic>
      <p:graphicFrame>
        <p:nvGraphicFramePr>
          <p:cNvPr id="29" name="Схема 28"/>
          <p:cNvGraphicFramePr/>
          <p:nvPr/>
        </p:nvGraphicFramePr>
        <p:xfrm>
          <a:off x="142876" y="3067050"/>
          <a:ext cx="3619499" cy="309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95450" y="4076700"/>
            <a:ext cx="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ЧИК</a:t>
            </a:r>
            <a:endParaRPr lang="ru-RU" sz="32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9334500" y="2306640"/>
            <a:ext cx="2428875" cy="108426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Внимание! Задание!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372475" y="3543300"/>
            <a:ext cx="3438525" cy="21526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620125" y="4000500"/>
            <a:ext cx="306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«облака слов» образуйте</a:t>
            </a:r>
          </a:p>
          <a:p>
            <a:r>
              <a:rPr lang="ru-RU" b="1" dirty="0" smtClean="0"/>
              <a:t> имена существительные</a:t>
            </a:r>
          </a:p>
          <a:p>
            <a:r>
              <a:rPr lang="ru-RU" b="1" dirty="0" smtClean="0"/>
              <a:t> с суффиксом –</a:t>
            </a:r>
            <a:r>
              <a:rPr lang="ru-RU" b="1" dirty="0" err="1" smtClean="0"/>
              <a:t>чик-щик</a:t>
            </a:r>
            <a:r>
              <a:rPr lang="ru-RU" b="1" dirty="0" smtClean="0"/>
              <a:t> /</a:t>
            </a:r>
          </a:p>
          <a:p>
            <a:r>
              <a:rPr lang="ru-RU" b="1" dirty="0" smtClean="0"/>
              <a:t>распределите на две группы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029949" y="64389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10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hangingPunct="1"/>
            <a:r>
              <a:rPr lang="ru-R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Словообразование и правописание имён  существительных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290512" y="736600"/>
            <a:ext cx="12668251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eaLnBrk="1" hangingPunct="1"/>
            <a:endParaRPr lang="ru-RU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/>
            <a:endParaRPr lang="ru-RU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Облако слов. Платформа </a:t>
            </a:r>
            <a:r>
              <a:rPr lang="en-US" sz="2400" dirty="0" err="1" smtClean="0">
                <a:solidFill>
                  <a:srgbClr val="FF0000"/>
                </a:solidFill>
              </a:rPr>
              <a:t>Wordcloud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4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6174" y="5647009"/>
            <a:ext cx="609601" cy="76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591175" y="54673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838449" y="5248275"/>
            <a:ext cx="1076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857250" y="522922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graphicFrame>
        <p:nvGraphicFramePr>
          <p:cNvPr id="29" name="Схема 28"/>
          <p:cNvGraphicFramePr/>
          <p:nvPr/>
        </p:nvGraphicFramePr>
        <p:xfrm>
          <a:off x="0" y="2714625"/>
          <a:ext cx="3619499" cy="309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24000" y="3724275"/>
            <a:ext cx="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ЧИК</a:t>
            </a:r>
            <a:endParaRPr lang="ru-RU" sz="32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9153525" y="2230439"/>
            <a:ext cx="2762250" cy="1169985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Внимание! Правильный ответ!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81399" y="2400300"/>
          <a:ext cx="5381626" cy="400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3"/>
                <a:gridCol w="2690813"/>
              </a:tblGrid>
              <a:tr h="708659">
                <a:tc>
                  <a:txBody>
                    <a:bodyPr/>
                    <a:lstStyle/>
                    <a:p>
                      <a:r>
                        <a:rPr lang="ru-RU" dirty="0" smtClean="0"/>
                        <a:t>-ЧИК-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-ЩИК-</a:t>
                      </a:r>
                      <a:endParaRPr lang="ru-RU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резчик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прессовщик</a:t>
                      </a:r>
                      <a:endParaRPr lang="ru-RU" b="1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попутчик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стекольщик</a:t>
                      </a:r>
                      <a:endParaRPr lang="ru-RU" b="1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разведчик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танцовщик</a:t>
                      </a:r>
                      <a:endParaRPr lang="ru-RU" b="1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прокатчик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крановщик</a:t>
                      </a:r>
                      <a:endParaRPr lang="ru-RU" b="1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pPr marL="0" marR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водопроводчик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часовщик</a:t>
                      </a:r>
                      <a:endParaRPr lang="ru-RU" b="1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перебежчик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советчик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грузчик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443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извозчик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Выгнутая вправо стрелка 21"/>
          <p:cNvSpPr/>
          <p:nvPr/>
        </p:nvSpPr>
        <p:spPr>
          <a:xfrm>
            <a:off x="8553450" y="3228975"/>
            <a:ext cx="2133600" cy="1781175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10887074" y="6467476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31760" y="779465"/>
            <a:ext cx="5922106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Синтаксическая роль  </a:t>
            </a:r>
            <a:endParaRPr 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имён существительных</a:t>
            </a: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7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0" y="5062540"/>
            <a:ext cx="11001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1" y="2209800"/>
            <a:ext cx="3179763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Повторим теорию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9056688" y="2265363"/>
            <a:ext cx="2743200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Решим тест</a:t>
            </a: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9748838" y="3924300"/>
            <a:ext cx="1463675" cy="2433638"/>
          </a:xfrm>
          <a:prstGeom prst="curv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носка-облако 37"/>
          <p:cNvSpPr/>
          <p:nvPr/>
        </p:nvSpPr>
        <p:spPr>
          <a:xfrm>
            <a:off x="1" y="4348163"/>
            <a:ext cx="3179763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Разберём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предложение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81525" y="4402138"/>
            <a:ext cx="4613275" cy="1477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6" tIns="45713" rIns="91426" bIns="45713">
            <a:spAutoFit/>
          </a:bodyPr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В  </a:t>
            </a:r>
            <a:r>
              <a:rPr lang="ru-RU" b="1" u="wavyHeavy" dirty="0" smtClean="0">
                <a:uFill>
                  <a:solidFill>
                    <a:srgbClr val="FF0000"/>
                  </a:solidFill>
                </a:uFill>
              </a:rPr>
              <a:t>лесной </a:t>
            </a:r>
            <a:r>
              <a:rPr lang="ru-RU" b="1" dirty="0" smtClean="0"/>
              <a:t> </a:t>
            </a:r>
            <a:r>
              <a:rPr lang="ru-RU" b="1" u="dotDashHeavy" dirty="0" smtClean="0">
                <a:uFill>
                  <a:solidFill>
                    <a:srgbClr val="FF0000"/>
                  </a:solidFill>
                </a:uFill>
              </a:rPr>
              <a:t>глуши</a:t>
            </a:r>
            <a:r>
              <a:rPr lang="ru-RU" b="1" dirty="0" smtClean="0"/>
              <a:t> </a:t>
            </a:r>
            <a:r>
              <a:rPr lang="ru-RU" b="1" u="sng" dirty="0" smtClean="0">
                <a:uFill>
                  <a:solidFill>
                    <a:srgbClr val="FF0000"/>
                  </a:solidFill>
                </a:uFill>
              </a:rPr>
              <a:t>грибники</a:t>
            </a:r>
            <a:r>
              <a:rPr lang="ru-RU" b="1" dirty="0" smtClean="0"/>
              <a:t> </a:t>
            </a:r>
            <a:r>
              <a:rPr lang="ru-RU" b="1" u="dbl" dirty="0" smtClean="0">
                <a:uFill>
                  <a:solidFill>
                    <a:srgbClr val="FF0000"/>
                  </a:solidFill>
                </a:uFill>
              </a:rPr>
              <a:t>услышали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u="wavyHeavy" dirty="0" smtClean="0">
                <a:uFill>
                  <a:solidFill>
                    <a:srgbClr val="FF0000"/>
                  </a:solidFill>
                </a:uFill>
              </a:rPr>
              <a:t>таинственный</a:t>
            </a:r>
            <a:r>
              <a:rPr lang="ru-RU" b="1" dirty="0" smtClean="0"/>
              <a:t> </a:t>
            </a:r>
            <a:r>
              <a:rPr lang="ru-RU" b="1" u="dash" dirty="0" smtClean="0">
                <a:uFill>
                  <a:solidFill>
                    <a:srgbClr val="FF0000"/>
                  </a:solidFill>
                </a:uFill>
              </a:rPr>
              <a:t>шорох</a:t>
            </a:r>
            <a:r>
              <a:rPr lang="ru-RU" b="1" dirty="0" smtClean="0"/>
              <a:t>. (</a:t>
            </a:r>
            <a:r>
              <a:rPr lang="ru-RU" b="1" dirty="0" err="1" smtClean="0"/>
              <a:t>повеств</a:t>
            </a:r>
            <a:r>
              <a:rPr lang="ru-RU" b="1" dirty="0" smtClean="0"/>
              <a:t>., </a:t>
            </a:r>
            <a:r>
              <a:rPr lang="ru-RU" b="1" dirty="0" err="1" smtClean="0"/>
              <a:t>невоскл</a:t>
            </a:r>
            <a:r>
              <a:rPr lang="ru-RU" b="1" dirty="0" smtClean="0"/>
              <a:t>., распр., прост., </a:t>
            </a:r>
            <a:r>
              <a:rPr lang="ru-RU" b="1" dirty="0" err="1" smtClean="0"/>
              <a:t>двусостав</a:t>
            </a:r>
            <a:r>
              <a:rPr lang="ru-RU" b="1" dirty="0" smtClean="0"/>
              <a:t>.)</a:t>
            </a:r>
            <a:endParaRPr lang="ru-RU" b="1" dirty="0"/>
          </a:p>
        </p:txBody>
      </p:sp>
      <p:sp>
        <p:nvSpPr>
          <p:cNvPr id="41" name="Выгнутая влево стрелка 40"/>
          <p:cNvSpPr/>
          <p:nvPr/>
        </p:nvSpPr>
        <p:spPr>
          <a:xfrm>
            <a:off x="2574926" y="4692650"/>
            <a:ext cx="2054225" cy="84455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9025" y="2476500"/>
            <a:ext cx="5133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heavy" dirty="0" smtClean="0">
                <a:uFill>
                  <a:solidFill>
                    <a:srgbClr val="FF0000"/>
                  </a:solidFill>
                </a:uFill>
              </a:rPr>
              <a:t>Подлежащее </a:t>
            </a:r>
            <a:r>
              <a:rPr lang="ru-RU" dirty="0" smtClean="0">
                <a:uFill>
                  <a:solidFill>
                    <a:srgbClr val="FF0000"/>
                  </a:solidFill>
                </a:uFill>
              </a:rPr>
              <a:t>–</a:t>
            </a:r>
            <a:r>
              <a:rPr lang="ru-RU" dirty="0" smtClean="0"/>
              <a:t> кто? что?</a:t>
            </a:r>
          </a:p>
          <a:p>
            <a:r>
              <a:rPr lang="ru-RU" u="dbl" dirty="0" smtClean="0">
                <a:uFill>
                  <a:solidFill>
                    <a:srgbClr val="FF0000"/>
                  </a:solidFill>
                </a:uFill>
              </a:rPr>
              <a:t>Сказуемое </a:t>
            </a:r>
            <a:r>
              <a:rPr lang="ru-RU" dirty="0" smtClean="0"/>
              <a:t>– кто он такой? что он такое?</a:t>
            </a:r>
          </a:p>
          <a:p>
            <a:r>
              <a:rPr lang="ru-RU" u="dashLongHeavy" dirty="0" smtClean="0">
                <a:uFill>
                  <a:solidFill>
                    <a:srgbClr val="FF0000"/>
                  </a:solidFill>
                </a:uFill>
              </a:rPr>
              <a:t>Дополнение</a:t>
            </a:r>
            <a:r>
              <a:rPr lang="ru-RU" dirty="0" smtClean="0"/>
              <a:t> –вопросы косвенных падежей</a:t>
            </a:r>
          </a:p>
          <a:p>
            <a:r>
              <a:rPr lang="ru-RU" u="dotDashHeavy" dirty="0" smtClean="0">
                <a:uFill>
                  <a:solidFill>
                    <a:srgbClr val="FF0000"/>
                  </a:solidFill>
                </a:uFill>
              </a:rPr>
              <a:t>Обстоятельство</a:t>
            </a:r>
            <a:r>
              <a:rPr lang="ru-RU" dirty="0" smtClean="0"/>
              <a:t> – где? Куда? Откуда?</a:t>
            </a:r>
          </a:p>
          <a:p>
            <a:r>
              <a:rPr lang="ru-RU" u="wavyHeavy" dirty="0" smtClean="0">
                <a:uFill>
                  <a:solidFill>
                    <a:srgbClr val="FF0000"/>
                  </a:solidFill>
                </a:uFill>
              </a:rPr>
              <a:t>Определение </a:t>
            </a:r>
            <a:r>
              <a:rPr lang="ru-RU" dirty="0" smtClean="0"/>
              <a:t>– какой? Какая? Какие?</a:t>
            </a:r>
          </a:p>
          <a:p>
            <a:endParaRPr lang="ru-RU" dirty="0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584326" y="3406775"/>
            <a:ext cx="2054225" cy="84455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86881" y="4415135"/>
            <a:ext cx="8370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прилаг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95218" y="4443710"/>
            <a:ext cx="6110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сущ.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09568" y="5015210"/>
            <a:ext cx="6110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сущ.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88003" y="4453235"/>
            <a:ext cx="6068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глаг.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91656" y="5005685"/>
            <a:ext cx="8370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прилаг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1847" y="4424660"/>
            <a:ext cx="6498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82299" y="64389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4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5" y="2856465"/>
            <a:ext cx="1314449" cy="1143518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37"/>
              <a:ext cx="1203406" cy="134437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Подумай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ещё!</a:t>
              </a: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7" y="2704424"/>
            <a:ext cx="1314449" cy="1295560"/>
            <a:chOff x="600072" y="2071689"/>
            <a:chExt cx="1314449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2" y="2586041"/>
              <a:ext cx="1183850" cy="686980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Неверно!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531551" y="2688243"/>
            <a:ext cx="1314449" cy="1311745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52"/>
              <a:ext cx="1248591" cy="117196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Молодец!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79388" y="2514600"/>
            <a:ext cx="1422400" cy="1485900"/>
            <a:chOff x="600072" y="2071688"/>
            <a:chExt cx="1421969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352" y="2729112"/>
              <a:ext cx="2628899" cy="1314052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92" name="TextBox 19"/>
            <p:cNvSpPr txBox="1">
              <a:spLocks noChangeArrowheads="1"/>
            </p:cNvSpPr>
            <p:nvPr/>
          </p:nvSpPr>
          <p:spPr bwMode="auto">
            <a:xfrm>
              <a:off x="600072" y="2586039"/>
              <a:ext cx="1421969" cy="59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>
                  <a:solidFill>
                    <a:srgbClr val="C00000"/>
                  </a:solidFill>
                  <a:latin typeface="Arial" charset="0"/>
                  <a:cs typeface="Arial" charset="0"/>
                </a:rPr>
                <a:t>Ой, ошибка!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209675" y="450850"/>
            <a:ext cx="720090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Синтаксическая роль  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имён существительных</a:t>
            </a:r>
            <a:endParaRPr 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297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7" y="1803622"/>
            <a:ext cx="1835108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дополнение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0"/>
            <a:ext cx="1835108" cy="88837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обстоятельство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5068" y="1855600"/>
            <a:ext cx="1835108" cy="88837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подлежащее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99869"/>
            <a:ext cx="1835108" cy="88837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определение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84497" y="579997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3816444" y="5733759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6851731" y="5748043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9121817" y="5741170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89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3101" y="510699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>
            <a:hlinkClick r:id="rId4" action="ppaction://hlinksldjump"/>
          </p:cNvPr>
          <p:cNvSpPr/>
          <p:nvPr/>
        </p:nvSpPr>
        <p:spPr>
          <a:xfrm>
            <a:off x="10782299" y="6467475"/>
            <a:ext cx="1162051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5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8375" y="4448175"/>
            <a:ext cx="1014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Определите синтаксическую роль выделенного существительного в предложении</a:t>
            </a:r>
          </a:p>
          <a:p>
            <a:pPr algn="ctr"/>
            <a:r>
              <a:rPr lang="ru-RU" b="1" dirty="0" smtClean="0"/>
              <a:t>  В </a:t>
            </a:r>
            <a:r>
              <a:rPr lang="ru-RU" b="1" i="1" dirty="0" smtClean="0">
                <a:solidFill>
                  <a:srgbClr val="FF0000"/>
                </a:solidFill>
              </a:rPr>
              <a:t>  реке</a:t>
            </a:r>
            <a:r>
              <a:rPr lang="ru-RU" b="1" dirty="0" smtClean="0"/>
              <a:t>  водилась рыба разной породы и величины .</a:t>
            </a:r>
            <a:endParaRPr lang="ru-RU" b="1" dirty="0"/>
          </a:p>
        </p:txBody>
      </p:sp>
      <p:sp>
        <p:nvSpPr>
          <p:cNvPr id="33" name="Выноска-облако 32"/>
          <p:cNvSpPr/>
          <p:nvPr/>
        </p:nvSpPr>
        <p:spPr>
          <a:xfrm>
            <a:off x="228600" y="4048126"/>
            <a:ext cx="2076449" cy="1400174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Внимание! Задание! Выбираем нужную кнопку!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4" name="Рисунок 43" descr="CGvfzosCIaIfZJZFjBwrU6qr9oA-960 (1)-Picsart-BackgroundRemo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1674" y="5181600"/>
            <a:ext cx="615351" cy="1177874"/>
          </a:xfrm>
          <a:prstGeom prst="rect">
            <a:avLst/>
          </a:prstGeom>
        </p:spPr>
      </p:pic>
      <p:pic>
        <p:nvPicPr>
          <p:cNvPr id="46" name="Рисунок 45" descr="CGvfzosCIaIfZJZFjBwrU6qr9oA-960 (1)-Picsart-BackgroundRemo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66324" y="5486400"/>
            <a:ext cx="615351" cy="1177874"/>
          </a:xfrm>
          <a:prstGeom prst="rect">
            <a:avLst/>
          </a:prstGeom>
        </p:spPr>
      </p:pic>
      <p:pic>
        <p:nvPicPr>
          <p:cNvPr id="47" name="Рисунок 46" descr="CGvfzosCIaIfZJZFjBwrU6qr9oA-960 (1)-Picsart-BackgroundRemo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8124" y="5505450"/>
            <a:ext cx="615351" cy="1177874"/>
          </a:xfrm>
          <a:prstGeom prst="rect">
            <a:avLst/>
          </a:prstGeom>
        </p:spPr>
      </p:pic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5" y="2856465"/>
            <a:ext cx="1314449" cy="1143518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37"/>
              <a:ext cx="1203406" cy="134437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Подумай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ещё!</a:t>
              </a: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7" y="2704424"/>
            <a:ext cx="1314449" cy="1295560"/>
            <a:chOff x="600072" y="2071689"/>
            <a:chExt cx="1314449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2" y="2586041"/>
              <a:ext cx="1164806" cy="686980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Молодец!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531551" y="2688243"/>
            <a:ext cx="1314449" cy="1311745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52"/>
              <a:ext cx="1248591" cy="67850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Ошибка!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79388" y="2514600"/>
            <a:ext cx="1314450" cy="1485900"/>
            <a:chOff x="600072" y="2071688"/>
            <a:chExt cx="1314052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352" y="2729112"/>
              <a:ext cx="2628899" cy="1314052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92" name="TextBox 19"/>
            <p:cNvSpPr txBox="1">
              <a:spLocks noChangeArrowheads="1"/>
            </p:cNvSpPr>
            <p:nvPr/>
          </p:nvSpPr>
          <p:spPr bwMode="auto">
            <a:xfrm>
              <a:off x="600072" y="2586039"/>
              <a:ext cx="1101764" cy="1034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Увы, </a:t>
              </a:r>
            </a:p>
            <a:p>
              <a:pPr eaLnBrk="1" hangingPunct="1"/>
              <a:r>
                <a:rPr lang="ru-RU" sz="1600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неверно!</a:t>
              </a:r>
              <a:endParaRPr lang="ru-RU" sz="16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209675" y="450850"/>
            <a:ext cx="720090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Синтаксическая роль  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имён существительных</a:t>
            </a:r>
            <a:endParaRPr 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297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7" y="1803622"/>
            <a:ext cx="1835108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подлежащее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0"/>
            <a:ext cx="1835108" cy="88837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обстоятельство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5068" y="1855600"/>
            <a:ext cx="1835108" cy="88837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дополнение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99869"/>
            <a:ext cx="1835108" cy="88837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сказуемое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03497" y="581902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3787869" y="5743284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6918406" y="5786143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9178967" y="5750695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89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3101" y="510699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0782299" y="6467475"/>
            <a:ext cx="1162051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3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8375" y="4448175"/>
            <a:ext cx="1014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Определите синтаксическую роль выделенного существительного в предложении</a:t>
            </a:r>
          </a:p>
          <a:p>
            <a:pPr algn="ctr"/>
            <a:r>
              <a:rPr lang="ru-RU" b="1" dirty="0" smtClean="0"/>
              <a:t>  Высокие горы защищают </a:t>
            </a:r>
            <a:r>
              <a:rPr lang="ru-RU" b="1" i="1" dirty="0" smtClean="0">
                <a:solidFill>
                  <a:srgbClr val="FF0000"/>
                </a:solidFill>
              </a:rPr>
              <a:t>город </a:t>
            </a:r>
            <a:r>
              <a:rPr lang="ru-RU" b="1" dirty="0" smtClean="0"/>
              <a:t>от ветра .</a:t>
            </a:r>
            <a:endParaRPr lang="ru-RU" b="1" dirty="0"/>
          </a:p>
        </p:txBody>
      </p:sp>
      <p:sp>
        <p:nvSpPr>
          <p:cNvPr id="34" name="Выноска-облако 33"/>
          <p:cNvSpPr/>
          <p:nvPr/>
        </p:nvSpPr>
        <p:spPr>
          <a:xfrm>
            <a:off x="228600" y="3914776"/>
            <a:ext cx="2076449" cy="1400174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Внимание! Задание! Выбираем нужную кнопку!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 descr="CGvfzosCIaIfZJZFjBwrU6qr9oA-960 (1)-Picsart-BackgroundRem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1674" y="5181600"/>
            <a:ext cx="615351" cy="1177874"/>
          </a:xfrm>
          <a:prstGeom prst="rect">
            <a:avLst/>
          </a:prstGeom>
        </p:spPr>
      </p:pic>
      <p:pic>
        <p:nvPicPr>
          <p:cNvPr id="36" name="Рисунок 35" descr="CGvfzosCIaIfZJZFjBwrU6qr9oA-960 (1)-Picsart-BackgroundRem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224" y="5476875"/>
            <a:ext cx="615351" cy="1177874"/>
          </a:xfrm>
          <a:prstGeom prst="rect">
            <a:avLst/>
          </a:prstGeom>
        </p:spPr>
      </p:pic>
      <p:pic>
        <p:nvPicPr>
          <p:cNvPr id="38" name="Рисунок 37" descr="CGvfzosCIaIfZJZFjBwrU6qr9oA-960 (1)-Picsart-BackgroundRem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7149" y="5470576"/>
            <a:ext cx="615351" cy="1177874"/>
          </a:xfrm>
          <a:prstGeom prst="rect">
            <a:avLst/>
          </a:prstGeom>
        </p:spPr>
      </p:pic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55576" y="779465"/>
            <a:ext cx="116744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algn="ctr" eaLnBrk="1" hangingPunct="1"/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Правописание гласных Е – И </a:t>
            </a:r>
          </a:p>
          <a:p>
            <a:pPr algn="ctr" eaLnBrk="1" hangingPunct="1"/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в падежных окончаниях имён существительных</a:t>
            </a: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7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0" y="5062540"/>
            <a:ext cx="11001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1" y="2209800"/>
            <a:ext cx="3179763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Повторим теорию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9056688" y="2265363"/>
            <a:ext cx="2743200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Решим тест</a:t>
            </a: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9748838" y="3924300"/>
            <a:ext cx="1463675" cy="2433638"/>
          </a:xfrm>
          <a:prstGeom prst="curv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2" name="Рисунок 23" descr="2025-04-03_10-52-23-Picsart-BackgroundRemov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1" y="1595438"/>
            <a:ext cx="751522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Выноска-облако 37"/>
          <p:cNvSpPr/>
          <p:nvPr/>
        </p:nvSpPr>
        <p:spPr>
          <a:xfrm>
            <a:off x="1" y="4348163"/>
            <a:ext cx="3179763" cy="182880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Вспомним алгоритм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24425" y="4811713"/>
            <a:ext cx="4613275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6" tIns="45713" rIns="91426" bIns="45713">
            <a:spAutoFit/>
          </a:bodyPr>
          <a:lstStyle/>
          <a:p>
            <a:pPr>
              <a:defRPr/>
            </a:pPr>
            <a:r>
              <a:rPr lang="ru-RU" dirty="0">
                <a:sym typeface="Wingdings"/>
              </a:rPr>
              <a:t> </a:t>
            </a:r>
            <a:r>
              <a:rPr lang="ru-RU" b="1" dirty="0">
                <a:sym typeface="Wingdings"/>
              </a:rPr>
              <a:t>Определить род  существительного </a:t>
            </a:r>
          </a:p>
          <a:p>
            <a:pPr>
              <a:buFont typeface="Wingdings"/>
              <a:buChar char="à"/>
              <a:defRPr/>
            </a:pPr>
            <a:r>
              <a:rPr lang="ru-RU" b="1" dirty="0">
                <a:sym typeface="Wingdings"/>
              </a:rPr>
              <a:t>Определить склонение</a:t>
            </a:r>
          </a:p>
          <a:p>
            <a:pPr>
              <a:defRPr/>
            </a:pPr>
            <a:r>
              <a:rPr lang="ru-RU" b="1" dirty="0">
                <a:sym typeface="Wingdings"/>
              </a:rPr>
              <a:t> Определить падеж</a:t>
            </a:r>
          </a:p>
          <a:p>
            <a:pPr>
              <a:defRPr/>
            </a:pPr>
            <a:r>
              <a:rPr lang="ru-RU" b="1" dirty="0">
                <a:sym typeface="Wingdings"/>
              </a:rPr>
              <a:t> Вспомнить правило</a:t>
            </a:r>
            <a:endParaRPr lang="ru-RU" b="1" dirty="0"/>
          </a:p>
        </p:txBody>
      </p:sp>
      <p:sp>
        <p:nvSpPr>
          <p:cNvPr id="41" name="Выгнутая влево стрелка 40"/>
          <p:cNvSpPr/>
          <p:nvPr/>
        </p:nvSpPr>
        <p:spPr>
          <a:xfrm>
            <a:off x="2813051" y="5064125"/>
            <a:ext cx="2054225" cy="84455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82299" y="64389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5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5" y="2856465"/>
            <a:ext cx="1314449" cy="1143518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37"/>
              <a:ext cx="1222514" cy="77832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Молодец!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7" y="2704424"/>
            <a:ext cx="1314449" cy="1295560"/>
            <a:chOff x="600072" y="2071689"/>
            <a:chExt cx="1314449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2" y="2586041"/>
              <a:ext cx="1102097" cy="1186602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Увы,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неверно!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531551" y="2688243"/>
            <a:ext cx="1314449" cy="1311745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52"/>
              <a:ext cx="1248591" cy="117196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Подумай!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79388" y="2514600"/>
            <a:ext cx="1422184" cy="1485900"/>
            <a:chOff x="600072" y="2071688"/>
            <a:chExt cx="1421753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352" y="2729112"/>
              <a:ext cx="2628899" cy="1314052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92" name="TextBox 19"/>
            <p:cNvSpPr txBox="1">
              <a:spLocks noChangeArrowheads="1"/>
            </p:cNvSpPr>
            <p:nvPr/>
          </p:nvSpPr>
          <p:spPr bwMode="auto">
            <a:xfrm>
              <a:off x="600072" y="2586039"/>
              <a:ext cx="1421753" cy="59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Ой, ошибка!</a:t>
              </a:r>
              <a:endParaRPr lang="ru-RU" sz="16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209675" y="450850"/>
            <a:ext cx="720090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Синтаксическая роль  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имён существительных</a:t>
            </a:r>
            <a:endParaRPr 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297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7" y="1803622"/>
            <a:ext cx="1835108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дополнение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0"/>
            <a:ext cx="1835108" cy="88837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подлежащее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5068" y="1855600"/>
            <a:ext cx="1835108" cy="88837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определение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99869"/>
            <a:ext cx="1835108" cy="88837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 Black" panose="020B0A04020102020204" pitchFamily="34" charset="0"/>
              </a:rPr>
              <a:t>сказуемое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03497" y="581902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3787869" y="5743284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6918406" y="5786143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9178967" y="5750695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89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3101" y="510699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>
            <a:hlinkClick r:id="rId3" action="ppaction://hlinksldjump"/>
          </p:cNvPr>
          <p:cNvSpPr/>
          <p:nvPr/>
        </p:nvSpPr>
        <p:spPr>
          <a:xfrm>
            <a:off x="10782299" y="6467475"/>
            <a:ext cx="1162051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8375" y="4448175"/>
            <a:ext cx="1014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Определите синтаксическую роль выделенного существительного в предложении</a:t>
            </a:r>
          </a:p>
          <a:p>
            <a:pPr algn="ctr"/>
            <a:r>
              <a:rPr lang="ru-RU" b="1" dirty="0" smtClean="0"/>
              <a:t>  Мой старший брат </a:t>
            </a:r>
            <a:r>
              <a:rPr lang="ru-RU" b="1" i="1" dirty="0" smtClean="0">
                <a:solidFill>
                  <a:srgbClr val="FF0000"/>
                </a:solidFill>
              </a:rPr>
              <a:t>- студент 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4" name="Выноска-облако 33"/>
          <p:cNvSpPr/>
          <p:nvPr/>
        </p:nvSpPr>
        <p:spPr>
          <a:xfrm>
            <a:off x="228600" y="3914776"/>
            <a:ext cx="2076449" cy="1400174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Внимание! Задание! Выбираем нужную кнопку!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 descr="CGvfzosCIaIfZJZFjBwrU6qr9oA-960 (1)-Picsart-BackgroundRem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1674" y="5181600"/>
            <a:ext cx="615351" cy="1177874"/>
          </a:xfrm>
          <a:prstGeom prst="rect">
            <a:avLst/>
          </a:prstGeom>
        </p:spPr>
      </p:pic>
      <p:pic>
        <p:nvPicPr>
          <p:cNvPr id="36" name="Рисунок 35" descr="CGvfzosCIaIfZJZFjBwrU6qr9oA-960 (1)-Picsart-BackgroundRem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224" y="5476875"/>
            <a:ext cx="615351" cy="1177874"/>
          </a:xfrm>
          <a:prstGeom prst="rect">
            <a:avLst/>
          </a:prstGeom>
        </p:spPr>
      </p:pic>
      <p:pic>
        <p:nvPicPr>
          <p:cNvPr id="38" name="Рисунок 37" descr="CGvfzosCIaIfZJZFjBwrU6qr9oA-960 (1)-Picsart-BackgroundRem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7149" y="5470576"/>
            <a:ext cx="615351" cy="1177874"/>
          </a:xfrm>
          <a:prstGeom prst="rect">
            <a:avLst/>
          </a:prstGeom>
        </p:spPr>
      </p:pic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Синтаксическая роль  </a:t>
            </a:r>
          </a:p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имён существительных</a:t>
            </a:r>
            <a:endParaRPr lang="ru-RU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-669925" y="750888"/>
            <a:ext cx="1266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ru-RU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689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8738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07565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88776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79489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70202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3275" y="1803620"/>
            <a:ext cx="1314449" cy="3000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7325" y="1799868"/>
            <a:ext cx="1314449" cy="3000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6152" y="1799868"/>
            <a:ext cx="1314449" cy="30003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03079" y="1799868"/>
            <a:ext cx="1314449" cy="300038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41415" y="1799868"/>
            <a:ext cx="1314449" cy="300038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10698" y="1799868"/>
            <a:ext cx="1314449" cy="300038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05" name="TextBox 18"/>
          <p:cNvSpPr txBox="1">
            <a:spLocks noChangeArrowheads="1"/>
          </p:cNvSpPr>
          <p:nvPr/>
        </p:nvSpPr>
        <p:spPr bwMode="auto">
          <a:xfrm>
            <a:off x="3417888" y="2636840"/>
            <a:ext cx="4864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eaLnBrk="1" hangingPunct="1"/>
            <a:r>
              <a:rPr lang="ru-RU" sz="6600">
                <a:solidFill>
                  <a:srgbClr val="FF0000"/>
                </a:solidFill>
                <a:latin typeface="Arial Black" pitchFamily="34" charset="0"/>
              </a:rPr>
              <a:t>Отлично! Молодец!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59454" y="2518026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3456" y="2841582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1427" y="5590961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088326" y="3848480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pic>
        <p:nvPicPr>
          <p:cNvPr id="11310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1201" y="512604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1496503" y="4310802"/>
            <a:ext cx="1205719" cy="923316"/>
          </a:xfrm>
          <a:prstGeom prst="rect">
            <a:avLst/>
          </a:prstGeom>
          <a:noFill/>
          <a:ln>
            <a:noFill/>
          </a:ln>
        </p:spPr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725346" y="5316206"/>
            <a:ext cx="4394957" cy="769427"/>
          </a:xfrm>
          <a:prstGeom prst="rect">
            <a:avLst/>
          </a:prstGeom>
          <a:noFill/>
        </p:spPr>
        <p:txBody>
          <a:bodyPr wrap="none" lIns="91426" tIns="45713" rIns="91426" bIns="45713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Идем на посадку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Круговая стрелка 35"/>
          <p:cNvSpPr/>
          <p:nvPr/>
        </p:nvSpPr>
        <p:spPr>
          <a:xfrm>
            <a:off x="7272339" y="5092700"/>
            <a:ext cx="3138487" cy="2419350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10906124" y="64770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4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541464" y="750888"/>
            <a:ext cx="79454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Имя существительное как часть речи. </a:t>
            </a:r>
          </a:p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Обобщение и систематизация изученного</a:t>
            </a: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Выноска-облако 30"/>
          <p:cNvSpPr/>
          <p:nvPr/>
        </p:nvSpPr>
        <p:spPr>
          <a:xfrm>
            <a:off x="8467725" y="2400300"/>
            <a:ext cx="2981326" cy="771526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Минутка для шутки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726" y="2249490"/>
            <a:ext cx="1701799" cy="213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706326" y="3796009"/>
            <a:ext cx="3323749" cy="1795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 новых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встреч!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0" y="2609848"/>
            <a:ext cx="2533650" cy="1295401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Если вы заблудились в стране «Морфология»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2571749" y="3438525"/>
            <a:ext cx="2419351" cy="100965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Или потеряли багаж со знаниями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95600" y="2228849"/>
            <a:ext cx="2486025" cy="8382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Информация для пассажиров!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257175" y="4191000"/>
            <a:ext cx="2419351" cy="1009650"/>
          </a:xfrm>
          <a:prstGeom prst="cloudCallou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Вам помогут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29825" y="1571625"/>
            <a:ext cx="1952625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Рефлексия</a:t>
            </a:r>
            <a:endParaRPr lang="ru-RU" sz="2800" dirty="0"/>
          </a:p>
        </p:txBody>
      </p:sp>
      <p:sp>
        <p:nvSpPr>
          <p:cNvPr id="35" name="Волна 34"/>
          <p:cNvSpPr/>
          <p:nvPr/>
        </p:nvSpPr>
        <p:spPr>
          <a:xfrm>
            <a:off x="4714875" y="4048125"/>
            <a:ext cx="4200525" cy="1428750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Ура! Мы приземлились!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Настроение отличное!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11372850" y="6191250"/>
            <a:ext cx="581025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20250406160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733674" y="5200983"/>
            <a:ext cx="1657017" cy="1657017"/>
          </a:xfrm>
          <a:prstGeom prst="rect">
            <a:avLst/>
          </a:prstGeom>
        </p:spPr>
      </p:pic>
      <p:sp>
        <p:nvSpPr>
          <p:cNvPr id="38" name="Выгнутая влево стрелка 37"/>
          <p:cNvSpPr/>
          <p:nvPr/>
        </p:nvSpPr>
        <p:spPr>
          <a:xfrm>
            <a:off x="1152525" y="5124450"/>
            <a:ext cx="1304925" cy="99060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Рисунок 38" descr="2025-04-06_18-57-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5514076"/>
            <a:ext cx="2165359" cy="1143900"/>
          </a:xfrm>
          <a:prstGeom prst="rect">
            <a:avLst/>
          </a:prstGeom>
        </p:spPr>
      </p:pic>
      <p:sp>
        <p:nvSpPr>
          <p:cNvPr id="40" name="Выгнутая вправо стрелка 39"/>
          <p:cNvSpPr/>
          <p:nvPr/>
        </p:nvSpPr>
        <p:spPr>
          <a:xfrm>
            <a:off x="4743450" y="5695950"/>
            <a:ext cx="1162050" cy="9239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92126" y="750888"/>
            <a:ext cx="1004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Правописание гласных е - и в падежных окончаниях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имён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существительных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689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8738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07565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88776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79489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70202" y="1703609"/>
            <a:ext cx="1571625" cy="357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3275" y="1803620"/>
            <a:ext cx="1314449" cy="3000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7325" y="1799868"/>
            <a:ext cx="1314449" cy="3000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6152" y="1799868"/>
            <a:ext cx="1314449" cy="30003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03079" y="1799868"/>
            <a:ext cx="1314449" cy="300038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41415" y="1799868"/>
            <a:ext cx="1314449" cy="300038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10698" y="1799868"/>
            <a:ext cx="1314449" cy="300038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84779" y="3429223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985701" y="4848301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046907" y="5176911"/>
            <a:ext cx="685801" cy="685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561720" y="5447716"/>
            <a:ext cx="685801" cy="6858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478140" y="5208784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9907647" y="4411982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55" name="TextBox 1"/>
          <p:cNvSpPr txBox="1">
            <a:spLocks noChangeArrowheads="1"/>
          </p:cNvSpPr>
          <p:nvPr/>
        </p:nvSpPr>
        <p:spPr bwMode="auto">
          <a:xfrm>
            <a:off x="3098801" y="2506663"/>
            <a:ext cx="61134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eaLnBrk="1" hangingPunct="1"/>
            <a:r>
              <a:rPr lang="ru-RU" sz="2800">
                <a:solidFill>
                  <a:srgbClr val="FF66FF"/>
                </a:solidFill>
                <a:latin typeface="Arial Black" pitchFamily="34" charset="0"/>
              </a:rPr>
              <a:t>Е или И? </a:t>
            </a:r>
            <a:r>
              <a:rPr lang="ru-RU" sz="2800">
                <a:latin typeface="Arial Black" pitchFamily="34" charset="0"/>
              </a:rPr>
              <a:t>Нажимай на кнопки и определяй гласные в падежных окончаниях имен существительных.</a:t>
            </a:r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11428413" y="2994025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57" name="TextBox 27"/>
          <p:cNvSpPr txBox="1">
            <a:spLocks noChangeArrowheads="1"/>
          </p:cNvSpPr>
          <p:nvPr/>
        </p:nvSpPr>
        <p:spPr bwMode="auto">
          <a:xfrm>
            <a:off x="9628189" y="3070227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eaLnBrk="1" hangingPunct="1"/>
            <a:r>
              <a:rPr lang="ru-RU">
                <a:latin typeface="Arial Black" pitchFamily="34" charset="0"/>
              </a:rPr>
              <a:t>Завершение показа</a:t>
            </a:r>
          </a:p>
        </p:txBody>
      </p:sp>
      <p:pic>
        <p:nvPicPr>
          <p:cNvPr id="4158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2626" y="5133975"/>
            <a:ext cx="9890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>
            <a:hlinkClick r:id="rId4" action="ppaction://hlinksldjump"/>
          </p:cNvPr>
          <p:cNvSpPr/>
          <p:nvPr/>
        </p:nvSpPr>
        <p:spPr>
          <a:xfrm>
            <a:off x="10782299" y="64389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5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5" y="2856470"/>
            <a:ext cx="1314449" cy="1321641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41"/>
              <a:ext cx="1203406" cy="11631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Подумай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ещё!</a:t>
              </a: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4" y="2717567"/>
            <a:ext cx="1314450" cy="1282416"/>
            <a:chOff x="600072" y="2071689"/>
            <a:chExt cx="1314451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7683" y="2586038"/>
              <a:ext cx="1216840" cy="1703509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    Ой,   ошибка!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531551" y="2688240"/>
            <a:ext cx="1314449" cy="1235722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52"/>
              <a:ext cx="1248591" cy="720246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Неверно</a:t>
              </a: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79389" y="2514600"/>
            <a:ext cx="1314450" cy="1485900"/>
            <a:chOff x="600072" y="2071689"/>
            <a:chExt cx="1314449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68" name="TextBox 19"/>
            <p:cNvSpPr txBox="1">
              <a:spLocks noChangeArrowheads="1"/>
            </p:cNvSpPr>
            <p:nvPr/>
          </p:nvSpPr>
          <p:spPr bwMode="auto">
            <a:xfrm>
              <a:off x="674893" y="2696001"/>
              <a:ext cx="1164805" cy="59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>
                  <a:solidFill>
                    <a:srgbClr val="C00000"/>
                  </a:solidFill>
                  <a:latin typeface="Arial" charset="0"/>
                  <a:cs typeface="Arial" charset="0"/>
                </a:rPr>
                <a:t>Молодец!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50800" y="660401"/>
            <a:ext cx="12263315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eaLnBrk="1" hangingPunct="1"/>
            <a:r>
              <a:rPr lang="ru-RU" sz="2400">
                <a:solidFill>
                  <a:srgbClr val="333333"/>
                </a:solidFill>
                <a:latin typeface="Arial Black" pitchFamily="34" charset="0"/>
              </a:rPr>
              <a:t>В каком варианте ответа на месте пропуска в окончании пишется Е?</a:t>
            </a:r>
            <a:endParaRPr lang="ru-RU" sz="24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678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7" y="1803622"/>
            <a:ext cx="1835108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в стран..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3"/>
            <a:ext cx="1835108" cy="96132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на </a:t>
            </a:r>
            <a:r>
              <a:rPr lang="ru-RU" sz="2400" dirty="0" err="1">
                <a:latin typeface="Arial Black" panose="020B0A04020102020204" pitchFamily="34" charset="0"/>
              </a:rPr>
              <a:t>площад</a:t>
            </a:r>
            <a:r>
              <a:rPr lang="ru-RU" sz="24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5068" y="1855600"/>
            <a:ext cx="1835108" cy="88837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об </a:t>
            </a:r>
            <a:r>
              <a:rPr lang="ru-RU" sz="2400" dirty="0" err="1">
                <a:latin typeface="Arial Black" panose="020B0A04020102020204" pitchFamily="34" charset="0"/>
              </a:rPr>
              <a:t>осен</a:t>
            </a:r>
            <a:r>
              <a:rPr lang="ru-RU" sz="24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99869"/>
            <a:ext cx="1835108" cy="88837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</a:rPr>
              <a:t>нет </a:t>
            </a:r>
            <a:r>
              <a:rPr lang="ru-RU" dirty="0" err="1">
                <a:latin typeface="Arial Black" panose="020B0A04020102020204" pitchFamily="34" charset="0"/>
              </a:rPr>
              <a:t>поддержк</a:t>
            </a:r>
            <a:r>
              <a:rPr lang="ru-RU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37" name="Овал 36"/>
          <p:cNvSpPr/>
          <p:nvPr/>
        </p:nvSpPr>
        <p:spPr>
          <a:xfrm>
            <a:off x="627297" y="559042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2871125" y="5183507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6021738" y="5008023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9339279" y="5104168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65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6301" y="5195888"/>
            <a:ext cx="9890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>
            <a:hlinkClick r:id="rId4" action="ppaction://hlinksldjump"/>
          </p:cNvPr>
          <p:cNvSpPr/>
          <p:nvPr/>
        </p:nvSpPr>
        <p:spPr>
          <a:xfrm>
            <a:off x="11029949" y="6486526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4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5" y="2856465"/>
            <a:ext cx="1314449" cy="1143518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37"/>
              <a:ext cx="1203406" cy="134437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Подумай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ещё!</a:t>
              </a: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7" y="2704424"/>
            <a:ext cx="1314449" cy="1295560"/>
            <a:chOff x="600072" y="2071689"/>
            <a:chExt cx="1314449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2" y="2586041"/>
              <a:ext cx="1183850" cy="686980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Неверно!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531551" y="2688243"/>
            <a:ext cx="1314449" cy="1311745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52"/>
              <a:ext cx="1248591" cy="117196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Молодец!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79388" y="2514600"/>
            <a:ext cx="1422400" cy="1485900"/>
            <a:chOff x="600072" y="2071688"/>
            <a:chExt cx="1421969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352" y="2729112"/>
              <a:ext cx="2628899" cy="1314052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92" name="TextBox 19"/>
            <p:cNvSpPr txBox="1">
              <a:spLocks noChangeArrowheads="1"/>
            </p:cNvSpPr>
            <p:nvPr/>
          </p:nvSpPr>
          <p:spPr bwMode="auto">
            <a:xfrm>
              <a:off x="600072" y="2586039"/>
              <a:ext cx="1421969" cy="598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>
                  <a:solidFill>
                    <a:srgbClr val="C00000"/>
                  </a:solidFill>
                  <a:latin typeface="Arial" charset="0"/>
                  <a:cs typeface="Arial" charset="0"/>
                </a:rPr>
                <a:t>Ой, ошибка!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50800" y="660400"/>
            <a:ext cx="1028858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eaLnBrk="1" hangingPunct="1"/>
            <a:r>
              <a:rPr lang="ru-RU" sz="2400" dirty="0">
                <a:solidFill>
                  <a:srgbClr val="333333"/>
                </a:solidFill>
                <a:latin typeface="Arial Black" pitchFamily="34" charset="0"/>
              </a:rPr>
              <a:t>В каком варианте ответа на месте пропуска в окончании </a:t>
            </a:r>
          </a:p>
          <a:p>
            <a:pPr eaLnBrk="1" hangingPunct="1"/>
            <a:r>
              <a:rPr lang="ru-RU" sz="2400" dirty="0">
                <a:solidFill>
                  <a:srgbClr val="333333"/>
                </a:solidFill>
                <a:latin typeface="Arial Black" pitchFamily="34" charset="0"/>
              </a:rPr>
              <a:t>не пишется И?</a:t>
            </a:r>
            <a:endParaRPr lang="ru-RU" sz="24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678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7" y="1803622"/>
            <a:ext cx="1835108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у </a:t>
            </a:r>
            <a:r>
              <a:rPr lang="ru-RU" sz="2000" dirty="0" err="1">
                <a:latin typeface="Arial Black" panose="020B0A04020102020204" pitchFamily="34" charset="0"/>
              </a:rPr>
              <a:t>речк</a:t>
            </a:r>
            <a:r>
              <a:rPr lang="ru-RU" sz="2000" dirty="0">
                <a:latin typeface="Arial Black" panose="020B0A04020102020204" pitchFamily="34" charset="0"/>
              </a:rPr>
              <a:t>…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0"/>
            <a:ext cx="1835108" cy="88837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о наград..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5068" y="1855600"/>
            <a:ext cx="1835108" cy="88837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на </a:t>
            </a:r>
            <a:r>
              <a:rPr lang="ru-RU" sz="1600" dirty="0" err="1" smtClean="0">
                <a:latin typeface="Arial Black" panose="020B0A04020102020204" pitchFamily="34" charset="0"/>
              </a:rPr>
              <a:t>станц</a:t>
            </a:r>
            <a:r>
              <a:rPr lang="ru-RU" sz="1600" dirty="0" smtClean="0">
                <a:latin typeface="Arial Black" panose="020B0A04020102020204" pitchFamily="34" charset="0"/>
              </a:rPr>
              <a:t>..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99869"/>
            <a:ext cx="1835108" cy="88837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о сочинен..</a:t>
            </a:r>
          </a:p>
        </p:txBody>
      </p:sp>
      <p:sp>
        <p:nvSpPr>
          <p:cNvPr id="37" name="Овал 36"/>
          <p:cNvSpPr/>
          <p:nvPr/>
        </p:nvSpPr>
        <p:spPr>
          <a:xfrm>
            <a:off x="627297" y="559042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3940269" y="5324184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6851731" y="5500393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8931317" y="5483995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89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3101" y="510699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>
            <a:hlinkClick r:id="rId3" action="ppaction://hlinksldjump"/>
          </p:cNvPr>
          <p:cNvSpPr/>
          <p:nvPr/>
        </p:nvSpPr>
        <p:spPr>
          <a:xfrm>
            <a:off x="10868024" y="6486525"/>
            <a:ext cx="1162051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3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6" y="2856470"/>
            <a:ext cx="1314450" cy="1223167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38"/>
              <a:ext cx="1222513" cy="72763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Молодец!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7" y="2704428"/>
            <a:ext cx="1314449" cy="1275967"/>
            <a:chOff x="600072" y="2071689"/>
            <a:chExt cx="1314449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2" y="2586037"/>
              <a:ext cx="1203406" cy="1204823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Подумай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еще!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531551" y="2688244"/>
            <a:ext cx="1314449" cy="1275077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52"/>
              <a:ext cx="1248591" cy="120566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Неверно!</a:t>
              </a: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25413" y="2514602"/>
            <a:ext cx="1422400" cy="1255713"/>
            <a:chOff x="600072" y="2071689"/>
            <a:chExt cx="1421969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352" y="2729114"/>
              <a:ext cx="2628899" cy="1314052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16" name="TextBox 19"/>
            <p:cNvSpPr txBox="1">
              <a:spLocks noChangeArrowheads="1"/>
            </p:cNvSpPr>
            <p:nvPr/>
          </p:nvSpPr>
          <p:spPr bwMode="auto">
            <a:xfrm>
              <a:off x="600072" y="2586039"/>
              <a:ext cx="1421969" cy="708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>
                  <a:solidFill>
                    <a:srgbClr val="C00000"/>
                  </a:solidFill>
                  <a:latin typeface="Arial" charset="0"/>
                  <a:cs typeface="Arial" charset="0"/>
                </a:rPr>
                <a:t>Ой, ошибка!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906464" y="238125"/>
            <a:ext cx="11609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eaLnBrk="1" hangingPunct="1"/>
            <a:r>
              <a:rPr lang="ru-RU" sz="2400">
                <a:solidFill>
                  <a:srgbClr val="333333"/>
                </a:solidFill>
                <a:latin typeface="Arial Black" pitchFamily="34" charset="0"/>
              </a:rPr>
              <a:t>В каком варианте ответа на месте пропуска в окончании пишется Е?</a:t>
            </a:r>
            <a:endParaRPr lang="ru-RU" sz="24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678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7" y="1803622"/>
            <a:ext cx="1835108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стоять на </a:t>
            </a:r>
            <a:r>
              <a:rPr lang="ru-RU" sz="2000" dirty="0" err="1">
                <a:latin typeface="Arial Black" panose="020B0A04020102020204" pitchFamily="34" charset="0"/>
              </a:rPr>
              <a:t>площад</a:t>
            </a:r>
            <a:r>
              <a:rPr lang="ru-RU" sz="20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0"/>
            <a:ext cx="1835108" cy="88837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служить в </a:t>
            </a:r>
            <a:r>
              <a:rPr lang="ru-RU" sz="2000" dirty="0" err="1">
                <a:latin typeface="Arial Black" panose="020B0A04020102020204" pitchFamily="34" charset="0"/>
              </a:rPr>
              <a:t>арми</a:t>
            </a:r>
            <a:r>
              <a:rPr lang="ru-RU" sz="20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83846" y="1728172"/>
            <a:ext cx="1920810" cy="1057582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Arial Black" panose="020B0A04020102020204" pitchFamily="34" charset="0"/>
              </a:rPr>
              <a:t>попросить </a:t>
            </a:r>
            <a:r>
              <a:rPr lang="ru-RU" sz="2000" dirty="0">
                <a:latin typeface="Arial Black" panose="020B0A04020102020204" pitchFamily="34" charset="0"/>
              </a:rPr>
              <a:t>о </a:t>
            </a:r>
            <a:r>
              <a:rPr lang="ru-RU" sz="2000" dirty="0" err="1" smtClean="0">
                <a:latin typeface="Arial Black" panose="020B0A04020102020204" pitchFamily="34" charset="0"/>
              </a:rPr>
              <a:t>помощ</a:t>
            </a:r>
            <a:r>
              <a:rPr lang="ru-RU" sz="2000" dirty="0" smtClean="0">
                <a:latin typeface="Arial Black" panose="020B0A04020102020204" pitchFamily="34" charset="0"/>
              </a:rPr>
              <a:t>..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08741"/>
            <a:ext cx="1835108" cy="961321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о юном </a:t>
            </a:r>
            <a:r>
              <a:rPr lang="ru-RU" sz="2000" dirty="0" err="1">
                <a:latin typeface="Arial Black" panose="020B0A04020102020204" pitchFamily="34" charset="0"/>
              </a:rPr>
              <a:t>геро</a:t>
            </a:r>
            <a:r>
              <a:rPr lang="ru-RU" sz="20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37" name="Овал 36"/>
          <p:cNvSpPr/>
          <p:nvPr/>
        </p:nvSpPr>
        <p:spPr>
          <a:xfrm>
            <a:off x="627297" y="559042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2828922" y="5915026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5290218" y="5894289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7735562" y="5891959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213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3576" y="5097465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>
            <a:hlinkClick r:id="rId3" action="ppaction://hlinksldjump"/>
          </p:cNvPr>
          <p:cNvSpPr/>
          <p:nvPr/>
        </p:nvSpPr>
        <p:spPr>
          <a:xfrm>
            <a:off x="10896599" y="64389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5" y="2856471"/>
            <a:ext cx="1314449" cy="1143049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39"/>
              <a:ext cx="1203406" cy="134492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Подумай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ещё!</a:t>
              </a: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4" y="2704429"/>
            <a:ext cx="1314450" cy="1295091"/>
            <a:chOff x="600072" y="2071689"/>
            <a:chExt cx="1314449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2" y="2586036"/>
              <a:ext cx="1222513" cy="687229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Молодец!</a:t>
              </a: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488775" y="2688242"/>
            <a:ext cx="1314449" cy="1180376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49"/>
              <a:ext cx="1248591" cy="754018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Неверно</a:t>
              </a: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79388" y="2514600"/>
            <a:ext cx="1422400" cy="1181100"/>
            <a:chOff x="600072" y="2071688"/>
            <a:chExt cx="1421969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352" y="2729112"/>
              <a:ext cx="2628899" cy="1314052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40" name="TextBox 19"/>
            <p:cNvSpPr txBox="1">
              <a:spLocks noChangeArrowheads="1"/>
            </p:cNvSpPr>
            <p:nvPr/>
          </p:nvSpPr>
          <p:spPr bwMode="auto">
            <a:xfrm>
              <a:off x="600072" y="2586036"/>
              <a:ext cx="1421969" cy="75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>
                  <a:solidFill>
                    <a:srgbClr val="C00000"/>
                  </a:solidFill>
                  <a:latin typeface="Arial" charset="0"/>
                  <a:cs typeface="Arial" charset="0"/>
                </a:rPr>
                <a:t>Ой, ошибка!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50800" y="660401"/>
            <a:ext cx="12296943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eaLnBrk="1" hangingPunct="1"/>
            <a:r>
              <a:rPr lang="ru-RU" sz="2400">
                <a:solidFill>
                  <a:srgbClr val="333333"/>
                </a:solidFill>
                <a:latin typeface="Arial Black" pitchFamily="34" charset="0"/>
              </a:rPr>
              <a:t>В каком варианте ответа на месте пропуска в окончании пишется И?</a:t>
            </a:r>
            <a:endParaRPr lang="ru-RU" sz="24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678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7" y="1803622"/>
            <a:ext cx="1835108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на гор..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0"/>
            <a:ext cx="1835108" cy="88837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о погод…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5068" y="1855600"/>
            <a:ext cx="1835108" cy="88837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на </a:t>
            </a:r>
            <a:r>
              <a:rPr lang="ru-RU" sz="2000" dirty="0" err="1">
                <a:latin typeface="Arial Black" panose="020B0A04020102020204" pitchFamily="34" charset="0"/>
              </a:rPr>
              <a:t>карусел</a:t>
            </a:r>
            <a:r>
              <a:rPr lang="ru-RU" sz="20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99869"/>
            <a:ext cx="1835108" cy="88837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на </a:t>
            </a:r>
            <a:r>
              <a:rPr lang="ru-RU" sz="2000" dirty="0" err="1">
                <a:latin typeface="Arial Black" panose="020B0A04020102020204" pitchFamily="34" charset="0"/>
              </a:rPr>
              <a:t>топол</a:t>
            </a:r>
            <a:r>
              <a:rPr lang="ru-RU" sz="20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37" name="Овал 36"/>
          <p:cNvSpPr/>
          <p:nvPr/>
        </p:nvSpPr>
        <p:spPr>
          <a:xfrm>
            <a:off x="627297" y="559042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2828922" y="5915026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5402759" y="5964626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9086061" y="5835689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238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151" y="510699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>
            <a:hlinkClick r:id="rId3" action="ppaction://hlinksldjump"/>
          </p:cNvPr>
          <p:cNvSpPr/>
          <p:nvPr/>
        </p:nvSpPr>
        <p:spPr>
          <a:xfrm>
            <a:off x="10877549" y="6467476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6" y="2856468"/>
            <a:ext cx="1314450" cy="989429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39"/>
              <a:ext cx="1222513" cy="89953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Молодец!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5" y="2704423"/>
            <a:ext cx="1314449" cy="1066442"/>
            <a:chOff x="600072" y="2071689"/>
            <a:chExt cx="1314449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2" y="2586037"/>
              <a:ext cx="1145698" cy="1441536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Подумай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еще!</a:t>
              </a: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531551" y="2688243"/>
            <a:ext cx="1314449" cy="1157655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51"/>
              <a:ext cx="1248591" cy="768817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Неверно</a:t>
              </a: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79388" y="2514602"/>
            <a:ext cx="1422400" cy="1331913"/>
            <a:chOff x="600072" y="2071689"/>
            <a:chExt cx="1421969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352" y="2729114"/>
              <a:ext cx="2628899" cy="1314052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264" name="TextBox 19"/>
            <p:cNvSpPr txBox="1">
              <a:spLocks noChangeArrowheads="1"/>
            </p:cNvSpPr>
            <p:nvPr/>
          </p:nvSpPr>
          <p:spPr bwMode="auto">
            <a:xfrm>
              <a:off x="600072" y="2586036"/>
              <a:ext cx="1421969" cy="668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>
                  <a:solidFill>
                    <a:srgbClr val="C00000"/>
                  </a:solidFill>
                  <a:latin typeface="Arial" charset="0"/>
                  <a:cs typeface="Arial" charset="0"/>
                </a:rPr>
                <a:t>Ой, ошибка!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50800" y="660401"/>
            <a:ext cx="12263315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eaLnBrk="1" hangingPunct="1"/>
            <a:r>
              <a:rPr lang="ru-RU" sz="2400">
                <a:solidFill>
                  <a:srgbClr val="333333"/>
                </a:solidFill>
                <a:latin typeface="Arial Black" pitchFamily="34" charset="0"/>
              </a:rPr>
              <a:t>В каком варианте ответа на месте пропуска в окончании пишется Е?</a:t>
            </a:r>
            <a:endParaRPr lang="ru-RU" sz="24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678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93113" y="1757377"/>
            <a:ext cx="2194153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О  </a:t>
            </a:r>
            <a:r>
              <a:rPr lang="ru-RU" sz="2000" dirty="0" err="1">
                <a:latin typeface="Arial Black" panose="020B0A04020102020204" pitchFamily="34" charset="0"/>
              </a:rPr>
              <a:t>произведени</a:t>
            </a:r>
            <a:r>
              <a:rPr lang="ru-RU" sz="20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0"/>
            <a:ext cx="1835108" cy="88837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на сирен..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5068" y="1855600"/>
            <a:ext cx="1835108" cy="88837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на </a:t>
            </a:r>
            <a:r>
              <a:rPr lang="ru-RU" sz="2000" dirty="0" err="1">
                <a:latin typeface="Arial Black" panose="020B0A04020102020204" pitchFamily="34" charset="0"/>
              </a:rPr>
              <a:t>лекци</a:t>
            </a:r>
            <a:r>
              <a:rPr lang="ru-RU" sz="20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99869"/>
            <a:ext cx="1835108" cy="888370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о </a:t>
            </a:r>
            <a:r>
              <a:rPr lang="ru-RU" sz="2000" dirty="0" err="1">
                <a:latin typeface="Arial Black" panose="020B0A04020102020204" pitchFamily="34" charset="0"/>
              </a:rPr>
              <a:t>топол</a:t>
            </a:r>
            <a:r>
              <a:rPr lang="ru-RU" sz="2000" dirty="0">
                <a:latin typeface="Arial Black" panose="020B0A04020102020204" pitchFamily="34" charset="0"/>
              </a:rPr>
              <a:t>..</a:t>
            </a:r>
          </a:p>
        </p:txBody>
      </p:sp>
      <p:sp>
        <p:nvSpPr>
          <p:cNvPr id="37" name="Овал 36"/>
          <p:cNvSpPr/>
          <p:nvPr/>
        </p:nvSpPr>
        <p:spPr>
          <a:xfrm>
            <a:off x="627297" y="559042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2828922" y="5915026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6626648" y="5894289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8467083" y="5849757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626851" y="23813"/>
            <a:ext cx="568325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61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8826" y="506889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>
            <a:hlinkClick r:id="rId3" action="ppaction://hlinksldjump"/>
          </p:cNvPr>
          <p:cNvSpPr/>
          <p:nvPr/>
        </p:nvSpPr>
        <p:spPr>
          <a:xfrm>
            <a:off x="10868024" y="6438901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/>
          <p:nvPr/>
        </p:nvGrpSpPr>
        <p:grpSpPr>
          <a:xfrm>
            <a:off x="10087525" y="2856465"/>
            <a:ext cx="1314449" cy="903194"/>
            <a:chOff x="600072" y="2071689"/>
            <a:chExt cx="1314449" cy="2628899"/>
          </a:xfrm>
          <a:solidFill>
            <a:srgbClr val="33CCFF"/>
          </a:solidFill>
        </p:grpSpPr>
        <p:sp>
          <p:nvSpPr>
            <p:cNvPr id="55" name="Блок-схема: задержка 54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0072" y="2586039"/>
              <a:ext cx="1203406" cy="17020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Подумай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ещё!</a:t>
              </a:r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110017" y="2704429"/>
            <a:ext cx="1314449" cy="1055235"/>
            <a:chOff x="600072" y="2071689"/>
            <a:chExt cx="1314449" cy="2628899"/>
          </a:xfrm>
          <a:solidFill>
            <a:srgbClr val="FF66FF"/>
          </a:solidFill>
        </p:grpSpPr>
        <p:sp>
          <p:nvSpPr>
            <p:cNvPr id="51" name="Блок-схема: задержка 50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0072" y="2586039"/>
              <a:ext cx="1183850" cy="843437"/>
            </a:xfrm>
            <a:prstGeom prst="rect">
              <a:avLst/>
            </a:prstGeom>
            <a:grpFill/>
            <a:ln>
              <a:solidFill>
                <a:srgbClr val="FF66FF"/>
              </a:solidFill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Неверно!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37"/>
          <p:cNvGrpSpPr/>
          <p:nvPr/>
        </p:nvGrpSpPr>
        <p:grpSpPr>
          <a:xfrm>
            <a:off x="3531551" y="2688241"/>
            <a:ext cx="1314449" cy="982690"/>
            <a:chOff x="600072" y="2071689"/>
            <a:chExt cx="1314449" cy="2628899"/>
          </a:xfrm>
          <a:solidFill>
            <a:srgbClr val="C00000"/>
          </a:solidFill>
        </p:grpSpPr>
        <p:sp>
          <p:nvSpPr>
            <p:cNvPr id="39" name="Блок-схема: задержка 38"/>
            <p:cNvSpPr/>
            <p:nvPr/>
          </p:nvSpPr>
          <p:spPr>
            <a:xfrm rot="5400000">
              <a:off x="-57153" y="2728914"/>
              <a:ext cx="2628899" cy="1314449"/>
            </a:xfrm>
            <a:prstGeom prst="flowChartDelay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153" y="2571752"/>
              <a:ext cx="1248591" cy="156439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Молодец!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179388" y="2514600"/>
            <a:ext cx="1422400" cy="1155700"/>
            <a:chOff x="600072" y="2071688"/>
            <a:chExt cx="1421969" cy="2628899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-57352" y="2729112"/>
              <a:ext cx="2628899" cy="1314052"/>
            </a:xfrm>
            <a:prstGeom prst="flowChartDela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88" name="TextBox 19"/>
            <p:cNvSpPr txBox="1">
              <a:spLocks noChangeArrowheads="1"/>
            </p:cNvSpPr>
            <p:nvPr/>
          </p:nvSpPr>
          <p:spPr bwMode="auto">
            <a:xfrm>
              <a:off x="600072" y="2586037"/>
              <a:ext cx="1421969" cy="770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1600" b="1">
                  <a:solidFill>
                    <a:srgbClr val="C00000"/>
                  </a:solidFill>
                  <a:latin typeface="Arial" charset="0"/>
                  <a:cs typeface="Arial" charset="0"/>
                </a:rPr>
                <a:t>Ой, ошибка!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-33338"/>
            <a:ext cx="12192000" cy="21002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50800" y="660401"/>
            <a:ext cx="12296943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>
            <a:spAutoFit/>
          </a:bodyPr>
          <a:lstStyle/>
          <a:p>
            <a:pPr eaLnBrk="1" hangingPunct="1"/>
            <a:r>
              <a:rPr lang="ru-RU" sz="2400">
                <a:solidFill>
                  <a:srgbClr val="333333"/>
                </a:solidFill>
                <a:latin typeface="Arial Black" pitchFamily="34" charset="0"/>
              </a:rPr>
              <a:t>В каком варианте ответа на месте пропуска в окончании пишется И?</a:t>
            </a:r>
            <a:endParaRPr lang="ru-RU" sz="2400" b="1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67838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70" y="1798887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1276" y="175934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47675" y="1703611"/>
            <a:ext cx="2194153" cy="1057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17" y="1803622"/>
            <a:ext cx="1835108" cy="8883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на Аляск..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2035" y="1855600"/>
            <a:ext cx="1835108" cy="88837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Arial Black" panose="020B0A04020102020204" pitchFamily="34" charset="0"/>
              </a:rPr>
              <a:t>спрсить</a:t>
            </a:r>
            <a:r>
              <a:rPr lang="ru-RU" sz="2000" dirty="0">
                <a:latin typeface="Arial Black" panose="020B0A04020102020204" pitchFamily="34" charset="0"/>
              </a:rPr>
              <a:t> у Юли..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75068" y="1855600"/>
            <a:ext cx="1835108" cy="888370"/>
          </a:xfrm>
          <a:prstGeom prst="round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на </a:t>
            </a:r>
            <a:r>
              <a:rPr lang="ru-RU" sz="2000" dirty="0" smtClean="0">
                <a:latin typeface="Arial Black" panose="020B0A04020102020204" pitchFamily="34" charset="0"/>
              </a:rPr>
              <a:t>картин..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90039" y="1735151"/>
            <a:ext cx="1835108" cy="1008821"/>
          </a:xfrm>
          <a:prstGeom prst="roundRec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Black" panose="020B0A04020102020204" pitchFamily="34" charset="0"/>
              </a:rPr>
              <a:t>об утренней </a:t>
            </a:r>
            <a:r>
              <a:rPr lang="ru-RU" sz="2000" dirty="0" smtClean="0">
                <a:latin typeface="Arial Black" panose="020B0A04020102020204" pitchFamily="34" charset="0"/>
              </a:rPr>
              <a:t>прохлад..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27297" y="5590424"/>
            <a:ext cx="685801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Овал 40"/>
          <p:cNvSpPr/>
          <p:nvPr/>
        </p:nvSpPr>
        <p:spPr>
          <a:xfrm>
            <a:off x="2828922" y="5915026"/>
            <a:ext cx="685801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Овал 44"/>
          <p:cNvSpPr/>
          <p:nvPr/>
        </p:nvSpPr>
        <p:spPr>
          <a:xfrm>
            <a:off x="6626648" y="5894289"/>
            <a:ext cx="685801" cy="6858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Овал 56"/>
          <p:cNvSpPr/>
          <p:nvPr/>
        </p:nvSpPr>
        <p:spPr>
          <a:xfrm>
            <a:off x="9015723" y="6172200"/>
            <a:ext cx="685801" cy="685800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11428413" y="147638"/>
            <a:ext cx="569912" cy="628650"/>
          </a:xfrm>
          <a:prstGeom prst="mathMultiply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86" name="Picture 2" descr="C:\Users\Пользователь\Downloads\b5beb62ee63cccef995418c1c2a2d09a-fotor-bg-remover-202504034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8826" y="5106990"/>
            <a:ext cx="11017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>
            <a:hlinkClick r:id="rId3" action="ppaction://hlinksldjump"/>
          </p:cNvPr>
          <p:cNvSpPr/>
          <p:nvPr/>
        </p:nvSpPr>
        <p:spPr>
          <a:xfrm>
            <a:off x="10896599" y="6486526"/>
            <a:ext cx="1162051" cy="2571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hlinkClick r:id="rId3" action="ppaction://hlinksldjump"/>
              </a:rPr>
              <a:t>Далее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padezh_imyon_suschestvitelnykh (1)</Template>
  <TotalTime>3097</TotalTime>
  <Words>1058</Words>
  <Application>Microsoft Office PowerPoint</Application>
  <PresentationFormat>Произвольный</PresentationFormat>
  <Paragraphs>329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Надежда Пронская</cp:lastModifiedBy>
  <cp:revision>47</cp:revision>
  <dcterms:created xsi:type="dcterms:W3CDTF">2023-03-13T13:38:45Z</dcterms:created>
  <dcterms:modified xsi:type="dcterms:W3CDTF">2025-12-01T11:54:05Z</dcterms:modified>
</cp:coreProperties>
</file>