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4" r:id="rId2"/>
    <p:sldId id="265" r:id="rId3"/>
    <p:sldId id="315" r:id="rId4"/>
    <p:sldId id="266" r:id="rId5"/>
    <p:sldId id="267" r:id="rId6"/>
    <p:sldId id="268" r:id="rId7"/>
    <p:sldId id="269" r:id="rId8"/>
    <p:sldId id="270" r:id="rId9"/>
    <p:sldId id="271" r:id="rId10"/>
    <p:sldId id="314" r:id="rId11"/>
    <p:sldId id="306" r:id="rId12"/>
    <p:sldId id="307" r:id="rId13"/>
    <p:sldId id="318" r:id="rId14"/>
    <p:sldId id="272" r:id="rId15"/>
    <p:sldId id="295" r:id="rId16"/>
    <p:sldId id="296" r:id="rId17"/>
    <p:sldId id="273" r:id="rId18"/>
    <p:sldId id="274" r:id="rId19"/>
    <p:sldId id="275" r:id="rId20"/>
    <p:sldId id="298" r:id="rId21"/>
    <p:sldId id="276" r:id="rId22"/>
    <p:sldId id="299" r:id="rId23"/>
    <p:sldId id="277" r:id="rId24"/>
    <p:sldId id="301" r:id="rId25"/>
    <p:sldId id="302" r:id="rId26"/>
    <p:sldId id="303" r:id="rId27"/>
    <p:sldId id="304" r:id="rId28"/>
    <p:sldId id="305" r:id="rId29"/>
    <p:sldId id="278" r:id="rId30"/>
    <p:sldId id="300" r:id="rId31"/>
    <p:sldId id="279" r:id="rId32"/>
    <p:sldId id="280" r:id="rId33"/>
    <p:sldId id="281" r:id="rId34"/>
    <p:sldId id="308" r:id="rId35"/>
    <p:sldId id="309" r:id="rId36"/>
    <p:sldId id="310" r:id="rId37"/>
    <p:sldId id="311" r:id="rId38"/>
    <p:sldId id="312" r:id="rId39"/>
    <p:sldId id="313" r:id="rId40"/>
    <p:sldId id="282" r:id="rId41"/>
    <p:sldId id="263" r:id="rId42"/>
    <p:sldId id="262" r:id="rId43"/>
    <p:sldId id="294" r:id="rId44"/>
    <p:sldId id="317" r:id="rId4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Century Schoolbook" panose="02040604050505020304" pitchFamily="18" charset="0"/>
      <p:regular r:id="rId54"/>
      <p:bold r:id="rId55"/>
      <p:italic r:id="rId56"/>
      <p:boldItalic r:id="rId57"/>
    </p:embeddedFont>
    <p:embeddedFont>
      <p:font typeface="Matilda" panose="020B0604020202020204" charset="0"/>
      <p:regular r:id="rId5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339933"/>
    <a:srgbClr val="663300"/>
    <a:srgbClr val="0099CC"/>
    <a:srgbClr val="EFA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gif"/><Relationship Id="rId11" Type="http://schemas.openxmlformats.org/officeDocument/2006/relationships/image" Target="../media/image29.png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63688" y="4869160"/>
            <a:ext cx="5354965" cy="1810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Авторы: Абрамова Ольга Петровна,</a:t>
            </a:r>
          </a:p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Хохоева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Елизавета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Казбековна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 начальных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классов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ГБОУ ЦО Эрудит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РСО-Алания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г.Владикавказ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j0283572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71875">
            <a:off x="776576" y="476887"/>
            <a:ext cx="789596" cy="5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j0283572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71875">
            <a:off x="5227012" y="3715912"/>
            <a:ext cx="1304015" cy="88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 descr="3e67680d7248acdbf98353260e5b632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12471">
            <a:off x="441798" y="1928641"/>
            <a:ext cx="937014" cy="875368"/>
          </a:xfrm>
          <a:prstGeom prst="rect">
            <a:avLst/>
          </a:prstGeom>
          <a:noFill/>
        </p:spPr>
      </p:pic>
      <p:pic>
        <p:nvPicPr>
          <p:cNvPr id="8" name="Picture 10" descr="bird43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652120" y="352296"/>
            <a:ext cx="857256" cy="801949"/>
          </a:xfrm>
          <a:prstGeom prst="rect">
            <a:avLst/>
          </a:prstGeom>
          <a:noFill/>
        </p:spPr>
      </p:pic>
      <p:pic>
        <p:nvPicPr>
          <p:cNvPr id="9" name="Picture 4" descr="C:\мама\Мои рисунки\анимации животные\F26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8653" y="2988358"/>
            <a:ext cx="1718502" cy="881283"/>
          </a:xfrm>
          <a:prstGeom prst="rect">
            <a:avLst/>
          </a:prstGeom>
          <a:noFill/>
        </p:spPr>
      </p:pic>
      <p:pic>
        <p:nvPicPr>
          <p:cNvPr id="13" name="Picture 6" descr="бемби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3641" y="2806709"/>
            <a:ext cx="1312238" cy="1842231"/>
          </a:xfrm>
          <a:prstGeom prst="rect">
            <a:avLst/>
          </a:prstGeom>
          <a:noFill/>
        </p:spPr>
      </p:pic>
      <p:pic>
        <p:nvPicPr>
          <p:cNvPr id="14" name="Picture 11" descr="jiv2353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251" y="4402319"/>
            <a:ext cx="661965" cy="571480"/>
          </a:xfrm>
          <a:prstGeom prst="rect">
            <a:avLst/>
          </a:prstGeom>
          <a:noFill/>
        </p:spPr>
      </p:pic>
      <p:pic>
        <p:nvPicPr>
          <p:cNvPr id="15" name="Picture 2" descr="C:\мама\Мои рисунки\анимации животные\32M6.GIF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2016" y="4332092"/>
            <a:ext cx="1743075" cy="476250"/>
          </a:xfrm>
          <a:prstGeom prst="rect">
            <a:avLst/>
          </a:prstGeom>
          <a:noFill/>
        </p:spPr>
      </p:pic>
      <p:pic>
        <p:nvPicPr>
          <p:cNvPr id="16" name="Picture 10" descr="42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25879" y="352295"/>
            <a:ext cx="1643074" cy="11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971600" y="1124744"/>
            <a:ext cx="6984241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atilda" charset="0"/>
                <a:cs typeface="Aharoni" pitchFamily="2" charset="-79"/>
              </a:rPr>
              <a:t>Разнообразие</a:t>
            </a:r>
            <a:r>
              <a:rPr lang="ru-RU" sz="80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haroni" pitchFamily="2" charset="-79"/>
              </a:rPr>
              <a:t> </a:t>
            </a:r>
            <a:endParaRPr lang="ru-RU" sz="8000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haroni" pitchFamily="2" charset="-79"/>
            </a:endParaRPr>
          </a:p>
          <a:p>
            <a:pPr algn="ctr"/>
            <a:r>
              <a:rPr lang="ru-RU" sz="80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atilda" charset="0"/>
                <a:cs typeface="Aharoni" pitchFamily="2" charset="-79"/>
              </a:rPr>
              <a:t>животных</a:t>
            </a:r>
            <a:endParaRPr lang="ru-RU" sz="8000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atilda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889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692696"/>
            <a:ext cx="729145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38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8" descr="j0283572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71875">
            <a:off x="776576" y="476887"/>
            <a:ext cx="789596" cy="5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j0283572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71875">
            <a:off x="5227012" y="3715912"/>
            <a:ext cx="1304015" cy="88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 descr="3e67680d7248acdbf98353260e5b632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12471">
            <a:off x="441798" y="1928641"/>
            <a:ext cx="937014" cy="875368"/>
          </a:xfrm>
          <a:prstGeom prst="rect">
            <a:avLst/>
          </a:prstGeom>
          <a:noFill/>
        </p:spPr>
      </p:pic>
      <p:pic>
        <p:nvPicPr>
          <p:cNvPr id="8" name="Picture 10" descr="bird43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652120" y="352296"/>
            <a:ext cx="857256" cy="801949"/>
          </a:xfrm>
          <a:prstGeom prst="rect">
            <a:avLst/>
          </a:prstGeom>
          <a:noFill/>
        </p:spPr>
      </p:pic>
      <p:pic>
        <p:nvPicPr>
          <p:cNvPr id="9" name="Picture 4" descr="C:\мама\Мои рисунки\анимации животные\F26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8653" y="2988358"/>
            <a:ext cx="1718502" cy="881283"/>
          </a:xfrm>
          <a:prstGeom prst="rect">
            <a:avLst/>
          </a:prstGeom>
          <a:noFill/>
        </p:spPr>
      </p:pic>
      <p:pic>
        <p:nvPicPr>
          <p:cNvPr id="13" name="Picture 6" descr="бемби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3641" y="2806709"/>
            <a:ext cx="1312238" cy="1842231"/>
          </a:xfrm>
          <a:prstGeom prst="rect">
            <a:avLst/>
          </a:prstGeom>
          <a:noFill/>
        </p:spPr>
      </p:pic>
      <p:pic>
        <p:nvPicPr>
          <p:cNvPr id="14" name="Picture 11" descr="jiv2353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251" y="4402319"/>
            <a:ext cx="661965" cy="571480"/>
          </a:xfrm>
          <a:prstGeom prst="rect">
            <a:avLst/>
          </a:prstGeom>
          <a:noFill/>
        </p:spPr>
      </p:pic>
      <p:pic>
        <p:nvPicPr>
          <p:cNvPr id="15" name="Picture 2" descr="C:\мама\Мои рисунки\анимации животные\32M6.GIF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2016" y="4332092"/>
            <a:ext cx="1743075" cy="476250"/>
          </a:xfrm>
          <a:prstGeom prst="rect">
            <a:avLst/>
          </a:prstGeom>
          <a:noFill/>
        </p:spPr>
      </p:pic>
      <p:pic>
        <p:nvPicPr>
          <p:cNvPr id="16" name="Picture 10" descr="42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25879" y="352295"/>
            <a:ext cx="1643074" cy="11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971600" y="1124744"/>
            <a:ext cx="6984241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atilda" charset="0"/>
                <a:cs typeface="Aharoni" pitchFamily="2" charset="-79"/>
              </a:rPr>
              <a:t>Разнообразие</a:t>
            </a:r>
            <a:r>
              <a:rPr lang="ru-RU" sz="80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haroni" pitchFamily="2" charset="-79"/>
              </a:rPr>
              <a:t> </a:t>
            </a:r>
            <a:endParaRPr lang="ru-RU" sz="80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haroni" pitchFamily="2" charset="-79"/>
            </a:endParaRPr>
          </a:p>
          <a:p>
            <a:pPr algn="ctr"/>
            <a:r>
              <a:rPr lang="ru-RU" sz="80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atilda" charset="0"/>
                <a:cs typeface="Aharoni" pitchFamily="2" charset="-79"/>
              </a:rPr>
              <a:t>животных</a:t>
            </a:r>
            <a:endParaRPr lang="ru-RU" sz="80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atilda" charset="0"/>
              <a:cs typeface="Aharoni" pitchFamily="2" charset="-79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6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2" y="838448"/>
            <a:ext cx="547260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Comic Sans MS" pitchFamily="66" charset="0"/>
              </a:rPr>
              <a:t>Цель:</a:t>
            </a:r>
          </a:p>
          <a:p>
            <a:pPr algn="ctr"/>
            <a:r>
              <a:rPr lang="ru-RU" sz="4000" dirty="0">
                <a:solidFill>
                  <a:srgbClr val="663300"/>
                </a:solidFill>
                <a:latin typeface="Comic Sans MS" pitchFamily="66" charset="0"/>
              </a:rPr>
              <a:t>с</a:t>
            </a:r>
            <a:r>
              <a:rPr lang="ru-RU" sz="4000" dirty="0" smtClean="0">
                <a:solidFill>
                  <a:srgbClr val="663300"/>
                </a:solidFill>
                <a:latin typeface="Comic Sans MS" pitchFamily="66" charset="0"/>
              </a:rPr>
              <a:t>истематизация </a:t>
            </a:r>
            <a:r>
              <a:rPr lang="ru-RU" sz="4000" dirty="0">
                <a:solidFill>
                  <a:srgbClr val="663300"/>
                </a:solidFill>
                <a:latin typeface="Comic Sans MS" pitchFamily="66" charset="0"/>
              </a:rPr>
              <a:t>и расширение знаний о группах животных и о важнейших отличительных признаках групп.</a:t>
            </a:r>
          </a:p>
        </p:txBody>
      </p:sp>
      <p:sp>
        <p:nvSpPr>
          <p:cNvPr id="3" name="Овал 2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5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8" descr="j0283572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71875">
            <a:off x="-54502" y="3066345"/>
            <a:ext cx="789596" cy="5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j0283572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71875">
            <a:off x="5227012" y="3715912"/>
            <a:ext cx="1304015" cy="88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 descr="3e67680d7248acdbf98353260e5b632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845055" y="5749721"/>
            <a:ext cx="937014" cy="875368"/>
          </a:xfrm>
          <a:prstGeom prst="rect">
            <a:avLst/>
          </a:prstGeom>
          <a:noFill/>
        </p:spPr>
      </p:pic>
      <p:pic>
        <p:nvPicPr>
          <p:cNvPr id="8" name="Picture 10" descr="bird43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652120" y="352296"/>
            <a:ext cx="857256" cy="801949"/>
          </a:xfrm>
          <a:prstGeom prst="rect">
            <a:avLst/>
          </a:prstGeom>
          <a:noFill/>
        </p:spPr>
      </p:pic>
      <p:pic>
        <p:nvPicPr>
          <p:cNvPr id="9" name="Picture 4" descr="C:\мама\Мои рисунки\анимации животные\F26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60288" y="3429000"/>
            <a:ext cx="1718502" cy="881283"/>
          </a:xfrm>
          <a:prstGeom prst="rect">
            <a:avLst/>
          </a:prstGeom>
          <a:noFill/>
        </p:spPr>
      </p:pic>
      <p:pic>
        <p:nvPicPr>
          <p:cNvPr id="13" name="Picture 6" descr="бемби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3641" y="2806709"/>
            <a:ext cx="1312238" cy="1842231"/>
          </a:xfrm>
          <a:prstGeom prst="rect">
            <a:avLst/>
          </a:prstGeom>
          <a:noFill/>
        </p:spPr>
      </p:pic>
      <p:pic>
        <p:nvPicPr>
          <p:cNvPr id="14" name="Picture 11" descr="jiv2353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251" y="4402319"/>
            <a:ext cx="661965" cy="571480"/>
          </a:xfrm>
          <a:prstGeom prst="rect">
            <a:avLst/>
          </a:prstGeom>
          <a:noFill/>
        </p:spPr>
      </p:pic>
      <p:pic>
        <p:nvPicPr>
          <p:cNvPr id="15" name="Picture 2" descr="C:\мама\Мои рисунки\анимации животные\32M6.GIF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878" y="5949280"/>
            <a:ext cx="1743075" cy="476250"/>
          </a:xfrm>
          <a:prstGeom prst="rect">
            <a:avLst/>
          </a:prstGeom>
          <a:noFill/>
        </p:spPr>
      </p:pic>
      <p:pic>
        <p:nvPicPr>
          <p:cNvPr id="16" name="Picture 10" descr="42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6629" y="428109"/>
            <a:ext cx="1643074" cy="11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Овал 17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Picture backgroun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06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36096" y="260648"/>
            <a:ext cx="3456384" cy="79690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Земноводные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3608" y="332656"/>
            <a:ext cx="448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Эти животные обитают на суше и в воде. Тело покрыто голой влажной кожей. 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248" y="1558533"/>
            <a:ext cx="480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 этих животных передние 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конечности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– крылья. Тело покрыто перьями. 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2350621"/>
            <a:ext cx="480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rgbClr val="6633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Имеют шесть ног, четыре крыла. Имеют насечки на брюшке. </a:t>
            </a:r>
            <a:endParaRPr lang="ru-RU" sz="2400" dirty="0">
              <a:solidFill>
                <a:srgbClr val="6633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794" y="3214717"/>
            <a:ext cx="480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Тело покрыто шерстью. Выкармливают детенышей молоком.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4089846"/>
            <a:ext cx="4807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rgbClr val="0099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Тело покрыто чешуей. Органы передвижения плавники. Органы дыхания жабры. </a:t>
            </a:r>
            <a:endParaRPr lang="ru-RU" sz="2400" dirty="0">
              <a:solidFill>
                <a:srgbClr val="0099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6280" y="5385990"/>
            <a:ext cx="4807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rgbClr val="339933"/>
                </a:solidFill>
              </a:rPr>
              <a:t>Э</a:t>
            </a:r>
            <a:r>
              <a:rPr lang="ru-RU" dirty="0" smtClean="0">
                <a:solidFill>
                  <a:srgbClr val="339933"/>
                </a:solidFill>
              </a:rPr>
              <a:t>ти </a:t>
            </a:r>
            <a:r>
              <a:rPr lang="ru-RU" dirty="0">
                <a:solidFill>
                  <a:srgbClr val="339933"/>
                </a:solidFill>
              </a:rPr>
              <a:t>животные преимущественно передвигаются ползком или волоча брюхо по земле. Кожа покрыта роговыми чешуйками или панцирем. </a:t>
            </a:r>
            <a:endParaRPr lang="ru-RU" sz="2400" dirty="0">
              <a:solidFill>
                <a:srgbClr val="339933"/>
              </a:solidFill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5286482" y="1255986"/>
            <a:ext cx="3456384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Птицы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5524602" y="3025178"/>
            <a:ext cx="3456384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Звери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5524602" y="3872911"/>
            <a:ext cx="3456384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9CC"/>
                </a:solidFill>
              </a:rPr>
              <a:t>Рыбы</a:t>
            </a:r>
            <a:endParaRPr lang="ru-RU" b="1" dirty="0">
              <a:solidFill>
                <a:srgbClr val="0099CC"/>
              </a:solidFill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5508104" y="5152372"/>
            <a:ext cx="3456384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9933"/>
                </a:solidFill>
              </a:rPr>
              <a:t>Пресмыкающиеся или рептилии</a:t>
            </a:r>
            <a:endParaRPr lang="ru-RU" b="1" dirty="0">
              <a:solidFill>
                <a:srgbClr val="339933"/>
              </a:solidFill>
            </a:endParaRPr>
          </a:p>
        </p:txBody>
      </p:sp>
      <p:pic>
        <p:nvPicPr>
          <p:cNvPr id="1026" name="Picture 2" descr="Picture background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013" y="2564904"/>
            <a:ext cx="1560823" cy="81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5508104" y="2052894"/>
            <a:ext cx="3456384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63300"/>
                </a:solidFill>
              </a:rPr>
              <a:t>Насекомые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2050" name="Picture 2" descr="Picture background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7189" y="3293512"/>
            <a:ext cx="2736304" cy="12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383427"/>
            <a:ext cx="1709641" cy="1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024" y="5877271"/>
            <a:ext cx="3874448" cy="67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0837" y="4536687"/>
            <a:ext cx="1667547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cture background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668" y="1085448"/>
            <a:ext cx="1904516" cy="11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вал 19"/>
          <p:cNvSpPr/>
          <p:nvPr/>
        </p:nvSpPr>
        <p:spPr>
          <a:xfrm>
            <a:off x="18728" y="1556792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3725" y="3573016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4611" y="6165304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3725" y="2492896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6563" y="473874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0" y="4813215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93408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6" grpId="0"/>
      <p:bldP spid="7" grpId="0"/>
      <p:bldP spid="8" grpId="0"/>
      <p:bldP spid="9" grpId="0"/>
      <p:bldP spid="10" grpId="0"/>
      <p:bldP spid="13" grpId="0"/>
      <p:bldP spid="15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ixbt.site/live/images/original/20/28/05/2025/04/27/2c2d376c6b.png?w=87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656951"/>
            <a:ext cx="3168352" cy="21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88640"/>
            <a:ext cx="7817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Кожистая черепаха.</a:t>
            </a:r>
            <a:r>
              <a:rPr lang="ru-RU" dirty="0"/>
              <a:t> </a:t>
            </a:r>
            <a:endParaRPr lang="ru-RU" dirty="0" smtClean="0"/>
          </a:p>
          <a:p>
            <a:r>
              <a:rPr lang="ru-RU" b="1" dirty="0" smtClean="0"/>
              <a:t>    </a:t>
            </a:r>
            <a:r>
              <a:rPr lang="ru-RU" dirty="0" smtClean="0"/>
              <a:t>Длина </a:t>
            </a:r>
            <a:r>
              <a:rPr lang="ru-RU" dirty="0"/>
              <a:t>её тела может достигать </a:t>
            </a:r>
            <a:r>
              <a:rPr lang="ru-RU" b="1" dirty="0"/>
              <a:t>2,7 метров, </a:t>
            </a:r>
            <a:r>
              <a:rPr lang="ru-RU" dirty="0"/>
              <a:t>а вес </a:t>
            </a:r>
            <a:r>
              <a:rPr lang="ru-RU" b="1" dirty="0"/>
              <a:t>— около 500 килограммов.</a:t>
            </a:r>
            <a:r>
              <a:rPr lang="ru-RU" dirty="0"/>
              <a:t> Самая </a:t>
            </a:r>
            <a:r>
              <a:rPr lang="ru-RU" dirty="0" smtClean="0"/>
              <a:t>крупная</a:t>
            </a:r>
            <a:r>
              <a:rPr lang="ru-RU" dirty="0"/>
              <a:t> весила 650 килограммов при длине 213 сантиметров. Чтобы было понятнее: размером она с небольшой автомобиль</a:t>
            </a:r>
            <a:r>
              <a:rPr lang="ru-RU" dirty="0" smtClean="0"/>
              <a:t>.</a:t>
            </a:r>
            <a:r>
              <a:rPr lang="ru-RU" dirty="0"/>
              <a:t> Обитает эта черепаха в тропических и субтропических водах всех океанов, кроме Северного Ледовитого.</a:t>
            </a:r>
          </a:p>
        </p:txBody>
      </p:sp>
      <p:pic>
        <p:nvPicPr>
          <p:cNvPr id="1028" name="Picture 4" descr="https://img.ixbt.site/live/images/original/20/28/05/2025/04/29/912207812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966" y="1656951"/>
            <a:ext cx="3219683" cy="21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3" y="3789911"/>
            <a:ext cx="80333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Капская </a:t>
            </a:r>
            <a:r>
              <a:rPr lang="ru-RU" b="1" dirty="0">
                <a:solidFill>
                  <a:srgbClr val="FF0000"/>
                </a:solidFill>
              </a:rPr>
              <a:t>крапчатая черепаха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b="1" dirty="0" smtClean="0"/>
              <a:t>      </a:t>
            </a:r>
            <a:r>
              <a:rPr lang="ru-RU" dirty="0" smtClean="0"/>
              <a:t>Длина </a:t>
            </a:r>
            <a:r>
              <a:rPr lang="ru-RU" dirty="0"/>
              <a:t>её тела </a:t>
            </a:r>
            <a:r>
              <a:rPr lang="ru-RU" dirty="0" smtClean="0"/>
              <a:t> до </a:t>
            </a:r>
            <a:r>
              <a:rPr lang="ru-RU" b="1" dirty="0" smtClean="0"/>
              <a:t>10 </a:t>
            </a:r>
            <a:r>
              <a:rPr lang="ru-RU" b="1" dirty="0"/>
              <a:t>см </a:t>
            </a:r>
            <a:r>
              <a:rPr lang="ru-RU" dirty="0"/>
              <a:t>в </a:t>
            </a:r>
            <a:r>
              <a:rPr lang="ru-RU" dirty="0" smtClean="0"/>
              <a:t>длину (самки крупнее). Самцы - </a:t>
            </a:r>
            <a:r>
              <a:rPr lang="ru-RU" b="1" dirty="0" smtClean="0"/>
              <a:t>6 см. </a:t>
            </a:r>
          </a:p>
          <a:p>
            <a:r>
              <a:rPr lang="ru-RU" dirty="0" smtClean="0"/>
              <a:t>Средняя </a:t>
            </a:r>
            <a:r>
              <a:rPr lang="ru-RU" dirty="0"/>
              <a:t>масса </a:t>
            </a:r>
            <a:r>
              <a:rPr lang="ru-RU" dirty="0" smtClean="0"/>
              <a:t>колеблется </a:t>
            </a:r>
            <a:r>
              <a:rPr lang="ru-RU" dirty="0"/>
              <a:t>от</a:t>
            </a:r>
            <a:r>
              <a:rPr lang="ru-RU" b="1" dirty="0"/>
              <a:t> 95 </a:t>
            </a:r>
            <a:r>
              <a:rPr lang="ru-RU" dirty="0"/>
              <a:t>до </a:t>
            </a:r>
            <a:r>
              <a:rPr lang="ru-RU" b="1" dirty="0"/>
              <a:t>160 </a:t>
            </a:r>
            <a:r>
              <a:rPr lang="ru-RU" b="1" dirty="0" smtClean="0"/>
              <a:t>граммов.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2240" y="4713241"/>
            <a:ext cx="793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Обитает </a:t>
            </a:r>
            <a:r>
              <a:rPr lang="ru-RU" dirty="0" smtClean="0"/>
              <a:t>на </a:t>
            </a:r>
            <a:r>
              <a:rPr lang="ru-RU" dirty="0"/>
              <a:t>юге Намибии и в Северо-Капской провинции ЮАР, это место и дало ей </a:t>
            </a:r>
            <a:r>
              <a:rPr lang="ru-RU" dirty="0" smtClean="0"/>
              <a:t>имя.</a:t>
            </a:r>
            <a:endParaRPr lang="ru-RU" dirty="0"/>
          </a:p>
        </p:txBody>
      </p:sp>
      <p:pic>
        <p:nvPicPr>
          <p:cNvPr id="1030" name="Picture 6" descr="https://avatars.dzeninfra.ru/get-zen_doc/271828/pub_6620009001f29c5ac966e2be_66200509ecf07f73baf4c5e9/scale_120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064" y="5036406"/>
            <a:ext cx="1891903" cy="147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dzeninfra.ru/get-zen_doc/271828/pub_6620009001f29c5ac966e2be_6620075c9aebf023f3779046/scale_240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0577" y="5075970"/>
            <a:ext cx="2095904" cy="139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49221" y="6507347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5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6632"/>
            <a:ext cx="81080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Динопонера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dirty="0" smtClean="0"/>
              <a:t>- </a:t>
            </a:r>
            <a:r>
              <a:rPr lang="ru-RU" dirty="0"/>
              <a:t>гигантский муравей Амазонки. </a:t>
            </a:r>
            <a:endParaRPr lang="ru-RU" dirty="0" smtClean="0"/>
          </a:p>
          <a:p>
            <a:r>
              <a:rPr lang="ru-RU" dirty="0" smtClean="0"/>
              <a:t>Самки </a:t>
            </a:r>
            <a:r>
              <a:rPr lang="ru-RU" dirty="0" err="1"/>
              <a:t>д</a:t>
            </a:r>
            <a:r>
              <a:rPr lang="ru-RU" dirty="0" err="1" smtClean="0"/>
              <a:t>инопонеры</a:t>
            </a:r>
            <a:r>
              <a:rPr lang="ru-RU" dirty="0" smtClean="0"/>
              <a:t> </a:t>
            </a:r>
            <a:r>
              <a:rPr lang="ru-RU" dirty="0"/>
              <a:t>могут вырасти от 3 до 4 </a:t>
            </a:r>
            <a:r>
              <a:rPr lang="ru-RU" dirty="0" smtClean="0"/>
              <a:t>см. </a:t>
            </a:r>
            <a:r>
              <a:rPr lang="ru-RU" dirty="0"/>
              <a:t> </a:t>
            </a:r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224628"/>
            <a:ext cx="3477942" cy="214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1863" y="3356992"/>
            <a:ext cx="7616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Самый маленький муравей в мире - это муравей </a:t>
            </a:r>
            <a:r>
              <a:rPr lang="ru-RU" dirty="0" err="1">
                <a:solidFill>
                  <a:srgbClr val="FF0000"/>
                </a:solidFill>
              </a:rPr>
              <a:t>Myrmecina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graminicola</a:t>
            </a:r>
            <a:r>
              <a:rPr lang="ru-RU" dirty="0"/>
              <a:t>. Его размер составляет от 1.6 до 2.2 мм, что делает его одним из самых крошечных насекомых на планете. Этот вид муравьев обычно обитает в траве или в мелких пустырях.</a:t>
            </a:r>
          </a:p>
        </p:txBody>
      </p:sp>
      <p:pic>
        <p:nvPicPr>
          <p:cNvPr id="7" name="Рисунок 6" descr="Picture background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4758398"/>
            <a:ext cx="3026707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вал 5"/>
          <p:cNvSpPr/>
          <p:nvPr/>
        </p:nvSpPr>
        <p:spPr>
          <a:xfrm>
            <a:off x="35496" y="6453336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5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4005064"/>
            <a:ext cx="2386608" cy="868346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</a:rPr>
              <a:t>Червяк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016" y="4439237"/>
            <a:ext cx="4572000" cy="1447800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CA36D80C-309D-400F-AE56-0862897651BA}"/>
              </a:ext>
            </a:extLst>
          </p:cNvPr>
          <p:cNvSpPr txBox="1">
            <a:spLocks noChangeArrowheads="1"/>
          </p:cNvSpPr>
          <p:nvPr/>
        </p:nvSpPr>
        <p:spPr>
          <a:xfrm>
            <a:off x="467544" y="1196752"/>
            <a:ext cx="8496944" cy="30917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Он в земле живёт, там дом.</a:t>
            </a: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Местный он, он наш земляк.</a:t>
            </a: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Попрощаться вот с дождём</a:t>
            </a: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Выполз дождевой </a:t>
            </a:r>
          </a:p>
        </p:txBody>
      </p:sp>
      <p:sp>
        <p:nvSpPr>
          <p:cNvPr id="5" name="Овал 4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83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4005064"/>
            <a:ext cx="2386608" cy="868346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</a:rPr>
              <a:t>Омар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CA36D80C-309D-400F-AE56-0862897651BA}"/>
              </a:ext>
            </a:extLst>
          </p:cNvPr>
          <p:cNvSpPr txBox="1">
            <a:spLocks noChangeArrowheads="1"/>
          </p:cNvSpPr>
          <p:nvPr/>
        </p:nvSpPr>
        <p:spPr>
          <a:xfrm>
            <a:off x="35496" y="1196752"/>
            <a:ext cx="8928992" cy="30917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По всем морям оставил след,</a:t>
            </a: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И лишь в Балтийском море – нет,</a:t>
            </a: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Имеет панцирь как футляр,</a:t>
            </a: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Десятиногий рак...</a:t>
            </a:r>
          </a:p>
        </p:txBody>
      </p:sp>
      <p:pic>
        <p:nvPicPr>
          <p:cNvPr id="3076" name="Picture 4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674302">
            <a:off x="3243245" y="3362867"/>
            <a:ext cx="1495042" cy="31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35496" y="6506593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4005064"/>
            <a:ext cx="2386608" cy="8683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</a:rPr>
              <a:t>Морская звезда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CA36D80C-309D-400F-AE56-0862897651BA}"/>
              </a:ext>
            </a:extLst>
          </p:cNvPr>
          <p:cNvSpPr txBox="1">
            <a:spLocks noChangeArrowheads="1"/>
          </p:cNvSpPr>
          <p:nvPr/>
        </p:nvSpPr>
        <p:spPr>
          <a:xfrm>
            <a:off x="35496" y="1196752"/>
            <a:ext cx="9108504" cy="30917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В море, на дне тихо дремлет она,</a:t>
            </a:r>
          </a:p>
          <a:p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Лучше не трогай её никогда,</a:t>
            </a:r>
          </a:p>
          <a:p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На каждом луче у неё зоркий глаз,</a:t>
            </a:r>
          </a:p>
          <a:p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Она уползёт, нет ей дела до нас.</a:t>
            </a:r>
          </a:p>
        </p:txBody>
      </p:sp>
      <p:pic>
        <p:nvPicPr>
          <p:cNvPr id="4098" name="Picture 2" descr="Picture background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200" y="3528391"/>
            <a:ext cx="2924944" cy="292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1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Picture background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Picture background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6" descr="Pictur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296" y="5508810"/>
            <a:ext cx="3727648" cy="11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-190190"/>
            <a:ext cx="3714750" cy="678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295" y="5476018"/>
            <a:ext cx="7652792" cy="126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8" name="Picture 14" descr="Picture background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2108596" cy="210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13178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4509120"/>
            <a:ext cx="2386608" cy="868346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996633"/>
                </a:solidFill>
              </a:rPr>
              <a:t>Улитка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99663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958076"/>
            <a:ext cx="62646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996633"/>
                </a:solidFill>
                <a:latin typeface="Comic Sans MS" pitchFamily="66" charset="0"/>
              </a:rPr>
              <a:t>Утром по лесной дорожке </a:t>
            </a:r>
          </a:p>
          <a:p>
            <a:r>
              <a:rPr lang="ru-RU" sz="3200" b="1" dirty="0">
                <a:solidFill>
                  <a:srgbClr val="996633"/>
                </a:solidFill>
                <a:latin typeface="Comic Sans MS" pitchFamily="66" charset="0"/>
              </a:rPr>
              <a:t>Проползают тихо рожки, </a:t>
            </a:r>
          </a:p>
          <a:p>
            <a:r>
              <a:rPr lang="ru-RU" sz="3200" b="1" dirty="0">
                <a:solidFill>
                  <a:srgbClr val="996633"/>
                </a:solidFill>
                <a:latin typeface="Comic Sans MS" pitchFamily="66" charset="0"/>
              </a:rPr>
              <a:t>А за ними домик славный, </a:t>
            </a:r>
          </a:p>
          <a:p>
            <a:r>
              <a:rPr lang="ru-RU" sz="3200" b="1" dirty="0">
                <a:solidFill>
                  <a:srgbClr val="996633"/>
                </a:solidFill>
                <a:latin typeface="Comic Sans MS" pitchFamily="66" charset="0"/>
              </a:rPr>
              <a:t>Ход его довольно плавный, </a:t>
            </a:r>
          </a:p>
          <a:p>
            <a:r>
              <a:rPr lang="ru-RU" sz="3200" b="1" dirty="0">
                <a:solidFill>
                  <a:srgbClr val="996633"/>
                </a:solidFill>
                <a:latin typeface="Comic Sans MS" pitchFamily="66" charset="0"/>
              </a:rPr>
              <a:t>Только нету в нём калитки. </a:t>
            </a:r>
          </a:p>
          <a:p>
            <a:r>
              <a:rPr lang="ru-RU" sz="3200" b="1" dirty="0">
                <a:solidFill>
                  <a:srgbClr val="996633"/>
                </a:solidFill>
                <a:latin typeface="Comic Sans MS" pitchFamily="66" charset="0"/>
              </a:rPr>
              <a:t>Кто же так ползёт? </a:t>
            </a:r>
          </a:p>
        </p:txBody>
      </p:sp>
      <p:pic>
        <p:nvPicPr>
          <p:cNvPr id="2050" name="Picture 2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334589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16563" y="6492929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4077072"/>
            <a:ext cx="2386608" cy="868346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</a:rPr>
              <a:t>Паук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CA36D80C-309D-400F-AE56-0862897651BA}"/>
              </a:ext>
            </a:extLst>
          </p:cNvPr>
          <p:cNvSpPr txBox="1">
            <a:spLocks noChangeArrowheads="1"/>
          </p:cNvSpPr>
          <p:nvPr/>
        </p:nvSpPr>
        <p:spPr>
          <a:xfrm>
            <a:off x="35496" y="1196752"/>
            <a:ext cx="9108504" cy="30917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Меж березок и осинок</a:t>
            </a: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Кружево из паутинок.</a:t>
            </a: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Кто плетет его без рук?</a:t>
            </a: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Ну конечно же, ...</a:t>
            </a:r>
          </a:p>
        </p:txBody>
      </p:sp>
      <p:pic>
        <p:nvPicPr>
          <p:cNvPr id="5122" name="Picture 2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288532"/>
            <a:ext cx="5914628" cy="234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35496" y="6492929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8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332656"/>
            <a:ext cx="770485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75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CA36D80C-309D-400F-AE56-0862897651BA}"/>
              </a:ext>
            </a:extLst>
          </p:cNvPr>
          <p:cNvSpPr txBox="1">
            <a:spLocks noChangeArrowheads="1"/>
          </p:cNvSpPr>
          <p:nvPr/>
        </p:nvSpPr>
        <p:spPr>
          <a:xfrm>
            <a:off x="35496" y="332656"/>
            <a:ext cx="9108504" cy="10081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Групповая работа</a:t>
            </a:r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1440379"/>
            <a:ext cx="2699847" cy="357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CA36D80C-309D-400F-AE56-0862897651BA}"/>
              </a:ext>
            </a:extLst>
          </p:cNvPr>
          <p:cNvSpPr txBox="1">
            <a:spLocks noChangeArrowheads="1"/>
          </p:cNvSpPr>
          <p:nvPr/>
        </p:nvSpPr>
        <p:spPr>
          <a:xfrm>
            <a:off x="187520" y="5517232"/>
            <a:ext cx="9108504" cy="10081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Учебник, стр.89, 91.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0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Черви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5" descr="IMAGE003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343" y="1092015"/>
            <a:ext cx="3263264" cy="149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003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545502"/>
            <a:ext cx="323486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714876" y="1092015"/>
            <a:ext cx="414340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1400" dirty="0" smtClean="0"/>
              <a:t>К</a:t>
            </a:r>
            <a:r>
              <a:rPr lang="ru-RU" sz="1400" dirty="0"/>
              <a:t> червям относятся почти </a:t>
            </a:r>
            <a:r>
              <a:rPr lang="ru-RU" b="1" dirty="0"/>
              <a:t>46 тысяч </a:t>
            </a:r>
            <a:r>
              <a:rPr lang="ru-RU" b="1" dirty="0" smtClean="0"/>
              <a:t>видов</a:t>
            </a:r>
            <a:r>
              <a:rPr lang="ru-RU" sz="1400" dirty="0"/>
              <a:t> </a:t>
            </a:r>
            <a:endParaRPr lang="ru-RU" sz="1400" dirty="0" smtClean="0"/>
          </a:p>
          <a:p>
            <a:pPr lvl="0"/>
            <a:r>
              <a:rPr lang="ru-RU" sz="1400" dirty="0" smtClean="0"/>
              <a:t>Животных</a:t>
            </a:r>
            <a:r>
              <a:rPr lang="ru-RU" sz="1400" dirty="0"/>
              <a:t>. Все они </a:t>
            </a:r>
            <a:r>
              <a:rPr lang="ru-RU" sz="1400" dirty="0" smtClean="0"/>
              <a:t>удлинённой формы</a:t>
            </a:r>
            <a:r>
              <a:rPr lang="ru-RU" sz="1400" dirty="0"/>
              <a:t>.  Живут в почве, водоёмах и морях.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/>
              <a:t>Дождевые</a:t>
            </a:r>
            <a:r>
              <a:rPr lang="ru-RU" sz="1400" dirty="0"/>
              <a:t> черви помогают улучшать почву. </a:t>
            </a:r>
            <a:r>
              <a:rPr lang="ru-RU" sz="1400" dirty="0" smtClean="0"/>
              <a:t> Пиявки</a:t>
            </a:r>
            <a:r>
              <a:rPr lang="ru-RU" sz="1400" dirty="0"/>
              <a:t> используются </a:t>
            </a:r>
            <a:r>
              <a:rPr lang="ru-RU" sz="1400" dirty="0" smtClean="0"/>
              <a:t>в медицине</a:t>
            </a:r>
            <a:r>
              <a:rPr lang="ru-RU" sz="1400" dirty="0"/>
              <a:t>. А морские черви являются основным кормом для рыб и </a:t>
            </a:r>
            <a:r>
              <a:rPr lang="ru-RU" sz="1400" dirty="0" smtClean="0"/>
              <a:t>других морских</a:t>
            </a:r>
            <a:r>
              <a:rPr lang="ru-RU" sz="1400" dirty="0"/>
              <a:t> животных. Это – полезные черви.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/>
              <a:t>Но есть ещё много вредных червей – паразитов. Они </a:t>
            </a:r>
            <a:r>
              <a:rPr lang="ru-RU" sz="1400" dirty="0" smtClean="0"/>
              <a:t>вызывают различные</a:t>
            </a:r>
            <a:r>
              <a:rPr lang="ru-RU" sz="1400" dirty="0"/>
              <a:t> заболевания у </a:t>
            </a:r>
            <a:r>
              <a:rPr lang="ru-RU" sz="1400" dirty="0" smtClean="0"/>
              <a:t>людей. Немытые</a:t>
            </a:r>
            <a:r>
              <a:rPr lang="ru-RU" sz="1400" dirty="0"/>
              <a:t>  фрукты и овощи, грязные руки, грязная вода – вот причины заболеваний.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/>
              <a:t>У человека и животных внутри </a:t>
            </a:r>
            <a:r>
              <a:rPr lang="ru-RU" sz="1400" dirty="0" smtClean="0"/>
              <a:t>кишечника</a:t>
            </a:r>
            <a:r>
              <a:rPr lang="ru-RU" sz="1400" dirty="0"/>
              <a:t> </a:t>
            </a:r>
            <a:r>
              <a:rPr lang="ru-RU" sz="1400" dirty="0" smtClean="0"/>
              <a:t>    могут</a:t>
            </a:r>
            <a:r>
              <a:rPr lang="ru-RU" sz="1400" dirty="0"/>
              <a:t> жить ленточные и круглые черви. Черви, поселяясь в организме, выделяют различные вредные вещества. Человек становится </a:t>
            </a:r>
            <a:r>
              <a:rPr lang="ru-RU" sz="1400" dirty="0" err="1" smtClean="0"/>
              <a:t>нерв-ным</a:t>
            </a:r>
            <a:r>
              <a:rPr lang="ru-RU" sz="1400" dirty="0"/>
              <a:t>, быстро устаёт, у него пропадает аппетит.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/>
              <a:t>Полезных червей надо охранять, а с </a:t>
            </a:r>
            <a:r>
              <a:rPr lang="ru-RU" sz="1400" dirty="0" err="1" smtClean="0"/>
              <a:t>вредны-ми</a:t>
            </a:r>
            <a:r>
              <a:rPr lang="ru-RU" sz="1400" dirty="0" smtClean="0"/>
              <a:t> </a:t>
            </a:r>
            <a:r>
              <a:rPr lang="ru-RU" sz="1400" dirty="0"/>
              <a:t>– бороться.</a:t>
            </a:r>
          </a:p>
          <a:p>
            <a:endParaRPr lang="ru-RU" dirty="0"/>
          </a:p>
        </p:txBody>
      </p:sp>
      <p:pic>
        <p:nvPicPr>
          <p:cNvPr id="6" name="Google Shape;27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8303" y="2636912"/>
            <a:ext cx="2736304" cy="15336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вал 6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47893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Моллюски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Picture 11" descr="улитк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1571612"/>
            <a:ext cx="3176562" cy="2232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10" descr="мор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214818"/>
            <a:ext cx="3214710" cy="2109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7" descr="молюск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4214818"/>
            <a:ext cx="3214710" cy="208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429124" y="1428737"/>
            <a:ext cx="4214842" cy="258532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 земле моллюсков около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130 тысяч видов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Моллюски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имеют мягкое тело, которое у многих защищено раковиной.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 кальмара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раковина спрятана под кожей.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Моллюски питаются растениями и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мелкими животными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Люди добывают моллюсков- мидий, устриц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кальмаров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 так как они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считаются деликатесом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5918" y="1142984"/>
            <a:ext cx="91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Улитка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643042" y="385762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Осьминог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215074" y="3857628"/>
            <a:ext cx="109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Ракушки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5496" y="6453336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13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596" y="285728"/>
            <a:ext cx="8229600" cy="767008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Иглокожие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3" name="Picture 5" descr="мор звез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946" y="2683586"/>
            <a:ext cx="2643206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4274" name="Picture 2" descr="http://images.sciencedaily.com/2012/10/121001132150-larg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282" y="2683586"/>
            <a:ext cx="2714644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4276" name="Picture 4" descr="http://www.syl.ru/misc/i/ai/187833/77997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1595" y="2533186"/>
            <a:ext cx="2643206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8" name="Прямая со стрелкой 27"/>
          <p:cNvCxnSpPr/>
          <p:nvPr/>
        </p:nvCxnSpPr>
        <p:spPr>
          <a:xfrm rot="5400000">
            <a:off x="1982372" y="1446596"/>
            <a:ext cx="1143008" cy="9644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 flipH="1">
            <a:off x="3984631" y="1730353"/>
            <a:ext cx="1131904" cy="1000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6200000" flipH="1">
            <a:off x="5982901" y="1232282"/>
            <a:ext cx="1214446" cy="11787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14348" y="2714620"/>
            <a:ext cx="188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Морская звезда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3857620" y="2714620"/>
            <a:ext cx="145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Морской ёж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6715140" y="2714620"/>
            <a:ext cx="1889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Морской огурец</a:t>
            </a:r>
            <a:endParaRPr lang="ru-RU" dirty="0"/>
          </a:p>
        </p:txBody>
      </p:sp>
      <p:sp>
        <p:nvSpPr>
          <p:cNvPr id="14" name="Google Shape;299;p37"/>
          <p:cNvSpPr txBox="1"/>
          <p:nvPr/>
        </p:nvSpPr>
        <p:spPr>
          <a:xfrm>
            <a:off x="960237" y="4709503"/>
            <a:ext cx="822027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Кожа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иглокожих вооружена разной длины иглами и шипами. Большинство иглокожих питается животной пищей. Они водятся только в морях и океанах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Всего свыше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5000 видов.</a:t>
            </a:r>
            <a:endParaRPr sz="2800" b="1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6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928695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Ракообразные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2674" y="1214422"/>
            <a:ext cx="6400800" cy="571504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б</a:t>
            </a:r>
            <a:r>
              <a:rPr lang="ru-RU" b="1" dirty="0" smtClean="0">
                <a:solidFill>
                  <a:srgbClr val="0070C0"/>
                </a:solidFill>
              </a:rPr>
              <a:t>олее 50 </a:t>
            </a:r>
            <a:r>
              <a:rPr lang="ru-RU" b="1" dirty="0">
                <a:solidFill>
                  <a:srgbClr val="0070C0"/>
                </a:solidFill>
              </a:rPr>
              <a:t>тысяч видов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Picture 15" descr="012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539552" y="2055084"/>
            <a:ext cx="2848970" cy="213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j028945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5" y="2112728"/>
            <a:ext cx="2877049" cy="196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57356" y="178592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Рак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715140" y="1785926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Краб</a:t>
            </a:r>
            <a:endParaRPr lang="ru-RU" dirty="0"/>
          </a:p>
        </p:txBody>
      </p:sp>
      <p:pic>
        <p:nvPicPr>
          <p:cNvPr id="69636" name="Picture 4" descr="http://www.shrimpnow.com/wm/wm.php?vb4.shrimpnow.com/public_html/mygallery/files/7/6/7/0/pregnant_cherry_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3416167"/>
            <a:ext cx="2614437" cy="189474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851920" y="2751918"/>
            <a:ext cx="107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Креветка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5157192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Имеют 10 ног: первая пара – клешни, остальные 4 пары – ходильные ноги. Это водные беспозвоночные животные. Органы дыхания – жабры. Большинство ракообразных свободно передвигается по дну или в толще воды.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8335" y="6492929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30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357167"/>
            <a:ext cx="7772400" cy="78581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6633"/>
                </a:solidFill>
              </a:rPr>
              <a:t>Паукообразные</a:t>
            </a:r>
            <a:endParaRPr lang="ru-RU" sz="4800" dirty="0">
              <a:solidFill>
                <a:srgbClr val="996633"/>
              </a:solidFill>
            </a:endParaRPr>
          </a:p>
        </p:txBody>
      </p:sp>
      <p:pic>
        <p:nvPicPr>
          <p:cNvPr id="5" name="Picture 7" descr="скорпи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780928"/>
            <a:ext cx="2809875" cy="2087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8" descr="паук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12" y="2464587"/>
            <a:ext cx="2786754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357290" y="2143116"/>
            <a:ext cx="649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Паук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89289" y="2214554"/>
            <a:ext cx="114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Скорпион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286644" y="2214554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Сенокосец</a:t>
            </a:r>
            <a:endParaRPr lang="ru-RU" dirty="0"/>
          </a:p>
        </p:txBody>
      </p:sp>
      <p:pic>
        <p:nvPicPr>
          <p:cNvPr id="68612" name="Picture 4" descr="http://storage8.static.itmages.ru/i/12/0818/h_1345289817_9017370_c0b8010106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2" y="2276872"/>
            <a:ext cx="2643174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071554" y="4869160"/>
            <a:ext cx="76049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Все они имеют 8 ног, а тело разделено на 2 части: головогрудь и брюшко. У паукообразных нет усиков. Органами дыхания служат лёгкие, трахеи.</a:t>
            </a: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71987" y="1254985"/>
            <a:ext cx="4381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996633"/>
                </a:solidFill>
              </a:rPr>
              <a:t>более 114 тысяч видов</a:t>
            </a:r>
            <a:r>
              <a:rPr lang="ru-RU" b="1" dirty="0">
                <a:solidFill>
                  <a:srgbClr val="996633"/>
                </a:solidFill>
              </a:rPr>
              <a:t> </a:t>
            </a:r>
            <a:endParaRPr lang="ru-RU" dirty="0">
              <a:solidFill>
                <a:srgbClr val="996633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9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CA36D80C-309D-400F-AE56-0862897651BA}"/>
              </a:ext>
            </a:extLst>
          </p:cNvPr>
          <p:cNvSpPr txBox="1">
            <a:spLocks noChangeArrowheads="1"/>
          </p:cNvSpPr>
          <p:nvPr/>
        </p:nvSpPr>
        <p:spPr>
          <a:xfrm>
            <a:off x="35496" y="1196752"/>
            <a:ext cx="9108504" cy="30917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Физминутка</a:t>
            </a:r>
            <a:endParaRPr lang="ru-RU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955553"/>
            <a:ext cx="15621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4965066"/>
            <a:ext cx="15621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4941168"/>
            <a:ext cx="15621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098554"/>
            <a:ext cx="15621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4875" y="1916832"/>
            <a:ext cx="15621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4257" y="2171141"/>
            <a:ext cx="15621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0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2562200"/>
            <a:ext cx="2438400" cy="396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476672"/>
            <a:ext cx="6408712" cy="580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360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 природе другом стать,</a:t>
            </a:r>
            <a:endParaRPr lang="ru-RU" sz="4000" dirty="0">
              <a:ln w="0">
                <a:solidFill>
                  <a:schemeClr val="tx1"/>
                </a:solidFill>
              </a:ln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36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Тайны все её узнать,</a:t>
            </a:r>
            <a:endParaRPr lang="ru-RU" sz="4000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360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загадки разгадать,</a:t>
            </a:r>
            <a:endParaRPr lang="ru-RU" sz="4000" dirty="0">
              <a:ln w="0">
                <a:solidFill>
                  <a:schemeClr val="tx1"/>
                </a:solidFill>
              </a:ln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36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Научитесь наблюдать,</a:t>
            </a:r>
            <a:endParaRPr lang="ru-RU" sz="4000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36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Будем вместе развивать</a:t>
            </a:r>
            <a:br>
              <a:rPr lang="ru-RU" sz="36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себя внимательность,</a:t>
            </a:r>
            <a:endParaRPr lang="ru-RU" sz="400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36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поможет всё узнать</a:t>
            </a:r>
            <a:endParaRPr lang="ru-RU" sz="400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36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Наша любознательность.</a:t>
            </a:r>
            <a:endParaRPr lang="ru-RU" sz="400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69856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d.multiurok.ru/html/2022/11/26/s_63824620033a3/phpRstJX8_25.11.2022-Konstrukt-VZ-po-teme-v-biblioteki_html_c25cece4e5fa99c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456" y="1095375"/>
            <a:ext cx="6923088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90736" y="6453336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12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508145" y="1198430"/>
            <a:ext cx="7312327" cy="5326914"/>
            <a:chOff x="-1" y="388620"/>
            <a:chExt cx="5901056" cy="3040967"/>
          </a:xfrm>
        </p:grpSpPr>
        <p:sp>
          <p:nvSpPr>
            <p:cNvPr id="4" name="Надпись 2"/>
            <p:cNvSpPr txBox="1">
              <a:spLocks noChangeArrowheads="1"/>
            </p:cNvSpPr>
            <p:nvPr/>
          </p:nvSpPr>
          <p:spPr bwMode="auto">
            <a:xfrm>
              <a:off x="0" y="510540"/>
              <a:ext cx="2204720" cy="3632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Паукообразные</a:t>
              </a:r>
              <a:endParaRPr lang="ru-RU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5" name="Надпись 2"/>
            <p:cNvSpPr txBox="1">
              <a:spLocks noChangeArrowheads="1"/>
            </p:cNvSpPr>
            <p:nvPr/>
          </p:nvSpPr>
          <p:spPr bwMode="auto">
            <a:xfrm>
              <a:off x="2781300" y="388620"/>
              <a:ext cx="3118338" cy="5509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20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Имеют мягкое, часто гладкое тело, ног нет</a:t>
              </a:r>
              <a:endParaRPr lang="ru-RU" sz="16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6" name="Надпись 2"/>
            <p:cNvSpPr txBox="1">
              <a:spLocks noChangeArrowheads="1"/>
            </p:cNvSpPr>
            <p:nvPr/>
          </p:nvSpPr>
          <p:spPr bwMode="auto">
            <a:xfrm>
              <a:off x="2781300" y="1043940"/>
              <a:ext cx="3112135" cy="6896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20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Имеют мягкое тело, которое у многих защищено раковиной, ног нет</a:t>
              </a:r>
              <a:endParaRPr lang="ru-RU" sz="16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" name="Надпись 2"/>
            <p:cNvSpPr txBox="1">
              <a:spLocks noChangeArrowheads="1"/>
            </p:cNvSpPr>
            <p:nvPr/>
          </p:nvSpPr>
          <p:spPr bwMode="auto">
            <a:xfrm>
              <a:off x="2788920" y="1868043"/>
              <a:ext cx="3112135" cy="4927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20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Тело покрыто панцирем, имеют 2 клешни</a:t>
              </a:r>
              <a:endParaRPr lang="ru-RU" sz="16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8" name="Надпись 2"/>
            <p:cNvSpPr txBox="1">
              <a:spLocks noChangeArrowheads="1"/>
            </p:cNvSpPr>
            <p:nvPr/>
          </p:nvSpPr>
          <p:spPr bwMode="auto">
            <a:xfrm>
              <a:off x="2788920" y="2468880"/>
              <a:ext cx="3111989" cy="4454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20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они имеют 8 ног (4 пары)</a:t>
              </a:r>
              <a:endParaRPr lang="ru-RU" sz="16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9" name="Надпись 2"/>
            <p:cNvSpPr txBox="1">
              <a:spLocks noChangeArrowheads="1"/>
            </p:cNvSpPr>
            <p:nvPr/>
          </p:nvSpPr>
          <p:spPr bwMode="auto">
            <a:xfrm>
              <a:off x="2788920" y="3025140"/>
              <a:ext cx="3106127" cy="4044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20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Тело покрыто иголками, ног нет</a:t>
              </a:r>
              <a:endParaRPr lang="ru-RU" sz="16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0" name="Надпись 2"/>
            <p:cNvSpPr txBox="1">
              <a:spLocks noChangeArrowheads="1"/>
            </p:cNvSpPr>
            <p:nvPr/>
          </p:nvSpPr>
          <p:spPr bwMode="auto">
            <a:xfrm>
              <a:off x="0" y="1104900"/>
              <a:ext cx="2204720" cy="3632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Иглокожие</a:t>
              </a:r>
              <a:endParaRPr lang="ru-RU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1" name="Надпись 2"/>
            <p:cNvSpPr txBox="1">
              <a:spLocks noChangeArrowheads="1"/>
            </p:cNvSpPr>
            <p:nvPr/>
          </p:nvSpPr>
          <p:spPr bwMode="auto">
            <a:xfrm>
              <a:off x="0" y="1798320"/>
              <a:ext cx="2204720" cy="3632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Черви</a:t>
              </a:r>
              <a:endParaRPr lang="ru-RU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Надпись 2"/>
            <p:cNvSpPr txBox="1">
              <a:spLocks noChangeArrowheads="1"/>
            </p:cNvSpPr>
            <p:nvPr/>
          </p:nvSpPr>
          <p:spPr bwMode="auto">
            <a:xfrm>
              <a:off x="-1" y="2469901"/>
              <a:ext cx="2204720" cy="3632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Ракообразны</a:t>
              </a:r>
              <a:r>
                <a:rPr lang="ru-RU" sz="20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е</a:t>
              </a:r>
              <a:endParaRPr lang="ru-RU" sz="16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3" name="Надпись 2"/>
            <p:cNvSpPr txBox="1">
              <a:spLocks noChangeArrowheads="1"/>
            </p:cNvSpPr>
            <p:nvPr/>
          </p:nvSpPr>
          <p:spPr bwMode="auto">
            <a:xfrm>
              <a:off x="0" y="3040380"/>
              <a:ext cx="2204720" cy="3632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Моллюски</a:t>
              </a:r>
              <a:endParaRPr lang="ru-RU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467544" y="327836"/>
            <a:ext cx="8784976" cy="79690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800" b="1" spc="50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339933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Соедините название группы животных с отличительными признаками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CA36D80C-309D-400F-AE56-0862897651BA}"/>
              </a:ext>
            </a:extLst>
          </p:cNvPr>
          <p:cNvSpPr txBox="1">
            <a:spLocks noChangeArrowheads="1"/>
          </p:cNvSpPr>
          <p:nvPr/>
        </p:nvSpPr>
        <p:spPr>
          <a:xfrm>
            <a:off x="1005121" y="1372159"/>
            <a:ext cx="470535" cy="40730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ru-RU" sz="2400" b="1" kern="1200" dirty="0">
                <a:ln w="13462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339933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omic Sans MS"/>
                <a:ea typeface="Times New Roman"/>
                <a:cs typeface="Times New Roman"/>
              </a:rPr>
              <a:t>Р</a:t>
            </a:r>
            <a:endParaRPr lang="ru-RU" sz="1400" b="1" dirty="0">
              <a:solidFill>
                <a:srgbClr val="339933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kern="1200" dirty="0">
                <a:ln w="13462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339933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omic Sans MS"/>
                <a:ea typeface="Times New Roman"/>
                <a:cs typeface="Times New Roman"/>
              </a:rPr>
              <a:t>а</a:t>
            </a:r>
            <a:endParaRPr lang="ru-RU" sz="1400" b="1" dirty="0">
              <a:solidFill>
                <a:srgbClr val="339933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kern="1200" dirty="0">
                <a:ln w="13462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339933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omic Sans MS"/>
                <a:ea typeface="Times New Roman"/>
                <a:cs typeface="Times New Roman"/>
              </a:rPr>
              <a:t>б</a:t>
            </a:r>
            <a:endParaRPr lang="ru-RU" sz="1400" b="1" dirty="0">
              <a:solidFill>
                <a:srgbClr val="339933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kern="1200" dirty="0">
                <a:ln w="13462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339933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omic Sans MS"/>
                <a:ea typeface="Times New Roman"/>
                <a:cs typeface="Times New Roman"/>
              </a:rPr>
              <a:t>о</a:t>
            </a:r>
            <a:endParaRPr lang="ru-RU" sz="1400" b="1" dirty="0">
              <a:solidFill>
                <a:srgbClr val="339933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kern="1200" dirty="0">
                <a:ln w="13462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339933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omic Sans MS"/>
                <a:ea typeface="Times New Roman"/>
                <a:cs typeface="Times New Roman"/>
              </a:rPr>
              <a:t>т</a:t>
            </a:r>
            <a:endParaRPr lang="ru-RU" sz="1400" b="1" dirty="0">
              <a:solidFill>
                <a:srgbClr val="339933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kern="1200" dirty="0" smtClean="0">
                <a:ln w="13462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339933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omic Sans MS"/>
                <a:ea typeface="Times New Roman"/>
                <a:cs typeface="Times New Roman"/>
              </a:rPr>
              <a:t>а</a:t>
            </a:r>
          </a:p>
          <a:p>
            <a:pPr>
              <a:spcAft>
                <a:spcPts val="0"/>
              </a:spcAft>
            </a:pPr>
            <a:r>
              <a:rPr lang="ru-RU" sz="2400" b="1" kern="1200" dirty="0" smtClean="0">
                <a:ln w="13462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339933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omic Sans MS"/>
                <a:ea typeface="Times New Roman"/>
                <a:cs typeface="Times New Roman"/>
              </a:rPr>
              <a:t> </a:t>
            </a:r>
            <a:endParaRPr lang="ru-RU" sz="1400" b="1" dirty="0" smtClean="0">
              <a:solidFill>
                <a:srgbClr val="339933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kern="1200" dirty="0" smtClean="0">
                <a:ln w="13462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339933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omic Sans MS"/>
                <a:ea typeface="Times New Roman"/>
                <a:cs typeface="Times New Roman"/>
              </a:rPr>
              <a:t>в</a:t>
            </a:r>
          </a:p>
          <a:p>
            <a:pPr>
              <a:spcAft>
                <a:spcPts val="0"/>
              </a:spcAft>
            </a:pPr>
            <a:r>
              <a:rPr lang="ru-RU" sz="2400" b="1" kern="1200" dirty="0" smtClean="0">
                <a:ln w="13462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339933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omic Sans MS"/>
                <a:ea typeface="Times New Roman"/>
                <a:cs typeface="Times New Roman"/>
              </a:rPr>
              <a:t> </a:t>
            </a:r>
            <a:endParaRPr lang="ru-RU" sz="1400" b="1" dirty="0">
              <a:solidFill>
                <a:srgbClr val="339933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kern="1200" dirty="0">
                <a:ln w="13462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339933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omic Sans MS"/>
                <a:ea typeface="Times New Roman"/>
                <a:cs typeface="Times New Roman"/>
              </a:rPr>
              <a:t>п</a:t>
            </a:r>
            <a:endParaRPr lang="ru-RU" sz="1400" b="1" dirty="0">
              <a:solidFill>
                <a:srgbClr val="339933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kern="1200" dirty="0">
                <a:ln w="13462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339933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omic Sans MS"/>
                <a:ea typeface="Times New Roman"/>
                <a:cs typeface="Times New Roman"/>
              </a:rPr>
              <a:t>а</a:t>
            </a:r>
            <a:endParaRPr lang="ru-RU" sz="1400" b="1" dirty="0">
              <a:solidFill>
                <a:srgbClr val="339933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kern="1200" dirty="0">
                <a:ln w="13462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339933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omic Sans MS"/>
                <a:ea typeface="Times New Roman"/>
                <a:cs typeface="Times New Roman"/>
              </a:rPr>
              <a:t>р</a:t>
            </a:r>
            <a:endParaRPr lang="ru-RU" sz="1400" b="1" dirty="0">
              <a:solidFill>
                <a:srgbClr val="339933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kern="1200" dirty="0">
                <a:ln w="13462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339933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omic Sans MS"/>
                <a:ea typeface="Times New Roman"/>
                <a:cs typeface="Times New Roman"/>
              </a:rPr>
              <a:t>а</a:t>
            </a:r>
            <a:endParaRPr lang="ru-RU" sz="1400" b="1" dirty="0">
              <a:solidFill>
                <a:srgbClr val="339933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kern="1200" dirty="0">
                <a:ln w="13462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339933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omic Sans MS"/>
                <a:ea typeface="Times New Roman"/>
                <a:cs typeface="Times New Roman"/>
              </a:rPr>
              <a:t>х</a:t>
            </a:r>
            <a:endParaRPr lang="ru-RU" sz="1400" b="1" dirty="0">
              <a:solidFill>
                <a:srgbClr val="339933"/>
              </a:solidFill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339933"/>
                </a:solidFill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6" name="Овал 15"/>
          <p:cNvSpPr/>
          <p:nvPr/>
        </p:nvSpPr>
        <p:spPr>
          <a:xfrm>
            <a:off x="107504" y="6453336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33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79690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800" b="1" spc="50" dirty="0" smtClean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339933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Проверка по образцу</a:t>
            </a:r>
            <a:endParaRPr lang="ru-RU" sz="2800" b="1" spc="5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339933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850256"/>
              </p:ext>
            </p:extLst>
          </p:nvPr>
        </p:nvGraphicFramePr>
        <p:xfrm>
          <a:off x="395536" y="1484784"/>
          <a:ext cx="8388932" cy="4479127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xmlns="" val="2123072740"/>
                    </a:ext>
                  </a:extLst>
                </a:gridCol>
                <a:gridCol w="5724636">
                  <a:extLst>
                    <a:ext uri="{9D8B030D-6E8A-4147-A177-3AD203B41FA5}">
                      <a16:colId xmlns:a16="http://schemas.microsoft.com/office/drawing/2014/main" xmlns="" val="2652477961"/>
                    </a:ext>
                  </a:extLst>
                </a:gridCol>
              </a:tblGrid>
              <a:tr h="639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животных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Отличительные признаки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3694982339"/>
                  </a:ext>
                </a:extLst>
              </a:tr>
              <a:tr h="656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Паукообразные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они имеют 8 ног (4 пары)</a:t>
                      </a: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3997591478"/>
                  </a:ext>
                </a:extLst>
              </a:tr>
              <a:tr h="658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Черви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 мягкое, часто гладкое тело, ног нет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3754728974"/>
                  </a:ext>
                </a:extLst>
              </a:tr>
              <a:tr h="709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Ракообразные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Тело покрыто панцирем, имеют 2 клешни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2835470018"/>
                  </a:ext>
                </a:extLst>
              </a:tr>
              <a:tr h="1024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Моллюски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 мягкое тело, которое у многих защищено раковиной, ног нет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4040037033"/>
                  </a:ext>
                </a:extLst>
              </a:tr>
              <a:tr h="790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Иглокожие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Тело покрыто иголками, ног нет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621815554"/>
                  </a:ext>
                </a:extLst>
              </a:tr>
            </a:tbl>
          </a:graphicData>
        </a:graphic>
      </p:graphicFrame>
      <p:sp>
        <p:nvSpPr>
          <p:cNvPr id="4" name="Овал 3"/>
          <p:cNvSpPr/>
          <p:nvPr/>
        </p:nvSpPr>
        <p:spPr>
          <a:xfrm>
            <a:off x="49221" y="6453336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20419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CA36D80C-309D-400F-AE56-0862897651BA}"/>
              </a:ext>
            </a:extLst>
          </p:cNvPr>
          <p:cNvSpPr txBox="1">
            <a:spLocks noChangeArrowheads="1"/>
          </p:cNvSpPr>
          <p:nvPr/>
        </p:nvSpPr>
        <p:spPr>
          <a:xfrm>
            <a:off x="42300" y="295319"/>
            <a:ext cx="9108504" cy="30917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Самостоятельная работа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856" y="1328982"/>
            <a:ext cx="2840774" cy="3756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CA36D80C-309D-400F-AE56-0862897651BA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5445224"/>
            <a:ext cx="9108504" cy="10081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Рабочая тетрадь стр.40-41,№1 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3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CA36D80C-309D-400F-AE56-0862897651BA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260648"/>
            <a:ext cx="9108504" cy="30917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Взаимопроверка по образцу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12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1763688" y="1700808"/>
            <a:ext cx="5616624" cy="2808312"/>
            <a:chOff x="971600" y="1268760"/>
            <a:chExt cx="6480720" cy="432048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971600" y="126876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пиявка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971600" y="270892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рак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971600" y="414908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окунь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131840" y="414908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тритон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292080" y="414908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краб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3131840" y="270892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пчела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292080" y="270892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осьминог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5292080" y="126876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лиса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131840" y="126876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креветка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Скругленный прямоугольник 26"/>
          <p:cNvSpPr/>
          <p:nvPr/>
        </p:nvSpPr>
        <p:spPr>
          <a:xfrm>
            <a:off x="251520" y="332656"/>
            <a:ext cx="8640960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Из группы животных выбери представителей ракообразных.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1763688" y="1700808"/>
            <a:ext cx="5616624" cy="2808312"/>
            <a:chOff x="971600" y="1268760"/>
            <a:chExt cx="6480720" cy="4320480"/>
          </a:xfrm>
          <a:solidFill>
            <a:srgbClr val="99FF66"/>
          </a:solidFill>
        </p:grpSpPr>
        <p:sp>
          <p:nvSpPr>
            <p:cNvPr id="55" name="Прямоугольник 54"/>
            <p:cNvSpPr/>
            <p:nvPr/>
          </p:nvSpPr>
          <p:spPr>
            <a:xfrm>
              <a:off x="971600" y="126876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71600" y="414908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3131840" y="414908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3131840" y="270892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5292080" y="270892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5292080" y="126876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Скругленный прямоугольник 65"/>
          <p:cNvSpPr/>
          <p:nvPr/>
        </p:nvSpPr>
        <p:spPr>
          <a:xfrm>
            <a:off x="3779912" y="5517232"/>
            <a:ext cx="1656184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Проверка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8" name="Стрелка вправо 67">
            <a:hlinkClick r:id="" action="ppaction://hlinkshowjump?jump=nextslide"/>
          </p:cNvPr>
          <p:cNvSpPr/>
          <p:nvPr/>
        </p:nvSpPr>
        <p:spPr>
          <a:xfrm>
            <a:off x="8460432" y="6381328"/>
            <a:ext cx="576064" cy="360040"/>
          </a:xfrm>
          <a:prstGeom prst="rightArrow">
            <a:avLst/>
          </a:prstGeom>
          <a:solidFill>
            <a:srgbClr val="CC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99120" y="6444390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00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7"/>
          <p:cNvGrpSpPr/>
          <p:nvPr/>
        </p:nvGrpSpPr>
        <p:grpSpPr>
          <a:xfrm>
            <a:off x="1763688" y="1700808"/>
            <a:ext cx="5616624" cy="2808312"/>
            <a:chOff x="971600" y="1268760"/>
            <a:chExt cx="6480720" cy="432048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971600" y="126876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крокодил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971600" y="270892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бабочка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971600" y="414908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л</a:t>
              </a:r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енточный червь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131840" y="414908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</a:t>
              </a:r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орской червь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292080" y="414908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дрозд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3131840" y="270892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пиявка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292080" y="270892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уж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5292080" y="126876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д</a:t>
              </a:r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ождевой червь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131840" y="126876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карп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Скругленный прямоугольник 26"/>
          <p:cNvSpPr/>
          <p:nvPr/>
        </p:nvSpPr>
        <p:spPr>
          <a:xfrm>
            <a:off x="251520" y="332656"/>
            <a:ext cx="8640960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Из группы животных выбери представителей червей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53"/>
          <p:cNvGrpSpPr/>
          <p:nvPr/>
        </p:nvGrpSpPr>
        <p:grpSpPr>
          <a:xfrm>
            <a:off x="1763688" y="1700808"/>
            <a:ext cx="5616624" cy="2808312"/>
            <a:chOff x="971600" y="1268760"/>
            <a:chExt cx="6480720" cy="4320480"/>
          </a:xfrm>
          <a:solidFill>
            <a:srgbClr val="99FF66"/>
          </a:solidFill>
        </p:grpSpPr>
        <p:sp>
          <p:nvSpPr>
            <p:cNvPr id="55" name="Прямоугольник 54"/>
            <p:cNvSpPr/>
            <p:nvPr/>
          </p:nvSpPr>
          <p:spPr>
            <a:xfrm>
              <a:off x="971600" y="126876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71600" y="270892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5292080" y="414908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5292080" y="270892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3131840" y="126876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Скругленный прямоугольник 65"/>
          <p:cNvSpPr/>
          <p:nvPr/>
        </p:nvSpPr>
        <p:spPr>
          <a:xfrm>
            <a:off x="3779912" y="5517232"/>
            <a:ext cx="1656184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Проверка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6" name="Стрелка вправо 25">
            <a:hlinkClick r:id="" action="ppaction://hlinkshowjump?jump=nextslide"/>
          </p:cNvPr>
          <p:cNvSpPr/>
          <p:nvPr/>
        </p:nvSpPr>
        <p:spPr>
          <a:xfrm>
            <a:off x="8460432" y="6381328"/>
            <a:ext cx="576064" cy="360040"/>
          </a:xfrm>
          <a:prstGeom prst="rightArrow">
            <a:avLst/>
          </a:prstGeom>
          <a:solidFill>
            <a:srgbClr val="CC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45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7"/>
          <p:cNvGrpSpPr/>
          <p:nvPr/>
        </p:nvGrpSpPr>
        <p:grpSpPr>
          <a:xfrm>
            <a:off x="1763688" y="1700808"/>
            <a:ext cx="5616624" cy="2808312"/>
            <a:chOff x="971600" y="1268760"/>
            <a:chExt cx="6480720" cy="432048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971600" y="126876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каракатица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971600" y="270892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клещ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971600" y="414908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аист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131840" y="414908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ящерица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292080" y="414908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кальмар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3131840" y="270892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осьминог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292080" y="270892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коала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5292080" y="126876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лещ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131840" y="126876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муравей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Скругленный прямоугольник 26"/>
          <p:cNvSpPr/>
          <p:nvPr/>
        </p:nvSpPr>
        <p:spPr>
          <a:xfrm>
            <a:off x="251520" y="332656"/>
            <a:ext cx="8640960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Из группы животных выбери представителей моллюсков.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53"/>
          <p:cNvGrpSpPr/>
          <p:nvPr/>
        </p:nvGrpSpPr>
        <p:grpSpPr>
          <a:xfrm>
            <a:off x="1763688" y="1700808"/>
            <a:ext cx="5616624" cy="2808312"/>
            <a:chOff x="971600" y="1268760"/>
            <a:chExt cx="6480720" cy="4320480"/>
          </a:xfrm>
          <a:solidFill>
            <a:srgbClr val="99FF66"/>
          </a:solidFill>
        </p:grpSpPr>
        <p:sp>
          <p:nvSpPr>
            <p:cNvPr id="56" name="Прямоугольник 55"/>
            <p:cNvSpPr/>
            <p:nvPr/>
          </p:nvSpPr>
          <p:spPr>
            <a:xfrm>
              <a:off x="971600" y="270892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71600" y="414908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3131840" y="414908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5292080" y="270892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5292080" y="126876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3131840" y="126876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Скругленный прямоугольник 65"/>
          <p:cNvSpPr/>
          <p:nvPr/>
        </p:nvSpPr>
        <p:spPr>
          <a:xfrm>
            <a:off x="3779912" y="5517232"/>
            <a:ext cx="1656184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Проверка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6" name="Стрелка вправо 25">
            <a:hlinkClick r:id="" action="ppaction://hlinkshowjump?jump=nextslide"/>
          </p:cNvPr>
          <p:cNvSpPr/>
          <p:nvPr/>
        </p:nvSpPr>
        <p:spPr>
          <a:xfrm>
            <a:off x="8460432" y="6381328"/>
            <a:ext cx="576064" cy="360040"/>
          </a:xfrm>
          <a:prstGeom prst="rightArrow">
            <a:avLst/>
          </a:prstGeom>
          <a:solidFill>
            <a:srgbClr val="CC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99120" y="6492929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05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7"/>
          <p:cNvGrpSpPr/>
          <p:nvPr/>
        </p:nvGrpSpPr>
        <p:grpSpPr>
          <a:xfrm>
            <a:off x="1763688" y="1700808"/>
            <a:ext cx="5616624" cy="2808312"/>
            <a:chOff x="971600" y="1268760"/>
            <a:chExt cx="6480720" cy="432048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971600" y="126876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фазан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971600" y="270892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морская звезда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971600" y="414908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жаба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131840" y="414908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дикобраз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292080" y="414908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морской ёж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3131840" y="270892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морская лилия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292080" y="270892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омар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5292080" y="126876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сазан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131840" y="126876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ёж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Скругленный прямоугольник 26"/>
          <p:cNvSpPr/>
          <p:nvPr/>
        </p:nvSpPr>
        <p:spPr>
          <a:xfrm>
            <a:off x="251520" y="332656"/>
            <a:ext cx="8640960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Из группы животных выбери представителей иглокожих.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53"/>
          <p:cNvGrpSpPr/>
          <p:nvPr/>
        </p:nvGrpSpPr>
        <p:grpSpPr>
          <a:xfrm>
            <a:off x="1763688" y="1700808"/>
            <a:ext cx="5616624" cy="2808312"/>
            <a:chOff x="971600" y="1268760"/>
            <a:chExt cx="6480720" cy="4320480"/>
          </a:xfrm>
          <a:solidFill>
            <a:srgbClr val="99FF66"/>
          </a:solidFill>
        </p:grpSpPr>
        <p:sp>
          <p:nvSpPr>
            <p:cNvPr id="55" name="Прямоугольник 54"/>
            <p:cNvSpPr/>
            <p:nvPr/>
          </p:nvSpPr>
          <p:spPr>
            <a:xfrm>
              <a:off x="971600" y="126876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71600" y="414908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3131840" y="414908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5292080" y="270892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5292080" y="126876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3131840" y="126876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Скругленный прямоугольник 65"/>
          <p:cNvSpPr/>
          <p:nvPr/>
        </p:nvSpPr>
        <p:spPr>
          <a:xfrm>
            <a:off x="3779912" y="5517232"/>
            <a:ext cx="1656184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Проверка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6" name="Стрелка вправо 25">
            <a:hlinkClick r:id="" action="ppaction://hlinkshowjump?jump=nextslide"/>
          </p:cNvPr>
          <p:cNvSpPr/>
          <p:nvPr/>
        </p:nvSpPr>
        <p:spPr>
          <a:xfrm>
            <a:off x="8460432" y="6381328"/>
            <a:ext cx="576064" cy="360040"/>
          </a:xfrm>
          <a:prstGeom prst="rightArrow">
            <a:avLst/>
          </a:prstGeom>
          <a:solidFill>
            <a:srgbClr val="CC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79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7"/>
          <p:cNvGrpSpPr/>
          <p:nvPr/>
        </p:nvGrpSpPr>
        <p:grpSpPr>
          <a:xfrm>
            <a:off x="1763688" y="1700808"/>
            <a:ext cx="5616624" cy="2808312"/>
            <a:chOff x="971600" y="1268760"/>
            <a:chExt cx="6480720" cy="432048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971600" y="126876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иволга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971600" y="270892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крот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971600" y="414908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сенокосцы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131840" y="414908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тритон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292080" y="414908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пауки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3131840" y="270892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стрекоза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292080" y="270892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сойка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5292080" y="126876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скорпион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131840" y="1268760"/>
              <a:ext cx="2160240" cy="1440160"/>
            </a:xfrm>
            <a:prstGeom prst="rect">
              <a:avLst/>
            </a:prstGeom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краб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Скругленный прямоугольник 26"/>
          <p:cNvSpPr/>
          <p:nvPr/>
        </p:nvSpPr>
        <p:spPr>
          <a:xfrm>
            <a:off x="251520" y="332656"/>
            <a:ext cx="8640960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Из группы животных выбери представителей паукообразных.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53"/>
          <p:cNvGrpSpPr/>
          <p:nvPr/>
        </p:nvGrpSpPr>
        <p:grpSpPr>
          <a:xfrm>
            <a:off x="1763688" y="1700808"/>
            <a:ext cx="5616624" cy="2808312"/>
            <a:chOff x="971600" y="1268760"/>
            <a:chExt cx="6480720" cy="4320480"/>
          </a:xfrm>
          <a:solidFill>
            <a:srgbClr val="99FF66"/>
          </a:solidFill>
        </p:grpSpPr>
        <p:sp>
          <p:nvSpPr>
            <p:cNvPr id="55" name="Прямоугольник 54"/>
            <p:cNvSpPr/>
            <p:nvPr/>
          </p:nvSpPr>
          <p:spPr>
            <a:xfrm>
              <a:off x="971600" y="126876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71600" y="270892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3131840" y="414908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3131840" y="270892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5292080" y="270892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3131840" y="1268760"/>
              <a:ext cx="2160240" cy="1440160"/>
            </a:xfrm>
            <a:prstGeom prst="rect">
              <a:avLst/>
            </a:prstGeom>
            <a:grpFill/>
            <a:ln>
              <a:solidFill>
                <a:srgbClr val="66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Скругленный прямоугольник 65"/>
          <p:cNvSpPr/>
          <p:nvPr/>
        </p:nvSpPr>
        <p:spPr>
          <a:xfrm>
            <a:off x="3779912" y="5517232"/>
            <a:ext cx="1656184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Проверка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6" name="Стрелка вправо 25">
            <a:hlinkClick r:id="" action="ppaction://hlinkshowjump?jump=nextslide"/>
          </p:cNvPr>
          <p:cNvSpPr/>
          <p:nvPr/>
        </p:nvSpPr>
        <p:spPr>
          <a:xfrm>
            <a:off x="8460432" y="6381328"/>
            <a:ext cx="576064" cy="360040"/>
          </a:xfrm>
          <a:prstGeom prst="rightArrow">
            <a:avLst/>
          </a:prstGeom>
          <a:solidFill>
            <a:srgbClr val="CC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16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1519" y="188640"/>
            <a:ext cx="7772400" cy="434975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Разгадай</a:t>
            </a: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кроссворд</a:t>
            </a:r>
          </a:p>
        </p:txBody>
      </p:sp>
      <p:sp>
        <p:nvSpPr>
          <p:cNvPr id="10243" name="Rectangle 3"/>
          <p:cNvSpPr/>
          <p:nvPr/>
        </p:nvSpPr>
        <p:spPr>
          <a:xfrm>
            <a:off x="4284663" y="1700213"/>
            <a:ext cx="433387" cy="433387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ж</a:t>
            </a:r>
          </a:p>
        </p:txBody>
      </p:sp>
      <p:sp>
        <p:nvSpPr>
          <p:cNvPr id="10244" name="Rectangle 4"/>
          <p:cNvSpPr/>
          <p:nvPr/>
        </p:nvSpPr>
        <p:spPr>
          <a:xfrm>
            <a:off x="4284663" y="21336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45" name="Rectangle 5"/>
          <p:cNvSpPr/>
          <p:nvPr/>
        </p:nvSpPr>
        <p:spPr>
          <a:xfrm>
            <a:off x="4284663" y="29972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46" name="Rectangle 6"/>
          <p:cNvSpPr/>
          <p:nvPr/>
        </p:nvSpPr>
        <p:spPr>
          <a:xfrm>
            <a:off x="4284663" y="25654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47" name="Rectangle 7"/>
          <p:cNvSpPr/>
          <p:nvPr/>
        </p:nvSpPr>
        <p:spPr>
          <a:xfrm>
            <a:off x="4284663" y="34290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т</a:t>
            </a:r>
          </a:p>
        </p:txBody>
      </p:sp>
      <p:sp>
        <p:nvSpPr>
          <p:cNvPr id="20489" name="Rectangle 9"/>
          <p:cNvSpPr/>
          <p:nvPr/>
        </p:nvSpPr>
        <p:spPr>
          <a:xfrm>
            <a:off x="4284663" y="47244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49" name="Rectangle 10"/>
          <p:cNvSpPr/>
          <p:nvPr/>
        </p:nvSpPr>
        <p:spPr>
          <a:xfrm>
            <a:off x="4284663" y="42926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ы</a:t>
            </a:r>
          </a:p>
        </p:txBody>
      </p:sp>
      <p:sp>
        <p:nvSpPr>
          <p:cNvPr id="10250" name="Rectangle 11"/>
          <p:cNvSpPr/>
          <p:nvPr/>
        </p:nvSpPr>
        <p:spPr>
          <a:xfrm>
            <a:off x="4284663" y="38608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1" name="Rectangle 15"/>
          <p:cNvSpPr/>
          <p:nvPr/>
        </p:nvSpPr>
        <p:spPr>
          <a:xfrm>
            <a:off x="3851275" y="21336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2" name="Rectangle 18"/>
          <p:cNvSpPr/>
          <p:nvPr/>
        </p:nvSpPr>
        <p:spPr>
          <a:xfrm>
            <a:off x="47164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3" name="Rectangle 19"/>
          <p:cNvSpPr/>
          <p:nvPr/>
        </p:nvSpPr>
        <p:spPr>
          <a:xfrm>
            <a:off x="51482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4" name="Rectangle 20"/>
          <p:cNvSpPr/>
          <p:nvPr/>
        </p:nvSpPr>
        <p:spPr>
          <a:xfrm>
            <a:off x="55800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5" name="Rectangle 21"/>
          <p:cNvSpPr/>
          <p:nvPr/>
        </p:nvSpPr>
        <p:spPr>
          <a:xfrm>
            <a:off x="47164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6" name="Rectangle 22"/>
          <p:cNvSpPr/>
          <p:nvPr/>
        </p:nvSpPr>
        <p:spPr>
          <a:xfrm>
            <a:off x="51482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7" name="Rectangle 23"/>
          <p:cNvSpPr/>
          <p:nvPr/>
        </p:nvSpPr>
        <p:spPr>
          <a:xfrm>
            <a:off x="55800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8" name="Rectangle 28"/>
          <p:cNvSpPr/>
          <p:nvPr/>
        </p:nvSpPr>
        <p:spPr>
          <a:xfrm>
            <a:off x="29860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9" name="Rectangle 29"/>
          <p:cNvSpPr/>
          <p:nvPr/>
        </p:nvSpPr>
        <p:spPr>
          <a:xfrm>
            <a:off x="2552700" y="38608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0" name="Rectangle 30"/>
          <p:cNvSpPr/>
          <p:nvPr/>
        </p:nvSpPr>
        <p:spPr>
          <a:xfrm>
            <a:off x="21224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1" name="Rectangle 31"/>
          <p:cNvSpPr/>
          <p:nvPr/>
        </p:nvSpPr>
        <p:spPr>
          <a:xfrm>
            <a:off x="1689100" y="385921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2" name="Rectangle 32"/>
          <p:cNvSpPr/>
          <p:nvPr/>
        </p:nvSpPr>
        <p:spPr>
          <a:xfrm>
            <a:off x="12588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3" name="Rectangle 33"/>
          <p:cNvSpPr/>
          <p:nvPr/>
        </p:nvSpPr>
        <p:spPr>
          <a:xfrm>
            <a:off x="47164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4" name="Rectangle 34"/>
          <p:cNvSpPr/>
          <p:nvPr/>
        </p:nvSpPr>
        <p:spPr>
          <a:xfrm>
            <a:off x="51482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5" name="Rectangle 35"/>
          <p:cNvSpPr/>
          <p:nvPr/>
        </p:nvSpPr>
        <p:spPr>
          <a:xfrm>
            <a:off x="2123758" y="4724083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6" name="Rectangle 36"/>
          <p:cNvSpPr/>
          <p:nvPr/>
        </p:nvSpPr>
        <p:spPr>
          <a:xfrm>
            <a:off x="2986088" y="4724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7" name="Rectangle 37"/>
          <p:cNvSpPr/>
          <p:nvPr/>
        </p:nvSpPr>
        <p:spPr>
          <a:xfrm>
            <a:off x="3411538" y="4725988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18" name="Rectangle 38"/>
          <p:cNvSpPr/>
          <p:nvPr/>
        </p:nvSpPr>
        <p:spPr>
          <a:xfrm>
            <a:off x="3851275" y="4724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19" name="Rectangle 39"/>
          <p:cNvSpPr/>
          <p:nvPr/>
        </p:nvSpPr>
        <p:spPr>
          <a:xfrm>
            <a:off x="1258888" y="4724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20" name="Rectangle 40"/>
          <p:cNvSpPr/>
          <p:nvPr/>
        </p:nvSpPr>
        <p:spPr>
          <a:xfrm>
            <a:off x="827088" y="4724400"/>
            <a:ext cx="431800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21" name="Rectangle 41"/>
          <p:cNvSpPr/>
          <p:nvPr/>
        </p:nvSpPr>
        <p:spPr>
          <a:xfrm>
            <a:off x="2555875" y="472408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2" name="Rectangle 51"/>
          <p:cNvSpPr/>
          <p:nvPr/>
        </p:nvSpPr>
        <p:spPr>
          <a:xfrm>
            <a:off x="250825" y="260350"/>
            <a:ext cx="8713788" cy="6408738"/>
          </a:xfrm>
          <a:prstGeom prst="rect">
            <a:avLst/>
          </a:prstGeom>
          <a:noFill/>
          <a:ln w="57150" cap="rnd" cmpd="sng">
            <a:pattFill prst="solidDmnd">
              <a:fgClr>
                <a:srgbClr val="33CCFF"/>
              </a:fgClr>
              <a:bgClr>
                <a:srgbClr val="0066FF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273" name="Rectangle 15"/>
          <p:cNvSpPr/>
          <p:nvPr/>
        </p:nvSpPr>
        <p:spPr>
          <a:xfrm>
            <a:off x="3417888" y="2132013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4" name="Rectangle 15"/>
          <p:cNvSpPr/>
          <p:nvPr/>
        </p:nvSpPr>
        <p:spPr>
          <a:xfrm>
            <a:off x="384651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5" name="Rectangle 20"/>
          <p:cNvSpPr/>
          <p:nvPr/>
        </p:nvSpPr>
        <p:spPr>
          <a:xfrm>
            <a:off x="6013450" y="2565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6" name="Rectangle 20"/>
          <p:cNvSpPr/>
          <p:nvPr/>
        </p:nvSpPr>
        <p:spPr>
          <a:xfrm>
            <a:off x="6446838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7" name="Rectangle 27"/>
          <p:cNvSpPr/>
          <p:nvPr/>
        </p:nvSpPr>
        <p:spPr>
          <a:xfrm>
            <a:off x="60118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8" name="Rectangle 28"/>
          <p:cNvSpPr/>
          <p:nvPr/>
        </p:nvSpPr>
        <p:spPr>
          <a:xfrm>
            <a:off x="6442075" y="29972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9" name="Rectangle 25"/>
          <p:cNvSpPr/>
          <p:nvPr/>
        </p:nvSpPr>
        <p:spPr>
          <a:xfrm>
            <a:off x="3844925" y="299561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0" name="Rectangle 22"/>
          <p:cNvSpPr/>
          <p:nvPr/>
        </p:nvSpPr>
        <p:spPr>
          <a:xfrm>
            <a:off x="3417888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1" name="Rectangle 22"/>
          <p:cNvSpPr/>
          <p:nvPr/>
        </p:nvSpPr>
        <p:spPr>
          <a:xfrm>
            <a:off x="2986088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2" name="Rectangle 29"/>
          <p:cNvSpPr/>
          <p:nvPr/>
        </p:nvSpPr>
        <p:spPr>
          <a:xfrm>
            <a:off x="3844925" y="38608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3" name="Rectangle 33"/>
          <p:cNvSpPr/>
          <p:nvPr/>
        </p:nvSpPr>
        <p:spPr>
          <a:xfrm>
            <a:off x="55800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4" name="Rectangle 29"/>
          <p:cNvSpPr/>
          <p:nvPr/>
        </p:nvSpPr>
        <p:spPr>
          <a:xfrm>
            <a:off x="34178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5" name="Rectangle 35"/>
          <p:cNvSpPr/>
          <p:nvPr/>
        </p:nvSpPr>
        <p:spPr>
          <a:xfrm>
            <a:off x="1689100" y="4724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pic>
        <p:nvPicPr>
          <p:cNvPr id="2" name="Изображение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933" y="5013325"/>
            <a:ext cx="2935922" cy="1496695"/>
          </a:xfrm>
          <a:prstGeom prst="rect">
            <a:avLst/>
          </a:prstGeom>
        </p:spPr>
      </p:pic>
      <p:pic>
        <p:nvPicPr>
          <p:cNvPr id="3" name="Изображение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156" y="620688"/>
            <a:ext cx="3805397" cy="1835810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453" y="5237817"/>
            <a:ext cx="2449513" cy="1359535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98" y="1150779"/>
            <a:ext cx="2729390" cy="1844834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3448050"/>
            <a:ext cx="2859172" cy="149288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67514" y="1200467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60032" y="5044559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39953" y="620688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403648" y="5301208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135308" y="3489881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721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20482" grpId="0"/>
      <p:bldP spid="10244" grpId="0" animBg="1"/>
      <p:bldP spid="10244" grpId="1" animBg="1"/>
      <p:bldP spid="10246" grpId="0" animBg="1"/>
      <p:bldP spid="10246" grpId="1" animBg="1"/>
      <p:bldP spid="20489" grpId="0" animBg="1"/>
      <p:bldP spid="10251" grpId="0" animBg="1"/>
      <p:bldP spid="10251" grpId="1" animBg="1"/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20518" grpId="0" animBg="1"/>
      <p:bldP spid="20519" grpId="0" animBg="1"/>
      <p:bldP spid="20520" grpId="0" animBg="1"/>
      <p:bldP spid="20521" grpId="0" animBg="1"/>
      <p:bldP spid="10273" grpId="0" animBg="1"/>
      <p:bldP spid="10273" grpId="1" animBg="1"/>
      <p:bldP spid="10274" grpId="0" animBg="1"/>
      <p:bldP spid="10274" grpId="1" animBg="1"/>
      <p:bldP spid="10275" grpId="0" animBg="1"/>
      <p:bldP spid="10275" grpId="1" animBg="1"/>
      <p:bldP spid="10276" grpId="0" animBg="1"/>
      <p:bldP spid="1027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CA36D80C-309D-400F-AE56-0862897651BA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836712"/>
            <a:ext cx="8208912" cy="48965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Все – все на свете,</a:t>
            </a: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На свете нужны!</a:t>
            </a: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И мошки не меньше</a:t>
            </a: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Нужны, чем слоны.</a:t>
            </a: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Нельзя обойтись</a:t>
            </a: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Без чудовищ нелепых</a:t>
            </a: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И даже без хищников,</a:t>
            </a:r>
          </a:p>
          <a:p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itchFamily="66" charset="0"/>
              </a:rPr>
              <a:t>Злых и свирепых.</a:t>
            </a:r>
          </a:p>
        </p:txBody>
      </p:sp>
      <p:pic>
        <p:nvPicPr>
          <p:cNvPr id="4" name="Picture 8" descr="j028357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982012" flipH="1">
            <a:off x="7620438" y="17581"/>
            <a:ext cx="1754737" cy="119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1439814" cy="191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35496" y="6525344"/>
            <a:ext cx="304800" cy="32044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84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4581128"/>
            <a:ext cx="1656184" cy="194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41"/>
          <a:stretch/>
        </p:blipFill>
        <p:spPr bwMode="auto">
          <a:xfrm>
            <a:off x="6481217" y="260648"/>
            <a:ext cx="226825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290584"/>
            <a:ext cx="3781425" cy="623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90736" y="6492929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cf8/00120e57-cc639758/hello_html_m353e8f69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60648"/>
            <a:ext cx="296735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476672"/>
            <a:ext cx="7920880" cy="63709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339933"/>
                </a:solidFill>
                <a:effectLst/>
              </a:rPr>
              <a:t>Домашнее задание</a:t>
            </a:r>
          </a:p>
          <a:p>
            <a:r>
              <a:rPr lang="ru-RU" sz="3000" b="1" dirty="0">
                <a:ln/>
                <a:solidFill>
                  <a:srgbClr val="996633"/>
                </a:solidFill>
              </a:rPr>
              <a:t>1 группа – написать письмо от </a:t>
            </a:r>
            <a:endParaRPr lang="ru-RU" sz="3000" b="1" dirty="0" smtClean="0">
              <a:ln/>
              <a:solidFill>
                <a:srgbClr val="996633"/>
              </a:solidFill>
            </a:endParaRPr>
          </a:p>
          <a:p>
            <a:r>
              <a:rPr lang="ru-RU" sz="3000" b="1" dirty="0" smtClean="0">
                <a:ln/>
                <a:solidFill>
                  <a:srgbClr val="996633"/>
                </a:solidFill>
              </a:rPr>
              <a:t>имени </a:t>
            </a:r>
            <a:r>
              <a:rPr lang="ru-RU" sz="3000" b="1" dirty="0">
                <a:ln/>
                <a:solidFill>
                  <a:srgbClr val="996633"/>
                </a:solidFill>
              </a:rPr>
              <a:t>животного, которое изучали</a:t>
            </a:r>
          </a:p>
          <a:p>
            <a:r>
              <a:rPr lang="ru-RU" sz="3000" b="1" dirty="0">
                <a:ln/>
                <a:solidFill>
                  <a:srgbClr val="339933"/>
                </a:solidFill>
              </a:rPr>
              <a:t>2 группа – сообщение о самом </a:t>
            </a:r>
            <a:endParaRPr lang="ru-RU" sz="3000" b="1" dirty="0" smtClean="0">
              <a:ln/>
              <a:solidFill>
                <a:srgbClr val="339933"/>
              </a:solidFill>
            </a:endParaRPr>
          </a:p>
          <a:p>
            <a:r>
              <a:rPr lang="ru-RU" sz="3000" b="1" dirty="0" smtClean="0">
                <a:ln/>
                <a:solidFill>
                  <a:srgbClr val="339933"/>
                </a:solidFill>
              </a:rPr>
              <a:t>большом </a:t>
            </a:r>
            <a:r>
              <a:rPr lang="ru-RU" sz="3000" b="1" dirty="0">
                <a:ln/>
                <a:solidFill>
                  <a:srgbClr val="339933"/>
                </a:solidFill>
              </a:rPr>
              <a:t>и самом маленьком животном </a:t>
            </a:r>
          </a:p>
          <a:p>
            <a:r>
              <a:rPr lang="ru-RU" sz="3000" b="1" dirty="0">
                <a:ln/>
                <a:solidFill>
                  <a:srgbClr val="0070C0"/>
                </a:solidFill>
              </a:rPr>
              <a:t>3 группа – написать, в кого бы вы хотели превратиться из животных, почему?</a:t>
            </a:r>
          </a:p>
          <a:p>
            <a:r>
              <a:rPr lang="ru-RU" sz="3000" b="1" dirty="0">
                <a:ln/>
                <a:solidFill>
                  <a:schemeClr val="accent6">
                    <a:lumMod val="75000"/>
                  </a:schemeClr>
                </a:solidFill>
              </a:rPr>
              <a:t>4 группа – нарисовать любимое животное, объяснить, почему оно вам нравится</a:t>
            </a:r>
          </a:p>
          <a:p>
            <a:r>
              <a:rPr lang="ru-RU" sz="3000" b="1" dirty="0">
                <a:ln/>
                <a:solidFill>
                  <a:srgbClr val="FF0000"/>
                </a:solidFill>
              </a:rPr>
              <a:t>5 группа – сообщение об одном из животных Красной книги РСО-Алания.</a:t>
            </a:r>
          </a:p>
          <a:p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5496" y="6492929"/>
            <a:ext cx="304800" cy="320447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42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99863"/>
            <a:ext cx="7776864" cy="304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3728" y="3418723"/>
            <a:ext cx="5388428" cy="317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45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8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434975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Разгадай</a:t>
            </a: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кроссворд</a:t>
            </a:r>
          </a:p>
        </p:txBody>
      </p:sp>
      <p:sp>
        <p:nvSpPr>
          <p:cNvPr id="10243" name="Rectangle 3"/>
          <p:cNvSpPr/>
          <p:nvPr/>
        </p:nvSpPr>
        <p:spPr>
          <a:xfrm>
            <a:off x="4284663" y="1700213"/>
            <a:ext cx="433387" cy="433387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ж</a:t>
            </a:r>
          </a:p>
        </p:txBody>
      </p:sp>
      <p:sp>
        <p:nvSpPr>
          <p:cNvPr id="10244" name="Rectangle 4"/>
          <p:cNvSpPr/>
          <p:nvPr/>
        </p:nvSpPr>
        <p:spPr>
          <a:xfrm>
            <a:off x="4284663" y="21336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и</a:t>
            </a:r>
          </a:p>
        </p:txBody>
      </p:sp>
      <p:sp>
        <p:nvSpPr>
          <p:cNvPr id="10245" name="Rectangle 5"/>
          <p:cNvSpPr/>
          <p:nvPr/>
        </p:nvSpPr>
        <p:spPr>
          <a:xfrm>
            <a:off x="4284663" y="29972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46" name="Rectangle 6"/>
          <p:cNvSpPr/>
          <p:nvPr/>
        </p:nvSpPr>
        <p:spPr>
          <a:xfrm>
            <a:off x="4284663" y="25654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47" name="Rectangle 7"/>
          <p:cNvSpPr/>
          <p:nvPr/>
        </p:nvSpPr>
        <p:spPr>
          <a:xfrm>
            <a:off x="4284663" y="34290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т</a:t>
            </a:r>
          </a:p>
        </p:txBody>
      </p:sp>
      <p:sp>
        <p:nvSpPr>
          <p:cNvPr id="20489" name="Rectangle 9"/>
          <p:cNvSpPr/>
          <p:nvPr/>
        </p:nvSpPr>
        <p:spPr>
          <a:xfrm>
            <a:off x="4284663" y="47244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49" name="Rectangle 10"/>
          <p:cNvSpPr/>
          <p:nvPr/>
        </p:nvSpPr>
        <p:spPr>
          <a:xfrm>
            <a:off x="4284663" y="42926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ы</a:t>
            </a:r>
          </a:p>
        </p:txBody>
      </p:sp>
      <p:sp>
        <p:nvSpPr>
          <p:cNvPr id="10250" name="Rectangle 11"/>
          <p:cNvSpPr/>
          <p:nvPr/>
        </p:nvSpPr>
        <p:spPr>
          <a:xfrm>
            <a:off x="4284663" y="38608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1" name="Rectangle 15"/>
          <p:cNvSpPr/>
          <p:nvPr/>
        </p:nvSpPr>
        <p:spPr>
          <a:xfrm>
            <a:off x="3851275" y="21336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х</a:t>
            </a:r>
          </a:p>
        </p:txBody>
      </p:sp>
      <p:sp>
        <p:nvSpPr>
          <p:cNvPr id="10252" name="Rectangle 18"/>
          <p:cNvSpPr/>
          <p:nvPr/>
        </p:nvSpPr>
        <p:spPr>
          <a:xfrm>
            <a:off x="47164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3" name="Rectangle 19"/>
          <p:cNvSpPr/>
          <p:nvPr/>
        </p:nvSpPr>
        <p:spPr>
          <a:xfrm>
            <a:off x="51482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4" name="Rectangle 20"/>
          <p:cNvSpPr/>
          <p:nvPr/>
        </p:nvSpPr>
        <p:spPr>
          <a:xfrm>
            <a:off x="55800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5" name="Rectangle 21"/>
          <p:cNvSpPr/>
          <p:nvPr/>
        </p:nvSpPr>
        <p:spPr>
          <a:xfrm>
            <a:off x="47164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6" name="Rectangle 22"/>
          <p:cNvSpPr/>
          <p:nvPr/>
        </p:nvSpPr>
        <p:spPr>
          <a:xfrm>
            <a:off x="51482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7" name="Rectangle 23"/>
          <p:cNvSpPr/>
          <p:nvPr/>
        </p:nvSpPr>
        <p:spPr>
          <a:xfrm>
            <a:off x="55800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8" name="Rectangle 28"/>
          <p:cNvSpPr/>
          <p:nvPr/>
        </p:nvSpPr>
        <p:spPr>
          <a:xfrm>
            <a:off x="29860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9" name="Rectangle 29"/>
          <p:cNvSpPr/>
          <p:nvPr/>
        </p:nvSpPr>
        <p:spPr>
          <a:xfrm>
            <a:off x="2552700" y="38608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0" name="Rectangle 30"/>
          <p:cNvSpPr/>
          <p:nvPr/>
        </p:nvSpPr>
        <p:spPr>
          <a:xfrm>
            <a:off x="21224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1" name="Rectangle 31"/>
          <p:cNvSpPr/>
          <p:nvPr/>
        </p:nvSpPr>
        <p:spPr>
          <a:xfrm>
            <a:off x="1689100" y="385921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2" name="Rectangle 32"/>
          <p:cNvSpPr/>
          <p:nvPr/>
        </p:nvSpPr>
        <p:spPr>
          <a:xfrm>
            <a:off x="12588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3" name="Rectangle 33"/>
          <p:cNvSpPr/>
          <p:nvPr/>
        </p:nvSpPr>
        <p:spPr>
          <a:xfrm>
            <a:off x="47164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4" name="Rectangle 34"/>
          <p:cNvSpPr/>
          <p:nvPr/>
        </p:nvSpPr>
        <p:spPr>
          <a:xfrm>
            <a:off x="51482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5" name="Rectangle 35"/>
          <p:cNvSpPr/>
          <p:nvPr/>
        </p:nvSpPr>
        <p:spPr>
          <a:xfrm>
            <a:off x="2123758" y="4724083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6" name="Rectangle 36"/>
          <p:cNvSpPr/>
          <p:nvPr/>
        </p:nvSpPr>
        <p:spPr>
          <a:xfrm>
            <a:off x="2986088" y="4724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7" name="Rectangle 37"/>
          <p:cNvSpPr/>
          <p:nvPr/>
        </p:nvSpPr>
        <p:spPr>
          <a:xfrm>
            <a:off x="3411538" y="4725988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18" name="Rectangle 38"/>
          <p:cNvSpPr/>
          <p:nvPr/>
        </p:nvSpPr>
        <p:spPr>
          <a:xfrm>
            <a:off x="3851275" y="4724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19" name="Rectangle 39"/>
          <p:cNvSpPr/>
          <p:nvPr/>
        </p:nvSpPr>
        <p:spPr>
          <a:xfrm>
            <a:off x="1258888" y="4724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20" name="Rectangle 40"/>
          <p:cNvSpPr/>
          <p:nvPr/>
        </p:nvSpPr>
        <p:spPr>
          <a:xfrm>
            <a:off x="827088" y="4724400"/>
            <a:ext cx="431800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21" name="Rectangle 41"/>
          <p:cNvSpPr/>
          <p:nvPr/>
        </p:nvSpPr>
        <p:spPr>
          <a:xfrm>
            <a:off x="2555875" y="472408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2" name="Rectangle 51"/>
          <p:cNvSpPr/>
          <p:nvPr/>
        </p:nvSpPr>
        <p:spPr>
          <a:xfrm>
            <a:off x="250825" y="260350"/>
            <a:ext cx="8713788" cy="6408738"/>
          </a:xfrm>
          <a:prstGeom prst="rect">
            <a:avLst/>
          </a:prstGeom>
          <a:noFill/>
          <a:ln w="57150" cap="rnd" cmpd="sng">
            <a:pattFill prst="solidDmnd">
              <a:fgClr>
                <a:srgbClr val="33CCFF"/>
              </a:fgClr>
              <a:bgClr>
                <a:srgbClr val="0066FF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273" name="Rectangle 15"/>
          <p:cNvSpPr/>
          <p:nvPr/>
        </p:nvSpPr>
        <p:spPr>
          <a:xfrm>
            <a:off x="3417888" y="2132013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10274" name="Rectangle 15"/>
          <p:cNvSpPr/>
          <p:nvPr/>
        </p:nvSpPr>
        <p:spPr>
          <a:xfrm>
            <a:off x="384651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5" name="Rectangle 20"/>
          <p:cNvSpPr/>
          <p:nvPr/>
        </p:nvSpPr>
        <p:spPr>
          <a:xfrm>
            <a:off x="6013450" y="2565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6" name="Rectangle 20"/>
          <p:cNvSpPr/>
          <p:nvPr/>
        </p:nvSpPr>
        <p:spPr>
          <a:xfrm>
            <a:off x="6446838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7" name="Rectangle 27"/>
          <p:cNvSpPr/>
          <p:nvPr/>
        </p:nvSpPr>
        <p:spPr>
          <a:xfrm>
            <a:off x="60118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8" name="Rectangle 28"/>
          <p:cNvSpPr/>
          <p:nvPr/>
        </p:nvSpPr>
        <p:spPr>
          <a:xfrm>
            <a:off x="6442075" y="29972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9" name="Rectangle 25"/>
          <p:cNvSpPr/>
          <p:nvPr/>
        </p:nvSpPr>
        <p:spPr>
          <a:xfrm>
            <a:off x="3844925" y="299561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0" name="Rectangle 22"/>
          <p:cNvSpPr/>
          <p:nvPr/>
        </p:nvSpPr>
        <p:spPr>
          <a:xfrm>
            <a:off x="3417888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1" name="Rectangle 22"/>
          <p:cNvSpPr/>
          <p:nvPr/>
        </p:nvSpPr>
        <p:spPr>
          <a:xfrm>
            <a:off x="2986088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2" name="Rectangle 29"/>
          <p:cNvSpPr/>
          <p:nvPr/>
        </p:nvSpPr>
        <p:spPr>
          <a:xfrm>
            <a:off x="3844925" y="38608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3" name="Rectangle 33"/>
          <p:cNvSpPr/>
          <p:nvPr/>
        </p:nvSpPr>
        <p:spPr>
          <a:xfrm>
            <a:off x="55800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4" name="Rectangle 29"/>
          <p:cNvSpPr/>
          <p:nvPr/>
        </p:nvSpPr>
        <p:spPr>
          <a:xfrm>
            <a:off x="34178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5" name="Rectangle 35"/>
          <p:cNvSpPr/>
          <p:nvPr/>
        </p:nvSpPr>
        <p:spPr>
          <a:xfrm>
            <a:off x="1689100" y="4724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pic>
        <p:nvPicPr>
          <p:cNvPr id="2" name="Изображение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190" y="5013325"/>
            <a:ext cx="2435860" cy="1496695"/>
          </a:xfrm>
          <a:prstGeom prst="rect">
            <a:avLst/>
          </a:prstGeom>
        </p:spPr>
      </p:pic>
      <p:pic>
        <p:nvPicPr>
          <p:cNvPr id="3" name="Изображение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1196975"/>
            <a:ext cx="1727835" cy="1512570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5229225"/>
            <a:ext cx="2203450" cy="1359535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05" y="1772920"/>
            <a:ext cx="2437765" cy="1631315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370" y="3448050"/>
            <a:ext cx="2426970" cy="149288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47435" y="1772920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11684" y="5044559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20560" y="1196975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39750" y="5229225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516414" y="3429000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3371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10244" grpId="0" bldLvl="0" animBg="1"/>
      <p:bldP spid="10244" grpId="1" animBg="1"/>
      <p:bldP spid="10246" grpId="0" animBg="1"/>
      <p:bldP spid="20489" grpId="0" animBg="1"/>
      <p:bldP spid="10251" grpId="0" bldLvl="0" animBg="1"/>
      <p:bldP spid="10251" grpId="1" animBg="1"/>
      <p:bldP spid="10252" grpId="0" animBg="1"/>
      <p:bldP spid="10253" grpId="0" animBg="1"/>
      <p:bldP spid="10254" grpId="0" animBg="1"/>
      <p:bldP spid="20518" grpId="0" animBg="1"/>
      <p:bldP spid="20519" grpId="0" animBg="1"/>
      <p:bldP spid="20520" grpId="0" animBg="1"/>
      <p:bldP spid="20521" grpId="0" animBg="1"/>
      <p:bldP spid="10273" grpId="0" bldLvl="0" animBg="1"/>
      <p:bldP spid="10273" grpId="1" animBg="1"/>
      <p:bldP spid="10274" grpId="0" animBg="1"/>
      <p:bldP spid="10275" grpId="0" animBg="1"/>
      <p:bldP spid="102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434975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Разгадай</a:t>
            </a: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кроссворд</a:t>
            </a:r>
          </a:p>
        </p:txBody>
      </p:sp>
      <p:sp>
        <p:nvSpPr>
          <p:cNvPr id="10243" name="Rectangle 3"/>
          <p:cNvSpPr/>
          <p:nvPr/>
        </p:nvSpPr>
        <p:spPr>
          <a:xfrm>
            <a:off x="4284663" y="1700213"/>
            <a:ext cx="433387" cy="433387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ж</a:t>
            </a:r>
          </a:p>
        </p:txBody>
      </p:sp>
      <p:sp>
        <p:nvSpPr>
          <p:cNvPr id="10244" name="Rectangle 4"/>
          <p:cNvSpPr/>
          <p:nvPr/>
        </p:nvSpPr>
        <p:spPr>
          <a:xfrm>
            <a:off x="4284663" y="21336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и</a:t>
            </a:r>
          </a:p>
        </p:txBody>
      </p:sp>
      <p:sp>
        <p:nvSpPr>
          <p:cNvPr id="10245" name="Rectangle 5"/>
          <p:cNvSpPr/>
          <p:nvPr/>
        </p:nvSpPr>
        <p:spPr>
          <a:xfrm>
            <a:off x="4284663" y="29972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46" name="Rectangle 6"/>
          <p:cNvSpPr/>
          <p:nvPr/>
        </p:nvSpPr>
        <p:spPr>
          <a:xfrm>
            <a:off x="4284663" y="25654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в</a:t>
            </a:r>
          </a:p>
        </p:txBody>
      </p:sp>
      <p:sp>
        <p:nvSpPr>
          <p:cNvPr id="10247" name="Rectangle 7"/>
          <p:cNvSpPr/>
          <p:nvPr/>
        </p:nvSpPr>
        <p:spPr>
          <a:xfrm>
            <a:off x="4284663" y="34290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т</a:t>
            </a:r>
          </a:p>
        </p:txBody>
      </p:sp>
      <p:sp>
        <p:nvSpPr>
          <p:cNvPr id="20489" name="Rectangle 9"/>
          <p:cNvSpPr/>
          <p:nvPr/>
        </p:nvSpPr>
        <p:spPr>
          <a:xfrm>
            <a:off x="4284663" y="47244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49" name="Rectangle 10"/>
          <p:cNvSpPr/>
          <p:nvPr/>
        </p:nvSpPr>
        <p:spPr>
          <a:xfrm>
            <a:off x="4284663" y="42926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ы</a:t>
            </a:r>
          </a:p>
        </p:txBody>
      </p:sp>
      <p:sp>
        <p:nvSpPr>
          <p:cNvPr id="10250" name="Rectangle 11"/>
          <p:cNvSpPr/>
          <p:nvPr/>
        </p:nvSpPr>
        <p:spPr>
          <a:xfrm>
            <a:off x="4284663" y="38608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1" name="Rectangle 15"/>
          <p:cNvSpPr/>
          <p:nvPr/>
        </p:nvSpPr>
        <p:spPr>
          <a:xfrm>
            <a:off x="3851275" y="21336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х</a:t>
            </a:r>
          </a:p>
        </p:txBody>
      </p:sp>
      <p:sp>
        <p:nvSpPr>
          <p:cNvPr id="10252" name="Rectangle 18"/>
          <p:cNvSpPr/>
          <p:nvPr/>
        </p:nvSpPr>
        <p:spPr>
          <a:xfrm>
            <a:off x="47164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53" name="Rectangle 19"/>
          <p:cNvSpPr/>
          <p:nvPr/>
        </p:nvSpPr>
        <p:spPr>
          <a:xfrm>
            <a:off x="51482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й</a:t>
            </a:r>
          </a:p>
        </p:txBody>
      </p:sp>
      <p:sp>
        <p:nvSpPr>
          <p:cNvPr id="10254" name="Rectangle 20"/>
          <p:cNvSpPr/>
          <p:nvPr/>
        </p:nvSpPr>
        <p:spPr>
          <a:xfrm>
            <a:off x="55800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н</a:t>
            </a:r>
          </a:p>
        </p:txBody>
      </p:sp>
      <p:sp>
        <p:nvSpPr>
          <p:cNvPr id="10255" name="Rectangle 21"/>
          <p:cNvSpPr/>
          <p:nvPr/>
        </p:nvSpPr>
        <p:spPr>
          <a:xfrm>
            <a:off x="47164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6" name="Rectangle 22"/>
          <p:cNvSpPr/>
          <p:nvPr/>
        </p:nvSpPr>
        <p:spPr>
          <a:xfrm>
            <a:off x="51482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7" name="Rectangle 23"/>
          <p:cNvSpPr/>
          <p:nvPr/>
        </p:nvSpPr>
        <p:spPr>
          <a:xfrm>
            <a:off x="55800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8" name="Rectangle 28"/>
          <p:cNvSpPr/>
          <p:nvPr/>
        </p:nvSpPr>
        <p:spPr>
          <a:xfrm>
            <a:off x="29860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9" name="Rectangle 29"/>
          <p:cNvSpPr/>
          <p:nvPr/>
        </p:nvSpPr>
        <p:spPr>
          <a:xfrm>
            <a:off x="2552700" y="38608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0" name="Rectangle 30"/>
          <p:cNvSpPr/>
          <p:nvPr/>
        </p:nvSpPr>
        <p:spPr>
          <a:xfrm>
            <a:off x="21224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1" name="Rectangle 31"/>
          <p:cNvSpPr/>
          <p:nvPr/>
        </p:nvSpPr>
        <p:spPr>
          <a:xfrm>
            <a:off x="1689100" y="385921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2" name="Rectangle 32"/>
          <p:cNvSpPr/>
          <p:nvPr/>
        </p:nvSpPr>
        <p:spPr>
          <a:xfrm>
            <a:off x="12588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3" name="Rectangle 33"/>
          <p:cNvSpPr/>
          <p:nvPr/>
        </p:nvSpPr>
        <p:spPr>
          <a:xfrm>
            <a:off x="47164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4" name="Rectangle 34"/>
          <p:cNvSpPr/>
          <p:nvPr/>
        </p:nvSpPr>
        <p:spPr>
          <a:xfrm>
            <a:off x="51482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5" name="Rectangle 35"/>
          <p:cNvSpPr/>
          <p:nvPr/>
        </p:nvSpPr>
        <p:spPr>
          <a:xfrm>
            <a:off x="2123758" y="4724083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6" name="Rectangle 36"/>
          <p:cNvSpPr/>
          <p:nvPr/>
        </p:nvSpPr>
        <p:spPr>
          <a:xfrm>
            <a:off x="2986088" y="4724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7" name="Rectangle 37"/>
          <p:cNvSpPr/>
          <p:nvPr/>
        </p:nvSpPr>
        <p:spPr>
          <a:xfrm>
            <a:off x="3411538" y="4725988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18" name="Rectangle 38"/>
          <p:cNvSpPr/>
          <p:nvPr/>
        </p:nvSpPr>
        <p:spPr>
          <a:xfrm>
            <a:off x="3851275" y="4724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19" name="Rectangle 39"/>
          <p:cNvSpPr/>
          <p:nvPr/>
        </p:nvSpPr>
        <p:spPr>
          <a:xfrm>
            <a:off x="1258888" y="4724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20" name="Rectangle 40"/>
          <p:cNvSpPr/>
          <p:nvPr/>
        </p:nvSpPr>
        <p:spPr>
          <a:xfrm>
            <a:off x="827088" y="4724400"/>
            <a:ext cx="431800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21" name="Rectangle 41"/>
          <p:cNvSpPr/>
          <p:nvPr/>
        </p:nvSpPr>
        <p:spPr>
          <a:xfrm>
            <a:off x="2555875" y="472408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2" name="Rectangle 51"/>
          <p:cNvSpPr/>
          <p:nvPr/>
        </p:nvSpPr>
        <p:spPr>
          <a:xfrm>
            <a:off x="250825" y="260350"/>
            <a:ext cx="8713788" cy="6408738"/>
          </a:xfrm>
          <a:prstGeom prst="rect">
            <a:avLst/>
          </a:prstGeom>
          <a:noFill/>
          <a:ln w="57150" cap="rnd" cmpd="sng">
            <a:pattFill prst="solidDmnd">
              <a:fgClr>
                <a:srgbClr val="33CCFF"/>
              </a:fgClr>
              <a:bgClr>
                <a:srgbClr val="0066FF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273" name="Rectangle 15"/>
          <p:cNvSpPr/>
          <p:nvPr/>
        </p:nvSpPr>
        <p:spPr>
          <a:xfrm>
            <a:off x="3417888" y="2132013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10274" name="Rectangle 15"/>
          <p:cNvSpPr/>
          <p:nvPr/>
        </p:nvSpPr>
        <p:spPr>
          <a:xfrm>
            <a:off x="384651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х</a:t>
            </a:r>
          </a:p>
        </p:txBody>
      </p:sp>
      <p:sp>
        <p:nvSpPr>
          <p:cNvPr id="10275" name="Rectangle 20"/>
          <p:cNvSpPr/>
          <p:nvPr/>
        </p:nvSpPr>
        <p:spPr>
          <a:xfrm>
            <a:off x="6013450" y="2565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ы</a:t>
            </a:r>
          </a:p>
        </p:txBody>
      </p:sp>
      <p:sp>
        <p:nvSpPr>
          <p:cNvPr id="10276" name="Rectangle 20"/>
          <p:cNvSpPr/>
          <p:nvPr/>
        </p:nvSpPr>
        <p:spPr>
          <a:xfrm>
            <a:off x="6446838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е</a:t>
            </a:r>
          </a:p>
        </p:txBody>
      </p:sp>
      <p:sp>
        <p:nvSpPr>
          <p:cNvPr id="10277" name="Rectangle 27"/>
          <p:cNvSpPr/>
          <p:nvPr/>
        </p:nvSpPr>
        <p:spPr>
          <a:xfrm>
            <a:off x="60118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8" name="Rectangle 28"/>
          <p:cNvSpPr/>
          <p:nvPr/>
        </p:nvSpPr>
        <p:spPr>
          <a:xfrm>
            <a:off x="6442075" y="29972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9" name="Rectangle 25"/>
          <p:cNvSpPr/>
          <p:nvPr/>
        </p:nvSpPr>
        <p:spPr>
          <a:xfrm>
            <a:off x="3844925" y="299561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0" name="Rectangle 22"/>
          <p:cNvSpPr/>
          <p:nvPr/>
        </p:nvSpPr>
        <p:spPr>
          <a:xfrm>
            <a:off x="3417888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1" name="Rectangle 22"/>
          <p:cNvSpPr/>
          <p:nvPr/>
        </p:nvSpPr>
        <p:spPr>
          <a:xfrm>
            <a:off x="2986088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2" name="Rectangle 29"/>
          <p:cNvSpPr/>
          <p:nvPr/>
        </p:nvSpPr>
        <p:spPr>
          <a:xfrm>
            <a:off x="3844925" y="38608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3" name="Rectangle 33"/>
          <p:cNvSpPr/>
          <p:nvPr/>
        </p:nvSpPr>
        <p:spPr>
          <a:xfrm>
            <a:off x="55800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4" name="Rectangle 29"/>
          <p:cNvSpPr/>
          <p:nvPr/>
        </p:nvSpPr>
        <p:spPr>
          <a:xfrm>
            <a:off x="34178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5" name="Rectangle 35"/>
          <p:cNvSpPr/>
          <p:nvPr/>
        </p:nvSpPr>
        <p:spPr>
          <a:xfrm>
            <a:off x="1689100" y="4724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pic>
        <p:nvPicPr>
          <p:cNvPr id="2" name="Изображение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190" y="5013325"/>
            <a:ext cx="2435860" cy="1496695"/>
          </a:xfrm>
          <a:prstGeom prst="rect">
            <a:avLst/>
          </a:prstGeom>
        </p:spPr>
      </p:pic>
      <p:pic>
        <p:nvPicPr>
          <p:cNvPr id="3" name="Изображение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1196975"/>
            <a:ext cx="1727835" cy="1512570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5229225"/>
            <a:ext cx="2203450" cy="1359535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05" y="1772920"/>
            <a:ext cx="2437765" cy="1631315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370" y="3448050"/>
            <a:ext cx="2426970" cy="149288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47435" y="1772920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11684" y="5044559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20560" y="1196975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39750" y="5229225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516414" y="3429000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006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10244" grpId="0" bldLvl="0" animBg="1"/>
      <p:bldP spid="10244" grpId="1" animBg="1"/>
      <p:bldP spid="10246" grpId="0" animBg="1"/>
      <p:bldP spid="10246" grpId="1" animBg="1"/>
      <p:bldP spid="20489" grpId="0" animBg="1"/>
      <p:bldP spid="10251" grpId="0" bldLvl="0" animBg="1"/>
      <p:bldP spid="10251" grpId="1" animBg="1"/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20518" grpId="0" animBg="1"/>
      <p:bldP spid="20519" grpId="0" animBg="1"/>
      <p:bldP spid="20520" grpId="0" animBg="1"/>
      <p:bldP spid="20521" grpId="0" animBg="1"/>
      <p:bldP spid="10273" grpId="0" bldLvl="0" animBg="1"/>
      <p:bldP spid="10273" grpId="1" animBg="1"/>
      <p:bldP spid="10274" grpId="0" animBg="1"/>
      <p:bldP spid="10274" grpId="1" animBg="1"/>
      <p:bldP spid="10275" grpId="0" animBg="1"/>
      <p:bldP spid="10275" grpId="1" animBg="1"/>
      <p:bldP spid="10276" grpId="0" animBg="1"/>
      <p:bldP spid="1027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434975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Разгадай</a:t>
            </a: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кроссворд</a:t>
            </a:r>
          </a:p>
        </p:txBody>
      </p:sp>
      <p:sp>
        <p:nvSpPr>
          <p:cNvPr id="10243" name="Rectangle 3"/>
          <p:cNvSpPr/>
          <p:nvPr/>
        </p:nvSpPr>
        <p:spPr>
          <a:xfrm>
            <a:off x="4284663" y="1700213"/>
            <a:ext cx="433387" cy="433387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ж</a:t>
            </a:r>
          </a:p>
        </p:txBody>
      </p:sp>
      <p:sp>
        <p:nvSpPr>
          <p:cNvPr id="10244" name="Rectangle 4"/>
          <p:cNvSpPr/>
          <p:nvPr/>
        </p:nvSpPr>
        <p:spPr>
          <a:xfrm>
            <a:off x="4284663" y="21336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и</a:t>
            </a:r>
          </a:p>
        </p:txBody>
      </p:sp>
      <p:sp>
        <p:nvSpPr>
          <p:cNvPr id="10245" name="Rectangle 5"/>
          <p:cNvSpPr/>
          <p:nvPr/>
        </p:nvSpPr>
        <p:spPr>
          <a:xfrm>
            <a:off x="4284663" y="29972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46" name="Rectangle 6"/>
          <p:cNvSpPr/>
          <p:nvPr/>
        </p:nvSpPr>
        <p:spPr>
          <a:xfrm>
            <a:off x="4284663" y="25654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в</a:t>
            </a:r>
          </a:p>
        </p:txBody>
      </p:sp>
      <p:sp>
        <p:nvSpPr>
          <p:cNvPr id="10247" name="Rectangle 7"/>
          <p:cNvSpPr/>
          <p:nvPr/>
        </p:nvSpPr>
        <p:spPr>
          <a:xfrm>
            <a:off x="4284663" y="34290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т</a:t>
            </a:r>
          </a:p>
        </p:txBody>
      </p:sp>
      <p:sp>
        <p:nvSpPr>
          <p:cNvPr id="20489" name="Rectangle 9"/>
          <p:cNvSpPr/>
          <p:nvPr/>
        </p:nvSpPr>
        <p:spPr>
          <a:xfrm>
            <a:off x="4284663" y="47244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49" name="Rectangle 10"/>
          <p:cNvSpPr/>
          <p:nvPr/>
        </p:nvSpPr>
        <p:spPr>
          <a:xfrm>
            <a:off x="4284663" y="42926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ы</a:t>
            </a:r>
          </a:p>
        </p:txBody>
      </p:sp>
      <p:sp>
        <p:nvSpPr>
          <p:cNvPr id="10250" name="Rectangle 11"/>
          <p:cNvSpPr/>
          <p:nvPr/>
        </p:nvSpPr>
        <p:spPr>
          <a:xfrm>
            <a:off x="4284663" y="38608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1" name="Rectangle 15"/>
          <p:cNvSpPr/>
          <p:nvPr/>
        </p:nvSpPr>
        <p:spPr>
          <a:xfrm>
            <a:off x="3851275" y="21336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х</a:t>
            </a:r>
          </a:p>
        </p:txBody>
      </p:sp>
      <p:sp>
        <p:nvSpPr>
          <p:cNvPr id="10252" name="Rectangle 18"/>
          <p:cNvSpPr/>
          <p:nvPr/>
        </p:nvSpPr>
        <p:spPr>
          <a:xfrm>
            <a:off x="47164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53" name="Rectangle 19"/>
          <p:cNvSpPr/>
          <p:nvPr/>
        </p:nvSpPr>
        <p:spPr>
          <a:xfrm>
            <a:off x="51482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й</a:t>
            </a:r>
          </a:p>
        </p:txBody>
      </p:sp>
      <p:sp>
        <p:nvSpPr>
          <p:cNvPr id="10254" name="Rectangle 20"/>
          <p:cNvSpPr/>
          <p:nvPr/>
        </p:nvSpPr>
        <p:spPr>
          <a:xfrm>
            <a:off x="55800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н</a:t>
            </a:r>
          </a:p>
        </p:txBody>
      </p:sp>
      <p:sp>
        <p:nvSpPr>
          <p:cNvPr id="10255" name="Rectangle 21"/>
          <p:cNvSpPr/>
          <p:nvPr/>
        </p:nvSpPr>
        <p:spPr>
          <a:xfrm>
            <a:off x="47164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р</a:t>
            </a:r>
          </a:p>
        </p:txBody>
      </p:sp>
      <p:sp>
        <p:nvSpPr>
          <p:cNvPr id="10256" name="Rectangle 22"/>
          <p:cNvSpPr/>
          <p:nvPr/>
        </p:nvSpPr>
        <p:spPr>
          <a:xfrm>
            <a:off x="51482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57" name="Rectangle 23"/>
          <p:cNvSpPr/>
          <p:nvPr/>
        </p:nvSpPr>
        <p:spPr>
          <a:xfrm>
            <a:off x="55800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с</a:t>
            </a:r>
          </a:p>
        </p:txBody>
      </p:sp>
      <p:sp>
        <p:nvSpPr>
          <p:cNvPr id="10258" name="Rectangle 28"/>
          <p:cNvSpPr/>
          <p:nvPr/>
        </p:nvSpPr>
        <p:spPr>
          <a:xfrm>
            <a:off x="29860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59" name="Rectangle 29"/>
          <p:cNvSpPr/>
          <p:nvPr/>
        </p:nvSpPr>
        <p:spPr>
          <a:xfrm>
            <a:off x="2552700" y="38608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0" name="Rectangle 30"/>
          <p:cNvSpPr/>
          <p:nvPr/>
        </p:nvSpPr>
        <p:spPr>
          <a:xfrm>
            <a:off x="21224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1" name="Rectangle 31"/>
          <p:cNvSpPr/>
          <p:nvPr/>
        </p:nvSpPr>
        <p:spPr>
          <a:xfrm>
            <a:off x="1689100" y="385921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2" name="Rectangle 32"/>
          <p:cNvSpPr/>
          <p:nvPr/>
        </p:nvSpPr>
        <p:spPr>
          <a:xfrm>
            <a:off x="12588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3" name="Rectangle 33"/>
          <p:cNvSpPr/>
          <p:nvPr/>
        </p:nvSpPr>
        <p:spPr>
          <a:xfrm>
            <a:off x="47164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4" name="Rectangle 34"/>
          <p:cNvSpPr/>
          <p:nvPr/>
        </p:nvSpPr>
        <p:spPr>
          <a:xfrm>
            <a:off x="51482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5" name="Rectangle 35"/>
          <p:cNvSpPr/>
          <p:nvPr/>
        </p:nvSpPr>
        <p:spPr>
          <a:xfrm>
            <a:off x="2123758" y="4724083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6" name="Rectangle 36"/>
          <p:cNvSpPr/>
          <p:nvPr/>
        </p:nvSpPr>
        <p:spPr>
          <a:xfrm>
            <a:off x="2986088" y="4724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7" name="Rectangle 37"/>
          <p:cNvSpPr/>
          <p:nvPr/>
        </p:nvSpPr>
        <p:spPr>
          <a:xfrm>
            <a:off x="3411538" y="4725988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18" name="Rectangle 38"/>
          <p:cNvSpPr/>
          <p:nvPr/>
        </p:nvSpPr>
        <p:spPr>
          <a:xfrm>
            <a:off x="3851275" y="4724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19" name="Rectangle 39"/>
          <p:cNvSpPr/>
          <p:nvPr/>
        </p:nvSpPr>
        <p:spPr>
          <a:xfrm>
            <a:off x="1258888" y="4724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20" name="Rectangle 40"/>
          <p:cNvSpPr/>
          <p:nvPr/>
        </p:nvSpPr>
        <p:spPr>
          <a:xfrm>
            <a:off x="827088" y="4724400"/>
            <a:ext cx="431800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21" name="Rectangle 41"/>
          <p:cNvSpPr/>
          <p:nvPr/>
        </p:nvSpPr>
        <p:spPr>
          <a:xfrm>
            <a:off x="2555875" y="472408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2" name="Rectangle 51"/>
          <p:cNvSpPr/>
          <p:nvPr/>
        </p:nvSpPr>
        <p:spPr>
          <a:xfrm>
            <a:off x="250825" y="260350"/>
            <a:ext cx="8713788" cy="6408738"/>
          </a:xfrm>
          <a:prstGeom prst="rect">
            <a:avLst/>
          </a:prstGeom>
          <a:noFill/>
          <a:ln w="57150" cap="rnd" cmpd="sng">
            <a:pattFill prst="solidDmnd">
              <a:fgClr>
                <a:srgbClr val="33CCFF"/>
              </a:fgClr>
              <a:bgClr>
                <a:srgbClr val="0066FF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273" name="Rectangle 15"/>
          <p:cNvSpPr/>
          <p:nvPr/>
        </p:nvSpPr>
        <p:spPr>
          <a:xfrm>
            <a:off x="3417888" y="2132013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10274" name="Rectangle 15"/>
          <p:cNvSpPr/>
          <p:nvPr/>
        </p:nvSpPr>
        <p:spPr>
          <a:xfrm>
            <a:off x="384651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х</a:t>
            </a:r>
          </a:p>
        </p:txBody>
      </p:sp>
      <p:sp>
        <p:nvSpPr>
          <p:cNvPr id="10275" name="Rectangle 20"/>
          <p:cNvSpPr/>
          <p:nvPr/>
        </p:nvSpPr>
        <p:spPr>
          <a:xfrm>
            <a:off x="6013450" y="2565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ы</a:t>
            </a:r>
          </a:p>
        </p:txBody>
      </p:sp>
      <p:sp>
        <p:nvSpPr>
          <p:cNvPr id="10276" name="Rectangle 20"/>
          <p:cNvSpPr/>
          <p:nvPr/>
        </p:nvSpPr>
        <p:spPr>
          <a:xfrm>
            <a:off x="6446838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е</a:t>
            </a:r>
          </a:p>
        </p:txBody>
      </p:sp>
      <p:sp>
        <p:nvSpPr>
          <p:cNvPr id="10277" name="Rectangle 27"/>
          <p:cNvSpPr/>
          <p:nvPr/>
        </p:nvSpPr>
        <p:spPr>
          <a:xfrm>
            <a:off x="60118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л</a:t>
            </a:r>
          </a:p>
        </p:txBody>
      </p:sp>
      <p:sp>
        <p:nvSpPr>
          <p:cNvPr id="10278" name="Rectangle 28"/>
          <p:cNvSpPr/>
          <p:nvPr/>
        </p:nvSpPr>
        <p:spPr>
          <a:xfrm>
            <a:off x="6442075" y="29972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и</a:t>
            </a:r>
          </a:p>
        </p:txBody>
      </p:sp>
      <p:sp>
        <p:nvSpPr>
          <p:cNvPr id="10279" name="Rectangle 25"/>
          <p:cNvSpPr/>
          <p:nvPr/>
        </p:nvSpPr>
        <p:spPr>
          <a:xfrm>
            <a:off x="3844925" y="299561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д</a:t>
            </a:r>
          </a:p>
        </p:txBody>
      </p:sp>
      <p:sp>
        <p:nvSpPr>
          <p:cNvPr id="10280" name="Rectangle 22"/>
          <p:cNvSpPr/>
          <p:nvPr/>
        </p:nvSpPr>
        <p:spPr>
          <a:xfrm>
            <a:off x="3417888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81" name="Rectangle 22"/>
          <p:cNvSpPr/>
          <p:nvPr/>
        </p:nvSpPr>
        <p:spPr>
          <a:xfrm>
            <a:off x="2986088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в</a:t>
            </a:r>
          </a:p>
        </p:txBody>
      </p:sp>
      <p:sp>
        <p:nvSpPr>
          <p:cNvPr id="10282" name="Rectangle 29"/>
          <p:cNvSpPr/>
          <p:nvPr/>
        </p:nvSpPr>
        <p:spPr>
          <a:xfrm>
            <a:off x="3844925" y="38608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3" name="Rectangle 33"/>
          <p:cNvSpPr/>
          <p:nvPr/>
        </p:nvSpPr>
        <p:spPr>
          <a:xfrm>
            <a:off x="55800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4" name="Rectangle 29"/>
          <p:cNvSpPr/>
          <p:nvPr/>
        </p:nvSpPr>
        <p:spPr>
          <a:xfrm>
            <a:off x="34178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85" name="Rectangle 35"/>
          <p:cNvSpPr/>
          <p:nvPr/>
        </p:nvSpPr>
        <p:spPr>
          <a:xfrm>
            <a:off x="1689100" y="4724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pic>
        <p:nvPicPr>
          <p:cNvPr id="2" name="Изображение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190" y="5013325"/>
            <a:ext cx="2435860" cy="1496695"/>
          </a:xfrm>
          <a:prstGeom prst="rect">
            <a:avLst/>
          </a:prstGeom>
        </p:spPr>
      </p:pic>
      <p:pic>
        <p:nvPicPr>
          <p:cNvPr id="3" name="Изображение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1196975"/>
            <a:ext cx="1727835" cy="1512570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5229225"/>
            <a:ext cx="3024138" cy="1359535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05" y="1772920"/>
            <a:ext cx="2437765" cy="1631315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370" y="3448050"/>
            <a:ext cx="2426970" cy="149288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47435" y="1772920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11684" y="5044559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20560" y="1196975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39750" y="5229225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516414" y="3429000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409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10244" grpId="0" bldLvl="0" animBg="1"/>
      <p:bldP spid="10244" grpId="1" animBg="1"/>
      <p:bldP spid="10245" grpId="0" animBg="1"/>
      <p:bldP spid="10245" grpId="1" animBg="1"/>
      <p:bldP spid="10246" grpId="0" bldLvl="0" animBg="1"/>
      <p:bldP spid="10246" grpId="1" animBg="1"/>
      <p:bldP spid="20489" grpId="0" animBg="1"/>
      <p:bldP spid="10251" grpId="0" bldLvl="0" animBg="1"/>
      <p:bldP spid="10251" grpId="1" animBg="1"/>
      <p:bldP spid="10252" grpId="0" bldLvl="0" animBg="1"/>
      <p:bldP spid="10252" grpId="1" animBg="1"/>
      <p:bldP spid="10253" grpId="0" bldLvl="0" animBg="1"/>
      <p:bldP spid="10253" grpId="1" animBg="1"/>
      <p:bldP spid="10254" grpId="0" bldLvl="0" animBg="1"/>
      <p:bldP spid="10254" grpId="1" animBg="1"/>
      <p:bldP spid="10255" grpId="0" animBg="1"/>
      <p:bldP spid="10255" grpId="1" animBg="1"/>
      <p:bldP spid="10256" grpId="0" animBg="1"/>
      <p:bldP spid="10256" grpId="1" animBg="1"/>
      <p:bldP spid="10257" grpId="0" animBg="1"/>
      <p:bldP spid="10257" grpId="1" animBg="1"/>
      <p:bldP spid="20518" grpId="0" animBg="1"/>
      <p:bldP spid="20519" grpId="0" animBg="1"/>
      <p:bldP spid="20520" grpId="0" animBg="1"/>
      <p:bldP spid="20521" grpId="0" animBg="1"/>
      <p:bldP spid="10273" grpId="0" bldLvl="0" animBg="1"/>
      <p:bldP spid="10273" grpId="1" animBg="1"/>
      <p:bldP spid="10274" grpId="0" bldLvl="0" animBg="1"/>
      <p:bldP spid="10274" grpId="1" animBg="1"/>
      <p:bldP spid="10275" grpId="0" bldLvl="0" animBg="1"/>
      <p:bldP spid="10275" grpId="1" animBg="1"/>
      <p:bldP spid="10276" grpId="0" bldLvl="0" animBg="1"/>
      <p:bldP spid="10276" grpId="1" animBg="1"/>
      <p:bldP spid="10277" grpId="0" animBg="1"/>
      <p:bldP spid="10277" grpId="1" animBg="1"/>
      <p:bldP spid="10278" grpId="0" animBg="1"/>
      <p:bldP spid="10278" grpId="1" animBg="1"/>
      <p:bldP spid="10279" grpId="0" animBg="1"/>
      <p:bldP spid="10279" grpId="1" animBg="1"/>
      <p:bldP spid="10280" grpId="0" animBg="1"/>
      <p:bldP spid="10280" grpId="1" animBg="1"/>
      <p:bldP spid="10281" grpId="0" animBg="1"/>
      <p:bldP spid="1028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434975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Разгадай</a:t>
            </a: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кроссворд</a:t>
            </a:r>
          </a:p>
        </p:txBody>
      </p:sp>
      <p:sp>
        <p:nvSpPr>
          <p:cNvPr id="10243" name="Rectangle 3"/>
          <p:cNvSpPr/>
          <p:nvPr/>
        </p:nvSpPr>
        <p:spPr>
          <a:xfrm>
            <a:off x="4284663" y="1700213"/>
            <a:ext cx="433387" cy="433387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ж</a:t>
            </a:r>
          </a:p>
        </p:txBody>
      </p:sp>
      <p:sp>
        <p:nvSpPr>
          <p:cNvPr id="10244" name="Rectangle 4"/>
          <p:cNvSpPr/>
          <p:nvPr/>
        </p:nvSpPr>
        <p:spPr>
          <a:xfrm>
            <a:off x="4284663" y="21336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и</a:t>
            </a:r>
          </a:p>
        </p:txBody>
      </p:sp>
      <p:sp>
        <p:nvSpPr>
          <p:cNvPr id="10245" name="Rectangle 5"/>
          <p:cNvSpPr/>
          <p:nvPr/>
        </p:nvSpPr>
        <p:spPr>
          <a:xfrm>
            <a:off x="4284663" y="29972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46" name="Rectangle 6"/>
          <p:cNvSpPr/>
          <p:nvPr/>
        </p:nvSpPr>
        <p:spPr>
          <a:xfrm>
            <a:off x="4284663" y="25654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в</a:t>
            </a:r>
          </a:p>
        </p:txBody>
      </p:sp>
      <p:sp>
        <p:nvSpPr>
          <p:cNvPr id="10247" name="Rectangle 7"/>
          <p:cNvSpPr/>
          <p:nvPr/>
        </p:nvSpPr>
        <p:spPr>
          <a:xfrm>
            <a:off x="4284663" y="34290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т</a:t>
            </a:r>
          </a:p>
        </p:txBody>
      </p:sp>
      <p:sp>
        <p:nvSpPr>
          <p:cNvPr id="20489" name="Rectangle 9"/>
          <p:cNvSpPr/>
          <p:nvPr/>
        </p:nvSpPr>
        <p:spPr>
          <a:xfrm>
            <a:off x="4284663" y="47244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49" name="Rectangle 10"/>
          <p:cNvSpPr/>
          <p:nvPr/>
        </p:nvSpPr>
        <p:spPr>
          <a:xfrm>
            <a:off x="4284663" y="42926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ы</a:t>
            </a:r>
          </a:p>
        </p:txBody>
      </p:sp>
      <p:sp>
        <p:nvSpPr>
          <p:cNvPr id="10250" name="Rectangle 11"/>
          <p:cNvSpPr/>
          <p:nvPr/>
        </p:nvSpPr>
        <p:spPr>
          <a:xfrm>
            <a:off x="4284663" y="38608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н</a:t>
            </a:r>
          </a:p>
        </p:txBody>
      </p:sp>
      <p:sp>
        <p:nvSpPr>
          <p:cNvPr id="10251" name="Rectangle 15"/>
          <p:cNvSpPr/>
          <p:nvPr/>
        </p:nvSpPr>
        <p:spPr>
          <a:xfrm>
            <a:off x="3851275" y="21336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х</a:t>
            </a:r>
          </a:p>
        </p:txBody>
      </p:sp>
      <p:sp>
        <p:nvSpPr>
          <p:cNvPr id="10252" name="Rectangle 18"/>
          <p:cNvSpPr/>
          <p:nvPr/>
        </p:nvSpPr>
        <p:spPr>
          <a:xfrm>
            <a:off x="47164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53" name="Rectangle 19"/>
          <p:cNvSpPr/>
          <p:nvPr/>
        </p:nvSpPr>
        <p:spPr>
          <a:xfrm>
            <a:off x="51482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й</a:t>
            </a:r>
          </a:p>
        </p:txBody>
      </p:sp>
      <p:sp>
        <p:nvSpPr>
          <p:cNvPr id="10254" name="Rectangle 20"/>
          <p:cNvSpPr/>
          <p:nvPr/>
        </p:nvSpPr>
        <p:spPr>
          <a:xfrm>
            <a:off x="55800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н</a:t>
            </a:r>
          </a:p>
        </p:txBody>
      </p:sp>
      <p:sp>
        <p:nvSpPr>
          <p:cNvPr id="10255" name="Rectangle 21"/>
          <p:cNvSpPr/>
          <p:nvPr/>
        </p:nvSpPr>
        <p:spPr>
          <a:xfrm>
            <a:off x="47164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р</a:t>
            </a:r>
          </a:p>
        </p:txBody>
      </p:sp>
      <p:sp>
        <p:nvSpPr>
          <p:cNvPr id="10256" name="Rectangle 22"/>
          <p:cNvSpPr/>
          <p:nvPr/>
        </p:nvSpPr>
        <p:spPr>
          <a:xfrm>
            <a:off x="51482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57" name="Rectangle 23"/>
          <p:cNvSpPr/>
          <p:nvPr/>
        </p:nvSpPr>
        <p:spPr>
          <a:xfrm>
            <a:off x="55800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с</a:t>
            </a:r>
          </a:p>
        </p:txBody>
      </p:sp>
      <p:sp>
        <p:nvSpPr>
          <p:cNvPr id="10258" name="Rectangle 28"/>
          <p:cNvSpPr/>
          <p:nvPr/>
        </p:nvSpPr>
        <p:spPr>
          <a:xfrm>
            <a:off x="29860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р</a:t>
            </a:r>
          </a:p>
        </p:txBody>
      </p:sp>
      <p:sp>
        <p:nvSpPr>
          <p:cNvPr id="10259" name="Rectangle 29"/>
          <p:cNvSpPr/>
          <p:nvPr/>
        </p:nvSpPr>
        <p:spPr>
          <a:xfrm>
            <a:off x="2552700" y="38608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60" name="Rectangle 30"/>
          <p:cNvSpPr/>
          <p:nvPr/>
        </p:nvSpPr>
        <p:spPr>
          <a:xfrm>
            <a:off x="21224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п</a:t>
            </a:r>
          </a:p>
        </p:txBody>
      </p:sp>
      <p:sp>
        <p:nvSpPr>
          <p:cNvPr id="10261" name="Rectangle 31"/>
          <p:cNvSpPr/>
          <p:nvPr/>
        </p:nvSpPr>
        <p:spPr>
          <a:xfrm>
            <a:off x="1689100" y="385921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а</a:t>
            </a:r>
          </a:p>
        </p:txBody>
      </p:sp>
      <p:sp>
        <p:nvSpPr>
          <p:cNvPr id="10262" name="Rectangle 32"/>
          <p:cNvSpPr/>
          <p:nvPr/>
        </p:nvSpPr>
        <p:spPr>
          <a:xfrm>
            <a:off x="12588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п</a:t>
            </a:r>
          </a:p>
        </p:txBody>
      </p:sp>
      <p:sp>
        <p:nvSpPr>
          <p:cNvPr id="10263" name="Rectangle 33"/>
          <p:cNvSpPr/>
          <p:nvPr/>
        </p:nvSpPr>
        <p:spPr>
          <a:xfrm>
            <a:off x="47164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и</a:t>
            </a:r>
          </a:p>
        </p:txBody>
      </p:sp>
      <p:sp>
        <p:nvSpPr>
          <p:cNvPr id="10264" name="Rectangle 34"/>
          <p:cNvSpPr/>
          <p:nvPr/>
        </p:nvSpPr>
        <p:spPr>
          <a:xfrm>
            <a:off x="51482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к</a:t>
            </a:r>
          </a:p>
        </p:txBody>
      </p:sp>
      <p:sp>
        <p:nvSpPr>
          <p:cNvPr id="10265" name="Rectangle 35"/>
          <p:cNvSpPr/>
          <p:nvPr/>
        </p:nvSpPr>
        <p:spPr>
          <a:xfrm>
            <a:off x="2123758" y="4724083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6" name="Rectangle 36"/>
          <p:cNvSpPr/>
          <p:nvPr/>
        </p:nvSpPr>
        <p:spPr>
          <a:xfrm>
            <a:off x="2986088" y="4724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67" name="Rectangle 37"/>
          <p:cNvSpPr/>
          <p:nvPr/>
        </p:nvSpPr>
        <p:spPr>
          <a:xfrm>
            <a:off x="3411538" y="4725988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18" name="Rectangle 38"/>
          <p:cNvSpPr/>
          <p:nvPr/>
        </p:nvSpPr>
        <p:spPr>
          <a:xfrm>
            <a:off x="3851275" y="4724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19" name="Rectangle 39"/>
          <p:cNvSpPr/>
          <p:nvPr/>
        </p:nvSpPr>
        <p:spPr>
          <a:xfrm>
            <a:off x="1258888" y="4724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20" name="Rectangle 40"/>
          <p:cNvSpPr/>
          <p:nvPr/>
        </p:nvSpPr>
        <p:spPr>
          <a:xfrm>
            <a:off x="827088" y="4724400"/>
            <a:ext cx="431800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521" name="Rectangle 41"/>
          <p:cNvSpPr/>
          <p:nvPr/>
        </p:nvSpPr>
        <p:spPr>
          <a:xfrm>
            <a:off x="2555875" y="472408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72" name="Rectangle 51"/>
          <p:cNvSpPr/>
          <p:nvPr/>
        </p:nvSpPr>
        <p:spPr>
          <a:xfrm>
            <a:off x="250825" y="226219"/>
            <a:ext cx="8713788" cy="6408738"/>
          </a:xfrm>
          <a:prstGeom prst="rect">
            <a:avLst/>
          </a:prstGeom>
          <a:noFill/>
          <a:ln w="57150" cap="rnd" cmpd="sng">
            <a:pattFill prst="solidDmnd">
              <a:fgClr>
                <a:srgbClr val="33CCFF"/>
              </a:fgClr>
              <a:bgClr>
                <a:srgbClr val="0066FF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273" name="Rectangle 15"/>
          <p:cNvSpPr/>
          <p:nvPr/>
        </p:nvSpPr>
        <p:spPr>
          <a:xfrm>
            <a:off x="3417888" y="2132013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10274" name="Rectangle 15"/>
          <p:cNvSpPr/>
          <p:nvPr/>
        </p:nvSpPr>
        <p:spPr>
          <a:xfrm>
            <a:off x="384651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х</a:t>
            </a:r>
          </a:p>
        </p:txBody>
      </p:sp>
      <p:sp>
        <p:nvSpPr>
          <p:cNvPr id="10275" name="Rectangle 20"/>
          <p:cNvSpPr/>
          <p:nvPr/>
        </p:nvSpPr>
        <p:spPr>
          <a:xfrm>
            <a:off x="6013450" y="2565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ы</a:t>
            </a:r>
          </a:p>
        </p:txBody>
      </p:sp>
      <p:sp>
        <p:nvSpPr>
          <p:cNvPr id="10276" name="Rectangle 20"/>
          <p:cNvSpPr/>
          <p:nvPr/>
        </p:nvSpPr>
        <p:spPr>
          <a:xfrm>
            <a:off x="6446838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е</a:t>
            </a:r>
          </a:p>
        </p:txBody>
      </p:sp>
      <p:sp>
        <p:nvSpPr>
          <p:cNvPr id="10277" name="Rectangle 27"/>
          <p:cNvSpPr/>
          <p:nvPr/>
        </p:nvSpPr>
        <p:spPr>
          <a:xfrm>
            <a:off x="60118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л</a:t>
            </a:r>
          </a:p>
        </p:txBody>
      </p:sp>
      <p:sp>
        <p:nvSpPr>
          <p:cNvPr id="10278" name="Rectangle 28"/>
          <p:cNvSpPr/>
          <p:nvPr/>
        </p:nvSpPr>
        <p:spPr>
          <a:xfrm>
            <a:off x="6442075" y="29972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и</a:t>
            </a:r>
          </a:p>
        </p:txBody>
      </p:sp>
      <p:sp>
        <p:nvSpPr>
          <p:cNvPr id="10279" name="Rectangle 25"/>
          <p:cNvSpPr/>
          <p:nvPr/>
        </p:nvSpPr>
        <p:spPr>
          <a:xfrm>
            <a:off x="3844925" y="299561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д</a:t>
            </a:r>
          </a:p>
        </p:txBody>
      </p:sp>
      <p:sp>
        <p:nvSpPr>
          <p:cNvPr id="10280" name="Rectangle 22"/>
          <p:cNvSpPr/>
          <p:nvPr/>
        </p:nvSpPr>
        <p:spPr>
          <a:xfrm>
            <a:off x="3417888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81" name="Rectangle 22"/>
          <p:cNvSpPr/>
          <p:nvPr/>
        </p:nvSpPr>
        <p:spPr>
          <a:xfrm>
            <a:off x="2986088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в</a:t>
            </a:r>
          </a:p>
        </p:txBody>
      </p:sp>
      <p:sp>
        <p:nvSpPr>
          <p:cNvPr id="10282" name="Rectangle 29"/>
          <p:cNvSpPr/>
          <p:nvPr/>
        </p:nvSpPr>
        <p:spPr>
          <a:xfrm>
            <a:off x="3844925" y="38608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т</a:t>
            </a:r>
          </a:p>
        </p:txBody>
      </p:sp>
      <p:sp>
        <p:nvSpPr>
          <p:cNvPr id="10283" name="Rectangle 33"/>
          <p:cNvSpPr/>
          <p:nvPr/>
        </p:nvSpPr>
        <p:spPr>
          <a:xfrm>
            <a:off x="55800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и</a:t>
            </a:r>
          </a:p>
        </p:txBody>
      </p:sp>
      <p:sp>
        <p:nvSpPr>
          <p:cNvPr id="10284" name="Rectangle 29"/>
          <p:cNvSpPr/>
          <p:nvPr/>
        </p:nvSpPr>
        <p:spPr>
          <a:xfrm>
            <a:off x="34178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85" name="Rectangle 35"/>
          <p:cNvSpPr/>
          <p:nvPr/>
        </p:nvSpPr>
        <p:spPr>
          <a:xfrm>
            <a:off x="1689100" y="4724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b="1" dirty="0">
              <a:latin typeface="Arial" panose="020B0604020202020204" pitchFamily="34" charset="0"/>
            </a:endParaRPr>
          </a:p>
        </p:txBody>
      </p:sp>
      <p:pic>
        <p:nvPicPr>
          <p:cNvPr id="2" name="Изображение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190" y="5013325"/>
            <a:ext cx="2435860" cy="1496695"/>
          </a:xfrm>
          <a:prstGeom prst="rect">
            <a:avLst/>
          </a:prstGeom>
        </p:spPr>
      </p:pic>
      <p:pic>
        <p:nvPicPr>
          <p:cNvPr id="3" name="Изображение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1196975"/>
            <a:ext cx="1727835" cy="1512570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5229225"/>
            <a:ext cx="2203450" cy="1359535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05" y="1772920"/>
            <a:ext cx="2437765" cy="1631315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370" y="3448050"/>
            <a:ext cx="2426970" cy="149288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47435" y="1772920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11684" y="5013176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20560" y="1196975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39750" y="5229225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516414" y="3429000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5146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10244" grpId="0" bldLvl="0" animBg="1"/>
      <p:bldP spid="10244" grpId="1" animBg="1"/>
      <p:bldP spid="10245" grpId="0" bldLvl="0" animBg="1"/>
      <p:bldP spid="10245" grpId="1" animBg="1"/>
      <p:bldP spid="10246" grpId="0" bldLvl="0" animBg="1"/>
      <p:bldP spid="10246" grpId="1" animBg="1"/>
      <p:bldP spid="20489" grpId="0" animBg="1"/>
      <p:bldP spid="10250" grpId="0" animBg="1"/>
      <p:bldP spid="10250" grpId="1" animBg="1"/>
      <p:bldP spid="10251" grpId="0" bldLvl="0" animBg="1"/>
      <p:bldP spid="10251" grpId="1" animBg="1"/>
      <p:bldP spid="10252" grpId="0" bldLvl="0" animBg="1"/>
      <p:bldP spid="10252" grpId="1" animBg="1"/>
      <p:bldP spid="10253" grpId="0" bldLvl="0" animBg="1"/>
      <p:bldP spid="10253" grpId="1" animBg="1"/>
      <p:bldP spid="10254" grpId="0" bldLvl="0" animBg="1"/>
      <p:bldP spid="10254" grpId="1" animBg="1"/>
      <p:bldP spid="10255" grpId="0" bldLvl="0" animBg="1"/>
      <p:bldP spid="10255" grpId="1" animBg="1"/>
      <p:bldP spid="10256" grpId="0" bldLvl="0" animBg="1"/>
      <p:bldP spid="10256" grpId="1" animBg="1"/>
      <p:bldP spid="10257" grpId="0" bldLvl="0" animBg="1"/>
      <p:bldP spid="10257" grpId="1" animBg="1"/>
      <p:bldP spid="10258" grpId="0" animBg="1"/>
      <p:bldP spid="10258" grpId="1" animBg="1"/>
      <p:bldP spid="10259" grpId="0" animBg="1"/>
      <p:bldP spid="10259" grpId="1" animBg="1"/>
      <p:bldP spid="10260" grpId="0" animBg="1"/>
      <p:bldP spid="10260" grpId="1" animBg="1"/>
      <p:bldP spid="10261" grpId="0" animBg="1"/>
      <p:bldP spid="10261" grpId="1" animBg="1"/>
      <p:bldP spid="10262" grpId="0" animBg="1"/>
      <p:bldP spid="10262" grpId="1" animBg="1"/>
      <p:bldP spid="10263" grpId="0" animBg="1"/>
      <p:bldP spid="10263" grpId="1" animBg="1"/>
      <p:bldP spid="10264" grpId="0" animBg="1"/>
      <p:bldP spid="10264" grpId="1" animBg="1"/>
      <p:bldP spid="20518" grpId="0" animBg="1"/>
      <p:bldP spid="20519" grpId="0" animBg="1"/>
      <p:bldP spid="20520" grpId="0" animBg="1"/>
      <p:bldP spid="20521" grpId="0" animBg="1"/>
      <p:bldP spid="10273" grpId="0" bldLvl="0" animBg="1"/>
      <p:bldP spid="10273" grpId="1" animBg="1"/>
      <p:bldP spid="10274" grpId="0" bldLvl="0" animBg="1"/>
      <p:bldP spid="10274" grpId="1" animBg="1"/>
      <p:bldP spid="10275" grpId="0" bldLvl="0" animBg="1"/>
      <p:bldP spid="10275" grpId="1" animBg="1"/>
      <p:bldP spid="10276" grpId="0" bldLvl="0" animBg="1"/>
      <p:bldP spid="10276" grpId="1" animBg="1"/>
      <p:bldP spid="10277" grpId="0" bldLvl="0" animBg="1"/>
      <p:bldP spid="10277" grpId="1" animBg="1"/>
      <p:bldP spid="10278" grpId="0" bldLvl="0" animBg="1"/>
      <p:bldP spid="10278" grpId="1" animBg="1"/>
      <p:bldP spid="10279" grpId="0" bldLvl="0" animBg="1"/>
      <p:bldP spid="10279" grpId="1" animBg="1"/>
      <p:bldP spid="10280" grpId="0" bldLvl="0" animBg="1"/>
      <p:bldP spid="10280" grpId="1" animBg="1"/>
      <p:bldP spid="10281" grpId="0" bldLvl="0" animBg="1"/>
      <p:bldP spid="10281" grpId="1" animBg="1"/>
      <p:bldP spid="10282" grpId="0" animBg="1"/>
      <p:bldP spid="10282" grpId="1" animBg="1"/>
      <p:bldP spid="10283" grpId="0" animBg="1"/>
      <p:bldP spid="10283" grpId="1" animBg="1"/>
      <p:bldP spid="10284" grpId="0" animBg="1"/>
      <p:bldP spid="1028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434975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Разгадай</a:t>
            </a: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кроссворд</a:t>
            </a:r>
          </a:p>
        </p:txBody>
      </p:sp>
      <p:sp>
        <p:nvSpPr>
          <p:cNvPr id="10243" name="Rectangle 3"/>
          <p:cNvSpPr/>
          <p:nvPr/>
        </p:nvSpPr>
        <p:spPr>
          <a:xfrm>
            <a:off x="4284663" y="1700213"/>
            <a:ext cx="433387" cy="433387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ж</a:t>
            </a:r>
          </a:p>
        </p:txBody>
      </p:sp>
      <p:sp>
        <p:nvSpPr>
          <p:cNvPr id="10244" name="Rectangle 4"/>
          <p:cNvSpPr/>
          <p:nvPr/>
        </p:nvSpPr>
        <p:spPr>
          <a:xfrm>
            <a:off x="4284663" y="21336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и</a:t>
            </a:r>
          </a:p>
        </p:txBody>
      </p:sp>
      <p:sp>
        <p:nvSpPr>
          <p:cNvPr id="10245" name="Rectangle 5"/>
          <p:cNvSpPr/>
          <p:nvPr/>
        </p:nvSpPr>
        <p:spPr>
          <a:xfrm>
            <a:off x="4284663" y="29972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46" name="Rectangle 6"/>
          <p:cNvSpPr/>
          <p:nvPr/>
        </p:nvSpPr>
        <p:spPr>
          <a:xfrm>
            <a:off x="4284663" y="25654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в</a:t>
            </a:r>
          </a:p>
        </p:txBody>
      </p:sp>
      <p:sp>
        <p:nvSpPr>
          <p:cNvPr id="10247" name="Rectangle 7"/>
          <p:cNvSpPr/>
          <p:nvPr/>
        </p:nvSpPr>
        <p:spPr>
          <a:xfrm>
            <a:off x="4284663" y="34290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т</a:t>
            </a:r>
          </a:p>
        </p:txBody>
      </p:sp>
      <p:sp>
        <p:nvSpPr>
          <p:cNvPr id="20489" name="Rectangle 9"/>
          <p:cNvSpPr/>
          <p:nvPr/>
        </p:nvSpPr>
        <p:spPr>
          <a:xfrm>
            <a:off x="4284663" y="47244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е</a:t>
            </a:r>
          </a:p>
        </p:txBody>
      </p:sp>
      <p:sp>
        <p:nvSpPr>
          <p:cNvPr id="10249" name="Rectangle 10"/>
          <p:cNvSpPr/>
          <p:nvPr/>
        </p:nvSpPr>
        <p:spPr>
          <a:xfrm>
            <a:off x="4284663" y="42926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b="1" dirty="0">
                <a:latin typeface="Arial" panose="020B0604020202020204" pitchFamily="34" charset="0"/>
              </a:rPr>
              <a:t>ы</a:t>
            </a:r>
          </a:p>
        </p:txBody>
      </p:sp>
      <p:sp>
        <p:nvSpPr>
          <p:cNvPr id="10250" name="Rectangle 11"/>
          <p:cNvSpPr/>
          <p:nvPr/>
        </p:nvSpPr>
        <p:spPr>
          <a:xfrm>
            <a:off x="4284663" y="3860800"/>
            <a:ext cx="433387" cy="433388"/>
          </a:xfrm>
          <a:prstGeom prst="rect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н</a:t>
            </a:r>
          </a:p>
        </p:txBody>
      </p:sp>
      <p:sp>
        <p:nvSpPr>
          <p:cNvPr id="10251" name="Rectangle 15"/>
          <p:cNvSpPr/>
          <p:nvPr/>
        </p:nvSpPr>
        <p:spPr>
          <a:xfrm>
            <a:off x="3851275" y="21336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х</a:t>
            </a:r>
          </a:p>
        </p:txBody>
      </p:sp>
      <p:sp>
        <p:nvSpPr>
          <p:cNvPr id="10252" name="Rectangle 18"/>
          <p:cNvSpPr/>
          <p:nvPr/>
        </p:nvSpPr>
        <p:spPr>
          <a:xfrm>
            <a:off x="47164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53" name="Rectangle 19"/>
          <p:cNvSpPr/>
          <p:nvPr/>
        </p:nvSpPr>
        <p:spPr>
          <a:xfrm>
            <a:off x="51482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й</a:t>
            </a:r>
          </a:p>
        </p:txBody>
      </p:sp>
      <p:sp>
        <p:nvSpPr>
          <p:cNvPr id="10254" name="Rectangle 20"/>
          <p:cNvSpPr/>
          <p:nvPr/>
        </p:nvSpPr>
        <p:spPr>
          <a:xfrm>
            <a:off x="558006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н</a:t>
            </a:r>
          </a:p>
        </p:txBody>
      </p:sp>
      <p:sp>
        <p:nvSpPr>
          <p:cNvPr id="10255" name="Rectangle 21"/>
          <p:cNvSpPr/>
          <p:nvPr/>
        </p:nvSpPr>
        <p:spPr>
          <a:xfrm>
            <a:off x="47164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р</a:t>
            </a:r>
          </a:p>
        </p:txBody>
      </p:sp>
      <p:sp>
        <p:nvSpPr>
          <p:cNvPr id="10256" name="Rectangle 22"/>
          <p:cNvSpPr/>
          <p:nvPr/>
        </p:nvSpPr>
        <p:spPr>
          <a:xfrm>
            <a:off x="51482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57" name="Rectangle 23"/>
          <p:cNvSpPr/>
          <p:nvPr/>
        </p:nvSpPr>
        <p:spPr>
          <a:xfrm>
            <a:off x="55800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с</a:t>
            </a:r>
          </a:p>
        </p:txBody>
      </p:sp>
      <p:sp>
        <p:nvSpPr>
          <p:cNvPr id="10258" name="Rectangle 28"/>
          <p:cNvSpPr/>
          <p:nvPr/>
        </p:nvSpPr>
        <p:spPr>
          <a:xfrm>
            <a:off x="29860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р</a:t>
            </a:r>
          </a:p>
        </p:txBody>
      </p:sp>
      <p:sp>
        <p:nvSpPr>
          <p:cNvPr id="10259" name="Rectangle 29"/>
          <p:cNvSpPr/>
          <p:nvPr/>
        </p:nvSpPr>
        <p:spPr>
          <a:xfrm>
            <a:off x="2552700" y="38608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60" name="Rectangle 30"/>
          <p:cNvSpPr/>
          <p:nvPr/>
        </p:nvSpPr>
        <p:spPr>
          <a:xfrm>
            <a:off x="21224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п</a:t>
            </a:r>
          </a:p>
        </p:txBody>
      </p:sp>
      <p:sp>
        <p:nvSpPr>
          <p:cNvPr id="10261" name="Rectangle 31"/>
          <p:cNvSpPr/>
          <p:nvPr/>
        </p:nvSpPr>
        <p:spPr>
          <a:xfrm>
            <a:off x="1689100" y="385921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а</a:t>
            </a:r>
          </a:p>
        </p:txBody>
      </p:sp>
      <p:sp>
        <p:nvSpPr>
          <p:cNvPr id="10262" name="Rectangle 32"/>
          <p:cNvSpPr/>
          <p:nvPr/>
        </p:nvSpPr>
        <p:spPr>
          <a:xfrm>
            <a:off x="12588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п</a:t>
            </a:r>
          </a:p>
        </p:txBody>
      </p:sp>
      <p:sp>
        <p:nvSpPr>
          <p:cNvPr id="10263" name="Rectangle 33"/>
          <p:cNvSpPr/>
          <p:nvPr/>
        </p:nvSpPr>
        <p:spPr>
          <a:xfrm>
            <a:off x="47164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и</a:t>
            </a:r>
          </a:p>
        </p:txBody>
      </p:sp>
      <p:sp>
        <p:nvSpPr>
          <p:cNvPr id="10264" name="Rectangle 34"/>
          <p:cNvSpPr/>
          <p:nvPr/>
        </p:nvSpPr>
        <p:spPr>
          <a:xfrm>
            <a:off x="51482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к</a:t>
            </a:r>
          </a:p>
        </p:txBody>
      </p:sp>
      <p:sp>
        <p:nvSpPr>
          <p:cNvPr id="10265" name="Rectangle 35"/>
          <p:cNvSpPr/>
          <p:nvPr/>
        </p:nvSpPr>
        <p:spPr>
          <a:xfrm>
            <a:off x="2123758" y="4724083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т</a:t>
            </a:r>
          </a:p>
        </p:txBody>
      </p:sp>
      <p:sp>
        <p:nvSpPr>
          <p:cNvPr id="10266" name="Rectangle 36"/>
          <p:cNvSpPr/>
          <p:nvPr/>
        </p:nvSpPr>
        <p:spPr>
          <a:xfrm>
            <a:off x="2986088" y="4724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67" name="Rectangle 37"/>
          <p:cNvSpPr/>
          <p:nvPr/>
        </p:nvSpPr>
        <p:spPr>
          <a:xfrm>
            <a:off x="3411538" y="4725988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в</a:t>
            </a:r>
          </a:p>
        </p:txBody>
      </p:sp>
      <p:sp>
        <p:nvSpPr>
          <p:cNvPr id="20518" name="Rectangle 38"/>
          <p:cNvSpPr/>
          <p:nvPr/>
        </p:nvSpPr>
        <p:spPr>
          <a:xfrm>
            <a:off x="3851275" y="4724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ы</a:t>
            </a:r>
          </a:p>
        </p:txBody>
      </p:sp>
      <p:sp>
        <p:nvSpPr>
          <p:cNvPr id="20519" name="Rectangle 39"/>
          <p:cNvSpPr/>
          <p:nvPr/>
        </p:nvSpPr>
        <p:spPr>
          <a:xfrm>
            <a:off x="1258888" y="4724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в</a:t>
            </a:r>
          </a:p>
        </p:txBody>
      </p:sp>
      <p:sp>
        <p:nvSpPr>
          <p:cNvPr id="20520" name="Rectangle 40"/>
          <p:cNvSpPr/>
          <p:nvPr/>
        </p:nvSpPr>
        <p:spPr>
          <a:xfrm>
            <a:off x="827088" y="4724400"/>
            <a:ext cx="431800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ц</a:t>
            </a:r>
          </a:p>
        </p:txBody>
      </p:sp>
      <p:sp>
        <p:nvSpPr>
          <p:cNvPr id="20521" name="Rectangle 41"/>
          <p:cNvSpPr/>
          <p:nvPr/>
        </p:nvSpPr>
        <p:spPr>
          <a:xfrm>
            <a:off x="2555875" y="472408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к</a:t>
            </a:r>
          </a:p>
        </p:txBody>
      </p:sp>
      <p:sp>
        <p:nvSpPr>
          <p:cNvPr id="10272" name="Rectangle 51"/>
          <p:cNvSpPr/>
          <p:nvPr/>
        </p:nvSpPr>
        <p:spPr>
          <a:xfrm>
            <a:off x="250825" y="260350"/>
            <a:ext cx="8713788" cy="6408738"/>
          </a:xfrm>
          <a:prstGeom prst="rect">
            <a:avLst/>
          </a:prstGeom>
          <a:noFill/>
          <a:ln w="57150" cap="rnd" cmpd="sng">
            <a:pattFill prst="solidDmnd">
              <a:fgClr>
                <a:srgbClr val="33CCFF"/>
              </a:fgClr>
              <a:bgClr>
                <a:srgbClr val="0066FF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273" name="Rectangle 15"/>
          <p:cNvSpPr/>
          <p:nvPr/>
        </p:nvSpPr>
        <p:spPr>
          <a:xfrm>
            <a:off x="3417888" y="2132013"/>
            <a:ext cx="433387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10274" name="Rectangle 15"/>
          <p:cNvSpPr/>
          <p:nvPr/>
        </p:nvSpPr>
        <p:spPr>
          <a:xfrm>
            <a:off x="3846513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х</a:t>
            </a:r>
          </a:p>
        </p:txBody>
      </p:sp>
      <p:sp>
        <p:nvSpPr>
          <p:cNvPr id="10275" name="Rectangle 20"/>
          <p:cNvSpPr/>
          <p:nvPr/>
        </p:nvSpPr>
        <p:spPr>
          <a:xfrm>
            <a:off x="6013450" y="2565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ы</a:t>
            </a:r>
          </a:p>
        </p:txBody>
      </p:sp>
      <p:sp>
        <p:nvSpPr>
          <p:cNvPr id="10276" name="Rectangle 20"/>
          <p:cNvSpPr/>
          <p:nvPr/>
        </p:nvSpPr>
        <p:spPr>
          <a:xfrm>
            <a:off x="6446838" y="25654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е</a:t>
            </a:r>
          </a:p>
        </p:txBody>
      </p:sp>
      <p:sp>
        <p:nvSpPr>
          <p:cNvPr id="10277" name="Rectangle 27"/>
          <p:cNvSpPr/>
          <p:nvPr/>
        </p:nvSpPr>
        <p:spPr>
          <a:xfrm>
            <a:off x="6011863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л</a:t>
            </a:r>
          </a:p>
        </p:txBody>
      </p:sp>
      <p:sp>
        <p:nvSpPr>
          <p:cNvPr id="10278" name="Rectangle 28"/>
          <p:cNvSpPr/>
          <p:nvPr/>
        </p:nvSpPr>
        <p:spPr>
          <a:xfrm>
            <a:off x="6442075" y="29972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и</a:t>
            </a:r>
          </a:p>
        </p:txBody>
      </p:sp>
      <p:sp>
        <p:nvSpPr>
          <p:cNvPr id="10279" name="Rectangle 25"/>
          <p:cNvSpPr/>
          <p:nvPr/>
        </p:nvSpPr>
        <p:spPr>
          <a:xfrm>
            <a:off x="3844925" y="2995613"/>
            <a:ext cx="433388" cy="43338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д</a:t>
            </a:r>
          </a:p>
        </p:txBody>
      </p:sp>
      <p:sp>
        <p:nvSpPr>
          <p:cNvPr id="10280" name="Rectangle 22"/>
          <p:cNvSpPr/>
          <p:nvPr/>
        </p:nvSpPr>
        <p:spPr>
          <a:xfrm>
            <a:off x="3417888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81" name="Rectangle 22"/>
          <p:cNvSpPr/>
          <p:nvPr/>
        </p:nvSpPr>
        <p:spPr>
          <a:xfrm>
            <a:off x="2986088" y="29972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в</a:t>
            </a:r>
          </a:p>
        </p:txBody>
      </p:sp>
      <p:sp>
        <p:nvSpPr>
          <p:cNvPr id="10282" name="Rectangle 29"/>
          <p:cNvSpPr/>
          <p:nvPr/>
        </p:nvSpPr>
        <p:spPr>
          <a:xfrm>
            <a:off x="3844925" y="38608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т</a:t>
            </a:r>
          </a:p>
        </p:txBody>
      </p:sp>
      <p:sp>
        <p:nvSpPr>
          <p:cNvPr id="10283" name="Rectangle 33"/>
          <p:cNvSpPr/>
          <p:nvPr/>
        </p:nvSpPr>
        <p:spPr>
          <a:xfrm>
            <a:off x="5580063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и</a:t>
            </a:r>
          </a:p>
        </p:txBody>
      </p:sp>
      <p:sp>
        <p:nvSpPr>
          <p:cNvPr id="10284" name="Rectangle 29"/>
          <p:cNvSpPr/>
          <p:nvPr/>
        </p:nvSpPr>
        <p:spPr>
          <a:xfrm>
            <a:off x="3417888" y="3860800"/>
            <a:ext cx="433387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0285" name="Rectangle 35"/>
          <p:cNvSpPr/>
          <p:nvPr/>
        </p:nvSpPr>
        <p:spPr>
          <a:xfrm>
            <a:off x="1689100" y="4724400"/>
            <a:ext cx="433388" cy="4333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е</a:t>
            </a:r>
          </a:p>
        </p:txBody>
      </p:sp>
      <p:pic>
        <p:nvPicPr>
          <p:cNvPr id="2" name="Изображение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190" y="5013325"/>
            <a:ext cx="2435860" cy="1496695"/>
          </a:xfrm>
          <a:prstGeom prst="rect">
            <a:avLst/>
          </a:prstGeom>
        </p:spPr>
      </p:pic>
      <p:pic>
        <p:nvPicPr>
          <p:cNvPr id="3" name="Изображение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60" y="1196975"/>
            <a:ext cx="1727835" cy="1512570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5229225"/>
            <a:ext cx="2203450" cy="1359535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05" y="1772920"/>
            <a:ext cx="2437765" cy="1631315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370" y="3448050"/>
            <a:ext cx="2426970" cy="1492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435" y="1772920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11684" y="5044559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20560" y="1196975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39750" y="5229225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516414" y="3429000"/>
            <a:ext cx="35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707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10244" grpId="0" bldLvl="0" animBg="1"/>
      <p:bldP spid="10244" grpId="1" animBg="1"/>
      <p:bldP spid="10245" grpId="0" bldLvl="0" animBg="1"/>
      <p:bldP spid="10245" grpId="1" animBg="1"/>
      <p:bldP spid="10246" grpId="0" bldLvl="0" animBg="1"/>
      <p:bldP spid="10246" grpId="1" animBg="1"/>
      <p:bldP spid="20489" grpId="0" animBg="1"/>
      <p:bldP spid="20489" grpId="1" animBg="1"/>
      <p:bldP spid="10250" grpId="0" bldLvl="0" animBg="1"/>
      <p:bldP spid="10250" grpId="1" animBg="1"/>
      <p:bldP spid="10251" grpId="0" bldLvl="0" animBg="1"/>
      <p:bldP spid="10251" grpId="1" animBg="1"/>
      <p:bldP spid="10252" grpId="0" bldLvl="0" animBg="1"/>
      <p:bldP spid="10252" grpId="1" animBg="1"/>
      <p:bldP spid="10253" grpId="0" bldLvl="0" animBg="1"/>
      <p:bldP spid="10253" grpId="1" animBg="1"/>
      <p:bldP spid="10254" grpId="0" bldLvl="0" animBg="1"/>
      <p:bldP spid="10254" grpId="1" animBg="1"/>
      <p:bldP spid="10255" grpId="0" bldLvl="0" animBg="1"/>
      <p:bldP spid="10255" grpId="1" animBg="1"/>
      <p:bldP spid="10256" grpId="0" bldLvl="0" animBg="1"/>
      <p:bldP spid="10256" grpId="1" animBg="1"/>
      <p:bldP spid="10257" grpId="0" bldLvl="0" animBg="1"/>
      <p:bldP spid="10257" grpId="1" animBg="1"/>
      <p:bldP spid="10258" grpId="0" bldLvl="0" animBg="1"/>
      <p:bldP spid="10258" grpId="1" animBg="1"/>
      <p:bldP spid="10259" grpId="0" bldLvl="0" animBg="1"/>
      <p:bldP spid="10259" grpId="1" animBg="1"/>
      <p:bldP spid="10260" grpId="0" bldLvl="0" animBg="1"/>
      <p:bldP spid="10260" grpId="1" animBg="1"/>
      <p:bldP spid="10261" grpId="0" bldLvl="0" animBg="1"/>
      <p:bldP spid="10261" grpId="1" animBg="1"/>
      <p:bldP spid="10262" grpId="0" bldLvl="0" animBg="1"/>
      <p:bldP spid="10262" grpId="1" animBg="1"/>
      <p:bldP spid="10263" grpId="0" bldLvl="0" animBg="1"/>
      <p:bldP spid="10263" grpId="1" animBg="1"/>
      <p:bldP spid="10264" grpId="0" bldLvl="0" animBg="1"/>
      <p:bldP spid="10264" grpId="1" animBg="1"/>
      <p:bldP spid="10265" grpId="0" animBg="1"/>
      <p:bldP spid="10265" grpId="1" animBg="1"/>
      <p:bldP spid="10266" grpId="0" animBg="1"/>
      <p:bldP spid="10266" grpId="1" animBg="1"/>
      <p:bldP spid="10267" grpId="0" animBg="1"/>
      <p:bldP spid="10267" grpId="1" animBg="1"/>
      <p:bldP spid="20518" grpId="0" animBg="1"/>
      <p:bldP spid="20518" grpId="1" animBg="1"/>
      <p:bldP spid="20519" grpId="0" animBg="1"/>
      <p:bldP spid="20519" grpId="1" animBg="1"/>
      <p:bldP spid="20520" grpId="0" animBg="1"/>
      <p:bldP spid="20520" grpId="1" animBg="1"/>
      <p:bldP spid="20521" grpId="0" animBg="1"/>
      <p:bldP spid="20521" grpId="1" animBg="1"/>
      <p:bldP spid="10273" grpId="0" bldLvl="0" animBg="1"/>
      <p:bldP spid="10273" grpId="1" animBg="1"/>
      <p:bldP spid="10274" grpId="0" bldLvl="0" animBg="1"/>
      <p:bldP spid="10274" grpId="1" animBg="1"/>
      <p:bldP spid="10275" grpId="0" bldLvl="0" animBg="1"/>
      <p:bldP spid="10275" grpId="1" animBg="1"/>
      <p:bldP spid="10276" grpId="0" bldLvl="0" animBg="1"/>
      <p:bldP spid="10276" grpId="1" animBg="1"/>
      <p:bldP spid="10277" grpId="0" bldLvl="0" animBg="1"/>
      <p:bldP spid="10277" grpId="1" animBg="1"/>
      <p:bldP spid="10278" grpId="0" bldLvl="0" animBg="1"/>
      <p:bldP spid="10278" grpId="1" animBg="1"/>
      <p:bldP spid="10279" grpId="0" bldLvl="0" animBg="1"/>
      <p:bldP spid="10279" grpId="1" animBg="1"/>
      <p:bldP spid="10280" grpId="0" bldLvl="0" animBg="1"/>
      <p:bldP spid="10280" grpId="1" animBg="1"/>
      <p:bldP spid="10281" grpId="0" bldLvl="0" animBg="1"/>
      <p:bldP spid="10281" grpId="1" animBg="1"/>
      <p:bldP spid="10282" grpId="0" bldLvl="0" animBg="1"/>
      <p:bldP spid="10282" grpId="1" animBg="1"/>
      <p:bldP spid="10283" grpId="0" bldLvl="0" animBg="1"/>
      <p:bldP spid="10283" grpId="1" animBg="1"/>
      <p:bldP spid="10284" grpId="0" bldLvl="0" animBg="1"/>
      <p:bldP spid="10284" grpId="1" animBg="1"/>
      <p:bldP spid="10285" grpId="0" animBg="1"/>
      <p:bldP spid="1028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997</Words>
  <Application>Microsoft Office PowerPoint</Application>
  <PresentationFormat>Экран (4:3)</PresentationFormat>
  <Paragraphs>369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3" baseType="lpstr">
      <vt:lpstr>Arial</vt:lpstr>
      <vt:lpstr>Aharoni</vt:lpstr>
      <vt:lpstr>Times New Roman</vt:lpstr>
      <vt:lpstr>Calibri</vt:lpstr>
      <vt:lpstr>Comic Sans MS</vt:lpstr>
      <vt:lpstr>Century Schoolbook</vt:lpstr>
      <vt:lpstr>Matilda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Разгадай кроссворд</vt:lpstr>
      <vt:lpstr>Разгадай кроссворд</vt:lpstr>
      <vt:lpstr>Разгадай кроссворд</vt:lpstr>
      <vt:lpstr>Разгадай кроссворд</vt:lpstr>
      <vt:lpstr>Разгадай кроссворд</vt:lpstr>
      <vt:lpstr>Разгадай кроссворд</vt:lpstr>
      <vt:lpstr>Презентация PowerPoint</vt:lpstr>
      <vt:lpstr>Презентация PowerPoint</vt:lpstr>
      <vt:lpstr>Презентация PowerPoint</vt:lpstr>
      <vt:lpstr>Презентация PowerPoint</vt:lpstr>
      <vt:lpstr>Земноводные</vt:lpstr>
      <vt:lpstr>Презентация PowerPoint</vt:lpstr>
      <vt:lpstr>Презентация PowerPoint</vt:lpstr>
      <vt:lpstr>Червяк</vt:lpstr>
      <vt:lpstr>Омар</vt:lpstr>
      <vt:lpstr>Морская звезда</vt:lpstr>
      <vt:lpstr>Улитка</vt:lpstr>
      <vt:lpstr>Паук</vt:lpstr>
      <vt:lpstr>Презентация PowerPoint</vt:lpstr>
      <vt:lpstr>Презентация PowerPoint</vt:lpstr>
      <vt:lpstr>Черви</vt:lpstr>
      <vt:lpstr>Моллюски</vt:lpstr>
      <vt:lpstr>Иглокожие</vt:lpstr>
      <vt:lpstr>Ракообразные</vt:lpstr>
      <vt:lpstr>Паукообразные</vt:lpstr>
      <vt:lpstr>Презентация PowerPoint</vt:lpstr>
      <vt:lpstr>Презентация PowerPoint</vt:lpstr>
      <vt:lpstr>Соедините название группы животных с отличительными признаками</vt:lpstr>
      <vt:lpstr>Проверка по образцу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Надежда</cp:lastModifiedBy>
  <cp:revision>191</cp:revision>
  <dcterms:created xsi:type="dcterms:W3CDTF">2013-08-23T08:38:35Z</dcterms:created>
  <dcterms:modified xsi:type="dcterms:W3CDTF">2025-12-26T09:23:50Z</dcterms:modified>
</cp:coreProperties>
</file>