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79" r:id="rId9"/>
    <p:sldId id="263" r:id="rId10"/>
    <p:sldId id="284" r:id="rId11"/>
    <p:sldId id="26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50-9220-4414-956D-2490964AF85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8634-5B2F-463A-8C9F-C189F5BCA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7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2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6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7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7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2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1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6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F5C8-300A-4372-B018-F59EF7CD50C1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8CC5-A20D-40FE-A668-EDF96F7D0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5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5"/>
            <a:ext cx="7772400" cy="11075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«Русские </a:t>
            </a:r>
            <a:r>
              <a:rPr lang="ru-RU" b="1" dirty="0"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и немецкие праздники.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Рождество и Новый год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в России и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Германии»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3600400" cy="160858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Выполнила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студентка 1 курса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пециальности  </a:t>
            </a:r>
            <a:r>
              <a:rPr lang="ru-RU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38.02.08«Торговое дело»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Гаврилова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Юлия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Проверил преподаватель немецкого языка </a:t>
            </a:r>
          </a:p>
          <a:p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Моржакова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В.А.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cap="all" dirty="0" smtClean="0">
                <a:effectLst>
                  <a:reflection blurRad="12700" stA="28000" endPos="45000" dist="1003" dir="5400000" sy="-100000" algn="bl"/>
                </a:effectLst>
              </a:rPr>
              <a:t>ГАПОУ ВО «Вязниковский технико-экономический колледж.</a:t>
            </a:r>
            <a:r>
              <a:rPr lang="ru-RU" sz="1200" b="1" cap="all" dirty="0">
                <a:effectLst>
                  <a:reflection blurRad="12700" stA="28000" endPos="45000" dist="1003" dir="5400000" sy="-100000" algn="bl"/>
                </a:effectLst>
              </a:rPr>
              <a:t> 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34076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Проект на тему: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1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5040560" cy="122413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Сходства Нового года в России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и Германии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Начало и продолжительность праздника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В обеих странах празднества начинаются ещё с вечера и продолжаются до самого утра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Украшение </a:t>
            </a:r>
            <a:r>
              <a:rPr lang="ru-RU" b="1" dirty="0">
                <a:solidFill>
                  <a:srgbClr val="FF0000"/>
                </a:solidFill>
              </a:rPr>
              <a:t>городов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Города в России и Германии украшают гирляндами и наряженными ёлками. Люди собираются на центральных площадях, чтобы поздравить друг друга и пожелать удачи в будущем году. 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Подготовка </a:t>
            </a:r>
            <a:r>
              <a:rPr lang="ru-RU" b="1" dirty="0">
                <a:solidFill>
                  <a:srgbClr val="FF0000"/>
                </a:solidFill>
              </a:rPr>
              <a:t>к празднику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Перед наступлением Нового года немцы наводят чистоту и порядок, избавляясь от всего ненужного, покупают новую скатерть и посуду. 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Праздничные </a:t>
            </a:r>
            <a:r>
              <a:rPr lang="ru-RU" b="1" dirty="0">
                <a:solidFill>
                  <a:srgbClr val="FF0000"/>
                </a:solidFill>
              </a:rPr>
              <a:t>застолья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В России принято устраивать пышное застолье в кругу семьи и друзей с салатом оливье, красной икрой, шампанским, мандаринами и прочими яствами. В Германии праздничные застолья также пышные и сытные, а главное блюдо — карп, символизирующий достаток и изобилие. 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02433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8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Сравнение Нового года в России и Германии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1124744"/>
            <a:ext cx="4906888" cy="5328591"/>
          </a:xfrm>
        </p:spPr>
        <p:txBody>
          <a:bodyPr>
            <a:noAutofit/>
          </a:bodyPr>
          <a:lstStyle/>
          <a:p>
            <a:pPr indent="-228600" algn="just">
              <a:spcBef>
                <a:spcPts val="0"/>
              </a:spcBef>
              <a:buFont typeface="Arial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Время празднования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+mj-lt"/>
              </a:rPr>
              <a:t>В России Новый год отмечают с 31 декабря на 1 января, одну ночь. В Германии сбор гостей происходит вечером 31 декабря, а застолья длятся около 2–3 часов.   </a:t>
            </a:r>
            <a:endParaRPr lang="ru-RU" sz="2000" dirty="0">
              <a:latin typeface="+mj-lt"/>
            </a:endParaRPr>
          </a:p>
          <a:p>
            <a:pPr indent="-228600" algn="just">
              <a:spcBef>
                <a:spcPts val="0"/>
              </a:spcBef>
              <a:buFont typeface="Arial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Украшение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ёлки.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+mj-lt"/>
              </a:rPr>
              <a:t>В России ёлку украшают заранее и оставляют дома надолго. В Германии многие украшают ёлку незадолго до Рождества, если это живая ёлка, и оставляют её дома до 6 января. </a:t>
            </a:r>
            <a:endParaRPr lang="ru-RU" sz="2000" dirty="0">
              <a:latin typeface="+mj-lt"/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Использование пиротехники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>
                <a:solidFill>
                  <a:srgbClr val="333333"/>
                </a:solidFill>
              </a:rPr>
              <a:t>В России после боя курантов люди обычно остаются за столом, а в Германии сразу же после наступления Нового года люди выходят на улицу и используют пиротехнику.   </a:t>
            </a: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024336" cy="365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6" y="4725144"/>
            <a:ext cx="2482722" cy="19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0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И</a:t>
            </a:r>
            <a:r>
              <a:rPr lang="ru-RU" sz="2800" b="1" i="1" dirty="0" smtClean="0">
                <a:solidFill>
                  <a:srgbClr val="FF0000"/>
                </a:solidFill>
              </a:rPr>
              <a:t>сследование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+mj-lt"/>
              </a:rPr>
              <a:t>Я провела исследование.</a:t>
            </a:r>
            <a:endParaRPr lang="ru-RU" sz="260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Результаты исследования (Опрошено 20 человек)</a:t>
            </a:r>
            <a:endParaRPr lang="ru-RU" sz="2600" dirty="0" smtClean="0">
              <a:effectLst/>
              <a:latin typeface="+mj-lt"/>
            </a:endParaRPr>
          </a:p>
          <a:p>
            <a:r>
              <a:rPr lang="ru-RU" sz="2600" dirty="0">
                <a:latin typeface="+mj-lt"/>
              </a:rPr>
              <a:t>Что ты знаешь о Рождестве?</a:t>
            </a:r>
            <a:endParaRPr lang="ru-RU" sz="2600" dirty="0" smtClean="0">
              <a:effectLst/>
              <a:latin typeface="+mj-lt"/>
            </a:endParaRPr>
          </a:p>
          <a:p>
            <a:r>
              <a:rPr lang="ru-RU" sz="2600" dirty="0">
                <a:latin typeface="+mj-lt"/>
              </a:rPr>
              <a:t>Празднуют ли Рождество в вашей семье?</a:t>
            </a:r>
            <a:endParaRPr lang="ru-RU" sz="2600" dirty="0" smtClean="0">
              <a:effectLst/>
              <a:latin typeface="+mj-lt"/>
            </a:endParaRPr>
          </a:p>
          <a:p>
            <a:r>
              <a:rPr lang="ru-RU" sz="2600" dirty="0">
                <a:latin typeface="+mj-lt"/>
              </a:rPr>
              <a:t>Дарят ли в вашей семье подарки на Рождество?</a:t>
            </a:r>
            <a:endParaRPr lang="ru-RU" sz="2600" dirty="0" smtClean="0">
              <a:effectLst/>
              <a:latin typeface="+mj-lt"/>
            </a:endParaRPr>
          </a:p>
          <a:p>
            <a:r>
              <a:rPr lang="ru-RU" sz="2600" dirty="0">
                <a:latin typeface="+mj-lt"/>
              </a:rPr>
              <a:t>Ходите ли Вы в церковь на Рождество?</a:t>
            </a:r>
            <a:endParaRPr lang="ru-RU" sz="2600" dirty="0" smtClean="0">
              <a:effectLst/>
              <a:latin typeface="+mj-lt"/>
            </a:endParaRPr>
          </a:p>
          <a:p>
            <a:r>
              <a:rPr lang="ru-RU" sz="2600" dirty="0">
                <a:latin typeface="+mj-lt"/>
              </a:rPr>
              <a:t>Гадаете ли Вы на Рождество?</a:t>
            </a:r>
            <a:endParaRPr lang="ru-RU" sz="2600" dirty="0" smtClean="0">
              <a:effectLst/>
              <a:latin typeface="+mj-lt"/>
            </a:endParaRPr>
          </a:p>
          <a:p>
            <a:r>
              <a:rPr lang="ru-RU" sz="2600" dirty="0">
                <a:latin typeface="+mj-lt"/>
              </a:rPr>
              <a:t>Знаете ли Вы историю Рождества?</a:t>
            </a:r>
            <a:endParaRPr lang="ru-RU" sz="2600" dirty="0" smtClean="0">
              <a:effectLst/>
              <a:latin typeface="+mj-lt"/>
            </a:endParaRPr>
          </a:p>
          <a:p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803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Результат исследования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4828709" cy="4536503"/>
          </a:xfrm>
        </p:spPr>
        <p:txBody>
          <a:bodyPr>
            <a:normAutofit/>
          </a:bodyPr>
          <a:lstStyle/>
          <a:p>
            <a:r>
              <a:rPr lang="ru-RU" sz="2200" dirty="0"/>
              <a:t>Проанализировав результаты анкетирования, я пришла к выводу, что большинство учащихся имеет представление о празднике Рождества, этот праздник отмечает половина из опрошенных (50%), дарят подарки(15%), гадают на Рождество(10%), а в церковь ходят (25%)</a:t>
            </a:r>
            <a:endParaRPr lang="ru-RU" sz="2200" dirty="0" smtClean="0">
              <a:effectLst/>
            </a:endParaRPr>
          </a:p>
          <a:p>
            <a:r>
              <a:rPr lang="ru-RU" sz="2200" dirty="0"/>
              <a:t>Можно сделать вывод, что в России Рождество – менее значимый праздник по сравнению с Новым годом. </a:t>
            </a:r>
            <a:endParaRPr lang="ru-RU" sz="2200" dirty="0" smtClean="0">
              <a:effectLst/>
            </a:endParaRPr>
          </a:p>
          <a:p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3123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980" y="274638"/>
            <a:ext cx="592182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Вывод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18722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Новый год и Рождество – самые красивые праздники. За многие века сформировалось множество традиций их празднования. Но в той или иной стране к общепринятым правилам добавляются и местные обычаи, придающие свое очарование этому празднику. </a:t>
            </a:r>
            <a:endParaRPr lang="ru-RU" dirty="0" smtClean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3694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861048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России и Германии люди говорят на разных языках, но являются последователями одной веры, они христиане. Разница лишь в том, что русские православные, а немцы – католики. Нужно учиться жить в мире, уважать культуру и обычаи других народов.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9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39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340769"/>
            <a:ext cx="4834880" cy="1296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На уроках немецкого мы многое узнаём о стране изучаемого языка, о нравах, традициях и обычаях немецкого народа. </a:t>
            </a:r>
            <a:endParaRPr lang="ru-RU" sz="2400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3600400" cy="223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50100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Известно, что праздники – неизменные спутники народной жизни. И в Германии их очень любят. Немцы - народ весёлый, оптимистичный, ко всем праздникам относится с уважением, никогда не упуская возможности попеть, потанцевать, поиграть. Но самый любимый праздник у немцев - это Рождество, у нас </a:t>
            </a:r>
            <a:r>
              <a:rPr lang="ru-RU" sz="2400" dirty="0" smtClean="0">
                <a:solidFill>
                  <a:prstClr val="black"/>
                </a:solidFill>
              </a:rPr>
              <a:t>–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r>
              <a:rPr lang="ru-RU" sz="2400" dirty="0" smtClean="0">
                <a:solidFill>
                  <a:prstClr val="black"/>
                </a:solidFill>
              </a:rPr>
              <a:t>Новый </a:t>
            </a:r>
            <a:r>
              <a:rPr lang="ru-RU" sz="2400" dirty="0">
                <a:solidFill>
                  <a:prstClr val="black"/>
                </a:solidFill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127006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872208"/>
          </a:xfrm>
        </p:spPr>
        <p:txBody>
          <a:bodyPr>
            <a:normAutofit fontScale="9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       </a:t>
            </a:r>
            <a:r>
              <a:rPr lang="ru-RU" sz="2200" dirty="0" smtClean="0">
                <a:solidFill>
                  <a:prstClr val="black"/>
                </a:solidFill>
                <a:ea typeface="+mn-ea"/>
                <a:cs typeface="+mn-cs"/>
              </a:rPr>
              <a:t>Рождество </a:t>
            </a: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>Христово и Новый год отмечаются во всем мире, и многие страны имеют свои традиции и обычаи, связанные с его празднованием.</a:t>
            </a:r>
            <a:b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>В нашей семье существует традиция отмечать Новый год и Рождество. Мне интересно празднование этих праздников в Германии, так как оно происходит необычно и совсем не похоже на празднование в России. В своей работе я попытаюсь рассмотреть историю эти праздников в двух странах, а также проанализировать сходства и различия в том, как отмечают эти праздники в России и Германии.</a:t>
            </a:r>
            <a:b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200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403976" cy="320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12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Цель</a:t>
            </a:r>
            <a:endParaRPr lang="ru-RU" dirty="0" smtClean="0">
              <a:solidFill>
                <a:srgbClr val="FF0000"/>
              </a:solidFill>
              <a:effectLst/>
            </a:endParaRPr>
          </a:p>
          <a:p>
            <a:r>
              <a:rPr lang="ru-RU" dirty="0">
                <a:latin typeface="+mj-lt"/>
              </a:rPr>
              <a:t>Сравнить традиции празднования Нового года и Рождества в Германии и России.</a:t>
            </a:r>
            <a:endParaRPr lang="ru-RU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+mj-lt"/>
              </a:rPr>
              <a:t>Задачи проекта</a:t>
            </a:r>
            <a:endParaRPr lang="ru-RU" dirty="0" smtClean="0">
              <a:solidFill>
                <a:srgbClr val="FF0000"/>
              </a:solidFill>
              <a:effectLst/>
              <a:latin typeface="+mj-lt"/>
            </a:endParaRPr>
          </a:p>
          <a:p>
            <a:r>
              <a:rPr lang="ru-RU" dirty="0">
                <a:latin typeface="+mj-lt"/>
              </a:rPr>
              <a:t>Изучить имеющуюся литературу о праздновании Нового года и Рождества в Германии и России.</a:t>
            </a:r>
            <a:endParaRPr lang="ru-RU" dirty="0" smtClean="0">
              <a:effectLst/>
              <a:latin typeface="+mj-lt"/>
            </a:endParaRPr>
          </a:p>
          <a:p>
            <a:r>
              <a:rPr lang="ru-RU" dirty="0">
                <a:latin typeface="+mj-lt"/>
              </a:rPr>
              <a:t>Провести сравнительный анализ символов праздника, обычаев и традиций празднования Нового года и Рождества в Германии и России, выделить сходства и различия.</a:t>
            </a:r>
            <a:endParaRPr lang="ru-RU" dirty="0" smtClean="0">
              <a:effectLst/>
              <a:latin typeface="+mj-lt"/>
            </a:endParaRPr>
          </a:p>
          <a:p>
            <a:r>
              <a:rPr lang="ru-RU" dirty="0">
                <a:latin typeface="+mj-lt"/>
              </a:rPr>
              <a:t>Путём анкетирования выявить мнения учащихся об этом празднике.</a:t>
            </a:r>
            <a:endParaRPr lang="ru-RU" dirty="0" smtClean="0">
              <a:effectLst/>
              <a:latin typeface="+mj-lt"/>
            </a:endParaRPr>
          </a:p>
          <a:p>
            <a:r>
              <a:rPr lang="ru-RU" dirty="0">
                <a:latin typeface="+mj-lt"/>
              </a:rPr>
              <a:t>Сделать выводы по данной работе и показать своеобразие культу</a:t>
            </a:r>
          </a:p>
        </p:txBody>
      </p:sp>
    </p:spTree>
    <p:extLst>
      <p:ext uri="{BB962C8B-B14F-4D97-AF65-F5344CB8AC3E}">
        <p14:creationId xmlns:p14="http://schemas.microsoft.com/office/powerpoint/2010/main" val="387596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Гипотеза:</a:t>
            </a:r>
            <a:endParaRPr lang="ru-RU" sz="2400" dirty="0" smtClean="0">
              <a:solidFill>
                <a:srgbClr val="FF0000"/>
              </a:solidFill>
              <a:effectLst/>
            </a:endParaRPr>
          </a:p>
          <a:p>
            <a:r>
              <a:rPr lang="ru-RU" sz="2400" dirty="0"/>
              <a:t>В особенностях празднования Нового года и Рождества в России и Германии есть существенные различия, но, не смотря на это, существует и много общего.</a:t>
            </a:r>
            <a:endParaRPr lang="ru-RU" sz="2400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34481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28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7606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600" b="1" i="1" dirty="0">
                <a:solidFill>
                  <a:srgbClr val="FF0000"/>
                </a:solidFill>
              </a:rPr>
              <a:t>Этапы</a:t>
            </a:r>
            <a:endParaRPr lang="ru-RU" sz="26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  </a:t>
            </a:r>
            <a:r>
              <a:rPr lang="ru-RU" sz="2600" dirty="0">
                <a:solidFill>
                  <a:prstClr val="black"/>
                </a:solidFill>
              </a:rPr>
              <a:t>1. На подготовительном этапе была определена тема, сформирована цель и сформулированы задачи.</a:t>
            </a: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 </a:t>
            </a:r>
            <a:r>
              <a:rPr lang="ru-RU" sz="2600" dirty="0">
                <a:solidFill>
                  <a:prstClr val="black"/>
                </a:solidFill>
              </a:rPr>
              <a:t>2. На организационном этапе определены источник информации и способ представления результатов.</a:t>
            </a: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 </a:t>
            </a:r>
            <a:r>
              <a:rPr lang="ru-RU" sz="2600" dirty="0">
                <a:solidFill>
                  <a:prstClr val="black"/>
                </a:solidFill>
              </a:rPr>
              <a:t>3. Практический этап: сбор информации, обобщение материала, консультации с руководителем проекта, проведение анкетирования, создание презентации</a:t>
            </a:r>
            <a:r>
              <a:rPr lang="ru-RU" sz="2600" dirty="0" smtClean="0">
                <a:solidFill>
                  <a:prstClr val="black"/>
                </a:solidFill>
              </a:rPr>
              <a:t>.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black"/>
                </a:solidFill>
              </a:rPr>
              <a:t>4</a:t>
            </a:r>
            <a:r>
              <a:rPr lang="ru-RU" sz="2600" dirty="0">
                <a:solidFill>
                  <a:prstClr val="black"/>
                </a:solidFill>
              </a:rPr>
              <a:t>. Презентационный этап: презентация проекта уроке на немецкого языка.</a:t>
            </a: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black"/>
                </a:solidFill>
              </a:rPr>
              <a:t>5</a:t>
            </a:r>
            <a:r>
              <a:rPr lang="ru-RU" sz="2600" dirty="0">
                <a:solidFill>
                  <a:prstClr val="black"/>
                </a:solidFill>
              </a:rPr>
              <a:t>. Аналитический этап: анализ достигнутых результатов</a:t>
            </a:r>
            <a:r>
              <a:rPr lang="ru-RU" sz="2600" dirty="0" smtClean="0">
                <a:solidFill>
                  <a:prstClr val="black"/>
                </a:solidFill>
              </a:rPr>
              <a:t>.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black"/>
                </a:solidFill>
              </a:rPr>
              <a:t>6</a:t>
            </a:r>
            <a:r>
              <a:rPr lang="ru-RU" sz="2600" dirty="0">
                <a:solidFill>
                  <a:prstClr val="black"/>
                </a:solidFill>
              </a:rPr>
              <a:t>. Завершающий этап: защита проекта, создание буклета.</a:t>
            </a:r>
          </a:p>
          <a:p>
            <a:pPr marL="0" lvl="0" indent="0">
              <a:buNone/>
            </a:pPr>
            <a:r>
              <a:rPr lang="ru-RU" sz="2600" b="1" i="1" dirty="0">
                <a:solidFill>
                  <a:srgbClr val="FF0000"/>
                </a:solidFill>
              </a:rPr>
              <a:t>Методы:</a:t>
            </a:r>
            <a:endParaRPr lang="ru-RU" sz="26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1.  </a:t>
            </a:r>
            <a:r>
              <a:rPr lang="ru-RU" sz="2600" dirty="0" smtClean="0">
                <a:solidFill>
                  <a:prstClr val="black"/>
                </a:solidFill>
              </a:rPr>
              <a:t>изучение </a:t>
            </a:r>
            <a:r>
              <a:rPr lang="ru-RU" sz="2600" dirty="0">
                <a:solidFill>
                  <a:prstClr val="black"/>
                </a:solidFill>
              </a:rPr>
              <a:t>информации в книгах, журналах и сети </a:t>
            </a:r>
            <a:r>
              <a:rPr lang="ru-RU" sz="2600" dirty="0" smtClean="0">
                <a:solidFill>
                  <a:prstClr val="black"/>
                </a:solidFill>
              </a:rPr>
              <a:t>Интернет;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2.  </a:t>
            </a:r>
            <a:r>
              <a:rPr lang="ru-RU" sz="2600" dirty="0" smtClean="0">
                <a:solidFill>
                  <a:prstClr val="black"/>
                </a:solidFill>
              </a:rPr>
              <a:t>сравнительный анализ;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3.  </a:t>
            </a:r>
            <a:r>
              <a:rPr lang="ru-RU" sz="2600" dirty="0" smtClean="0">
                <a:solidFill>
                  <a:prstClr val="black"/>
                </a:solidFill>
              </a:rPr>
              <a:t>опрос </a:t>
            </a:r>
            <a:r>
              <a:rPr lang="ru-RU" sz="2600" dirty="0">
                <a:solidFill>
                  <a:prstClr val="black"/>
                </a:solidFill>
              </a:rPr>
              <a:t>учащихся МБОУ «СОШ №9</a:t>
            </a:r>
            <a:r>
              <a:rPr lang="ru-RU" sz="2600" dirty="0" smtClean="0">
                <a:solidFill>
                  <a:prstClr val="black"/>
                </a:solidFill>
              </a:rPr>
              <a:t>»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  <a:endParaRPr lang="ru-RU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80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44816" cy="252028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  </a:t>
            </a:r>
            <a:r>
              <a:rPr lang="ru-RU" sz="3100" dirty="0"/>
              <a:t>Проанализировав имеющуюся литературу и </a:t>
            </a:r>
            <a:r>
              <a:rPr lang="ru-RU" sz="3100" dirty="0" err="1"/>
              <a:t>интернет-ресурсы</a:t>
            </a:r>
            <a:r>
              <a:rPr lang="ru-RU" sz="3100" dirty="0"/>
              <a:t>, проведя анализ особенностей празднования </a:t>
            </a:r>
            <a:r>
              <a:rPr lang="ru-RU" sz="3100" dirty="0" smtClean="0"/>
              <a:t>Рождества</a:t>
            </a:r>
            <a:r>
              <a:rPr lang="en-US" sz="3100" dirty="0" smtClean="0"/>
              <a:t> </a:t>
            </a:r>
            <a:r>
              <a:rPr lang="ru-RU" sz="3100" dirty="0" smtClean="0"/>
              <a:t>и Нового года </a:t>
            </a:r>
            <a:r>
              <a:rPr lang="ru-RU" sz="3100" dirty="0"/>
              <a:t>в России и Германии, я пришла к выводу, что в традициях двух стран есть различия и существенные сходства.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497363"/>
          </a:xfrm>
        </p:spPr>
        <p:txBody>
          <a:bodyPr>
            <a:normAutofit/>
          </a:bodyPr>
          <a:lstStyle/>
          <a:p>
            <a:endParaRPr lang="ru-RU" sz="4400" dirty="0" smtClean="0">
              <a:effectLst/>
            </a:endParaRPr>
          </a:p>
          <a:p>
            <a:endParaRPr lang="ru-RU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17646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1"/>
            <a:ext cx="413321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6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57018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Сходства в праздновании Рождества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2736304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2204864"/>
            <a:ext cx="8435280" cy="43204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Идея праздника</a:t>
            </a:r>
            <a:r>
              <a:rPr lang="ru-RU" dirty="0"/>
              <a:t> — рождение Иисуса Христа, сына божьего.  </a:t>
            </a:r>
          </a:p>
          <a:p>
            <a:r>
              <a:rPr lang="ru-RU" b="1" dirty="0"/>
              <a:t>Предшествие Рождеству</a:t>
            </a:r>
            <a:r>
              <a:rPr lang="ru-RU" dirty="0"/>
              <a:t> — и в Германии, и в России Рождеству предшествует пост или Рождественский сочельник.  </a:t>
            </a:r>
          </a:p>
          <a:p>
            <a:r>
              <a:rPr lang="ru-RU" b="1" dirty="0"/>
              <a:t>Традиция славить Христа</a:t>
            </a:r>
            <a:r>
              <a:rPr lang="ru-RU" dirty="0"/>
              <a:t> торжественными песнями.  </a:t>
            </a:r>
          </a:p>
          <a:p>
            <a:r>
              <a:rPr lang="ru-RU" b="1" dirty="0"/>
              <a:t>Схожие обычаи</a:t>
            </a:r>
            <a:r>
              <a:rPr lang="ru-RU" dirty="0"/>
              <a:t> — наряжать рождественскую ель, дарить подарки, поздравлять друг друга, готовить обильную праздничную еду.  </a:t>
            </a:r>
          </a:p>
          <a:p>
            <a:r>
              <a:rPr lang="ru-RU" b="1" dirty="0"/>
              <a:t>Единство христианской веры</a:t>
            </a:r>
            <a:r>
              <a:rPr lang="ru-RU" dirty="0"/>
              <a:t>. При этом в России празднуют Рождество по православному календарю, а в Германии — по католическому.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9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184576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Различия в праздновании Рождества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5202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Время празднования</a:t>
            </a:r>
            <a:r>
              <a:rPr lang="ru-RU" sz="2000" dirty="0">
                <a:solidFill>
                  <a:prstClr val="black"/>
                </a:solidFill>
              </a:rPr>
              <a:t> — в России Рождество отмечают 7 января, в Германии — 25 декабря.  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Атрибуты и символы</a:t>
            </a:r>
            <a:r>
              <a:rPr lang="ru-RU" sz="2000" dirty="0">
                <a:solidFill>
                  <a:prstClr val="black"/>
                </a:solidFill>
              </a:rPr>
              <a:t> — в Германии есть рождественский венок, рождественский календарь для детей, украшение улиц и домов, в России — изображения и фигурки ангелов, колокольный звон, рождественская звезда.  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Традиции в Рождественский сочельник</a:t>
            </a:r>
            <a:r>
              <a:rPr lang="ru-RU" sz="2000" dirty="0">
                <a:solidFill>
                  <a:prstClr val="black"/>
                </a:solidFill>
              </a:rPr>
              <a:t> — в России проходят шумные игры, гадания, переодевания в маскарадные костюмы, в Германии — улицы пустеют, так как все собираются дома.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6602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«Русские и немецкие праздники. Рождество и Новый год  в России и Германии» </vt:lpstr>
      <vt:lpstr>Актуальность</vt:lpstr>
      <vt:lpstr>       Рождество Христово и Новый год отмечаются во всем мире, и многие страны имеют свои традиции и обычаи, связанные с его празднованием. В нашей семье существует традиция отмечать Новый год и Рождество. Мне интересно празднование этих праздников в Германии, так как оно происходит необычно и совсем не похоже на празднование в России. В своей работе я попытаюсь рассмотреть историю эти праздников в двух странах, а также проанализировать сходства и различия в том, как отмечают эти праздники в России и Германии.  </vt:lpstr>
      <vt:lpstr>Презентация PowerPoint</vt:lpstr>
      <vt:lpstr>Презентация PowerPoint</vt:lpstr>
      <vt:lpstr>Презентация PowerPoint</vt:lpstr>
      <vt:lpstr>  Проанализировав имеющуюся литературу и интернет-ресурсы, проведя анализ особенностей празднования Рождества и Нового года в России и Германии, я пришла к выводу, что в традициях двух стран есть различия и существенные сходства. </vt:lpstr>
      <vt:lpstr>Сходства в праздновании Рождества</vt:lpstr>
      <vt:lpstr>Различия в праздновании Рождества</vt:lpstr>
      <vt:lpstr>Сходства Нового года в России  и Германии</vt:lpstr>
      <vt:lpstr>Сравнение Нового года в России и Германии</vt:lpstr>
      <vt:lpstr>Исследование</vt:lpstr>
      <vt:lpstr>Результат исследования</vt:lpstr>
      <vt:lpstr>Вывод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и Немецкие праздники</dc:title>
  <dc:creator>1</dc:creator>
  <cp:lastModifiedBy>Teacher (401)</cp:lastModifiedBy>
  <cp:revision>18</cp:revision>
  <dcterms:created xsi:type="dcterms:W3CDTF">2025-03-25T04:50:28Z</dcterms:created>
  <dcterms:modified xsi:type="dcterms:W3CDTF">2025-12-10T12:20:26Z</dcterms:modified>
</cp:coreProperties>
</file>