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Кто такие черви?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spcBef>
                <a:spcPts val="1200"/>
              </a:spcBef>
            </a:pPr>
            <a:r>
              <a:rPr lang="ru-RU" dirty="0" smtClean="0">
                <a:cs typeface="Times New Roman" pitchFamily="18" charset="0"/>
              </a:rPr>
              <a:t>Трехслойные организмы, имеющие удлиненное закругленное или уплощенное тело. 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>
                <a:cs typeface="Times New Roman" pitchFamily="18" charset="0"/>
              </a:rPr>
              <a:t>Нет головы, конечностей и хвоста.  У червей различают передний и задний концы тела. 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>
                <a:cs typeface="Times New Roman" pitchFamily="18" charset="0"/>
              </a:rPr>
              <a:t>Благодаря подвижному образу жизни тело имеет двустороннюю симметрию тела.  Характер движение – ползание. 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>
                <a:cs typeface="Times New Roman" pitchFamily="18" charset="0"/>
              </a:rPr>
              <a:t>Снаружи тело, как правило, покрыто слизью, выполняющей защитную функцию и используются при движении. Ее выделят железы однослойного эпителия.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>
                <a:cs typeface="Times New Roman" pitchFamily="18" charset="0"/>
              </a:rPr>
              <a:t>Наружные покровы и мышцы образуют кожно-мускульным мешком. С его помощью животное осуществляется движение и сохраняется постоянная форма тела.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Внешнее строение  ресничных червей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906888" cy="4929411"/>
          </a:xfrm>
        </p:spPr>
        <p:txBody>
          <a:bodyPr>
            <a:noAutofit/>
          </a:bodyPr>
          <a:lstStyle/>
          <a:p>
            <a:pPr marL="0" indent="361950"/>
            <a:r>
              <a:rPr lang="ru-RU" sz="2000" dirty="0" smtClean="0"/>
              <a:t>Тело вытянуто и сплющено в </a:t>
            </a:r>
            <a:r>
              <a:rPr lang="ru-RU" sz="2000" dirty="0" err="1" smtClean="0"/>
              <a:t>спино-брюшном</a:t>
            </a:r>
            <a:r>
              <a:rPr lang="ru-RU" sz="2000" dirty="0" smtClean="0"/>
              <a:t> Под эпителием залегают слои мышц. Эпителий и мышцы образуют кожно-мускульный мешок.  </a:t>
            </a:r>
          </a:p>
          <a:p>
            <a:pPr marL="0" indent="361950"/>
            <a:r>
              <a:rPr lang="ru-RU" sz="2000" dirty="0" smtClean="0"/>
              <a:t>Наличие продольных, диагональных,  кольцевых мышечных волокон позволяет плоским червям изменять  длину  и форму тела, совершать сложные движения. Также у них есть </a:t>
            </a:r>
            <a:r>
              <a:rPr lang="ru-RU" sz="2000" dirty="0" err="1" smtClean="0"/>
              <a:t>спинобрюшные</a:t>
            </a:r>
            <a:r>
              <a:rPr lang="ru-RU" sz="2000" dirty="0" smtClean="0"/>
              <a:t> мышцы, придающие животному характерную плоскую форму тела.</a:t>
            </a:r>
          </a:p>
          <a:p>
            <a:pPr marL="0" indent="361950"/>
            <a:r>
              <a:rPr lang="ru-RU" sz="2000" dirty="0" smtClean="0"/>
              <a:t>Все пространство под кожно-мускульным мешком заполнено соединительной тканью – паренхимой.</a:t>
            </a:r>
          </a:p>
          <a:p>
            <a:endParaRPr lang="ru-RU" sz="2000" dirty="0"/>
          </a:p>
        </p:txBody>
      </p:sp>
      <p:pic>
        <p:nvPicPr>
          <p:cNvPr id="5" name="Picture 2" descr="http://www.zoofirma.ru/images/knigi/0999/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61" t="13582" r="7240" b="11593"/>
          <a:stretch>
            <a:fillRect/>
          </a:stretch>
        </p:blipFill>
        <p:spPr bwMode="auto">
          <a:xfrm rot="16200000">
            <a:off x="4896037" y="2528899"/>
            <a:ext cx="4968551" cy="216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Особенности внутреннего строения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/>
            <a:r>
              <a:rPr lang="ru-RU" dirty="0" smtClean="0"/>
              <a:t>Во внутреннем строении </a:t>
            </a:r>
            <a:r>
              <a:rPr lang="ru-RU" dirty="0" err="1" smtClean="0"/>
              <a:t>планарии</a:t>
            </a:r>
            <a:r>
              <a:rPr lang="ru-RU" dirty="0" smtClean="0"/>
              <a:t> выделяют  4 системы органов:</a:t>
            </a:r>
          </a:p>
          <a:p>
            <a:pPr marL="400050" lvl="1" indent="361950" algn="just"/>
            <a:r>
              <a:rPr lang="ru-RU" sz="3400" dirty="0" smtClean="0"/>
              <a:t>пищеварительную</a:t>
            </a:r>
          </a:p>
          <a:p>
            <a:pPr marL="400050" lvl="1" indent="361950" algn="just"/>
            <a:r>
              <a:rPr lang="ru-RU" sz="3400" dirty="0" smtClean="0"/>
              <a:t>нервную</a:t>
            </a:r>
          </a:p>
          <a:p>
            <a:pPr marL="400050" lvl="1" indent="361950" algn="just"/>
            <a:r>
              <a:rPr lang="ru-RU" sz="3400" dirty="0" smtClean="0"/>
              <a:t>выделительную</a:t>
            </a:r>
          </a:p>
          <a:p>
            <a:pPr marL="400050" lvl="1" indent="361950" algn="just"/>
            <a:r>
              <a:rPr lang="ru-RU" sz="3400" dirty="0" smtClean="0"/>
              <a:t>половую</a:t>
            </a:r>
          </a:p>
          <a:p>
            <a:endParaRPr lang="ru-RU" dirty="0"/>
          </a:p>
        </p:txBody>
      </p:sp>
      <p:pic>
        <p:nvPicPr>
          <p:cNvPr id="4" name="Picture 2" descr="http://www.zoofirma.ru/images/knigi/0999/105.jpg"/>
          <p:cNvPicPr>
            <a:picLocks noChangeAspect="1" noChangeArrowheads="1"/>
          </p:cNvPicPr>
          <p:nvPr/>
        </p:nvPicPr>
        <p:blipFill>
          <a:blip r:embed="rId2" cstate="print"/>
          <a:srcRect r="57409" b="16001"/>
          <a:stretch>
            <a:fillRect/>
          </a:stretch>
        </p:blipFill>
        <p:spPr bwMode="auto">
          <a:xfrm>
            <a:off x="5724128" y="2708920"/>
            <a:ext cx="288992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>
            <a:normAutofit fontScale="70000" lnSpcReduction="20000"/>
          </a:bodyPr>
          <a:lstStyle/>
          <a:p>
            <a:pPr marL="0"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ротового отверстия, глотки и кишечника.</a:t>
            </a:r>
          </a:p>
          <a:p>
            <a:pPr marL="0"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 находится по середине тела, на брюшной стороне.</a:t>
            </a:r>
          </a:p>
          <a:p>
            <a:pPr marL="0"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Глотка является ловчим аппаратом,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высовывать глотку через ротовое отверстие для захвата и высасывания  содержимого добычи.</a:t>
            </a:r>
          </a:p>
          <a:p>
            <a:pPr marL="0"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Кишечник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слепозамкнутый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трехветвистый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Имеет множество разветвлений. В них идет полостное пищеварение. Затем мелкие частички захватываются ворсинками клеток эпителия кишки, где осуществляется второй этап пищеварения – внутриклеточный.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Непереваренный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остатки выбрасываются через рот. </a:t>
            </a:r>
          </a:p>
          <a:p>
            <a:endParaRPr lang="ru-RU" dirty="0"/>
          </a:p>
        </p:txBody>
      </p:sp>
      <p:pic>
        <p:nvPicPr>
          <p:cNvPr id="7" name="Picture 6" descr="http://i077.radikal.ru/1104/48/b95202564529.jpg"/>
          <p:cNvPicPr>
            <a:picLocks noChangeAspect="1" noChangeArrowheads="1"/>
          </p:cNvPicPr>
          <p:nvPr/>
        </p:nvPicPr>
        <p:blipFill>
          <a:blip r:embed="rId2" cstate="print"/>
          <a:srcRect b="4720"/>
          <a:stretch>
            <a:fillRect/>
          </a:stretch>
        </p:blipFill>
        <p:spPr bwMode="auto">
          <a:xfrm rot="16200000">
            <a:off x="755575" y="1196753"/>
            <a:ext cx="2592290" cy="3024336"/>
          </a:xfrm>
          <a:prstGeom prst="rect">
            <a:avLst/>
          </a:prstGeom>
          <a:noFill/>
        </p:spPr>
      </p:pic>
      <p:grpSp>
        <p:nvGrpSpPr>
          <p:cNvPr id="8" name="Текст 7"/>
          <p:cNvGrpSpPr>
            <a:grpSpLocks noGrp="1"/>
          </p:cNvGrpSpPr>
          <p:nvPr>
            <p:ph type="body" sz="half" idx="2"/>
          </p:nvPr>
        </p:nvGrpSpPr>
        <p:grpSpPr>
          <a:xfrm>
            <a:off x="539552" y="4005064"/>
            <a:ext cx="3008313" cy="2553147"/>
            <a:chOff x="5652120" y="3197271"/>
            <a:chExt cx="2890639" cy="3330777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3197271"/>
              <a:ext cx="2890639" cy="333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020272" y="3573016"/>
              <a:ext cx="982186" cy="397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u="sng" dirty="0" smtClean="0"/>
                <a:t>Глотка</a:t>
              </a:r>
              <a:endParaRPr lang="ru-RU" u="sng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78553" y="4221088"/>
              <a:ext cx="566342" cy="397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u="sng" dirty="0" smtClean="0"/>
                <a:t>Рот</a:t>
              </a:r>
              <a:endParaRPr lang="ru-RU" u="sng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40152" y="5301208"/>
              <a:ext cx="1440160" cy="695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 smtClean="0"/>
                <a:t>Ветви кишечника</a:t>
              </a:r>
              <a:endParaRPr lang="ru-RU" u="sng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Нервная система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 algn="just"/>
            <a:endParaRPr lang="ru-RU" dirty="0" smtClean="0">
              <a:cs typeface="Times New Roman" pitchFamily="18" charset="0"/>
            </a:endParaRPr>
          </a:p>
          <a:p>
            <a:pPr marL="0" indent="361950" algn="just"/>
            <a:endParaRPr lang="ru-RU" dirty="0" smtClean="0">
              <a:cs typeface="Times New Roman" pitchFamily="18" charset="0"/>
            </a:endParaRPr>
          </a:p>
          <a:p>
            <a:pPr marL="0" indent="361950" algn="just"/>
            <a:r>
              <a:rPr lang="ru-RU" dirty="0" smtClean="0">
                <a:cs typeface="Times New Roman" pitchFamily="18" charset="0"/>
              </a:rPr>
              <a:t>У </a:t>
            </a:r>
            <a:r>
              <a:rPr lang="ru-RU" dirty="0" err="1" smtClean="0">
                <a:cs typeface="Times New Roman" pitchFamily="18" charset="0"/>
              </a:rPr>
              <a:t>планарии</a:t>
            </a:r>
            <a:r>
              <a:rPr lang="ru-RU" dirty="0" smtClean="0">
                <a:cs typeface="Times New Roman" pitchFamily="18" charset="0"/>
              </a:rPr>
              <a:t> нервные клетки не разбросаны по всему телу, как у гидры, а собраны в два нервных ствола, которые тянутся от головного конца тела к хвостовому. </a:t>
            </a:r>
          </a:p>
          <a:p>
            <a:pPr marL="0" indent="361950" algn="just"/>
            <a:r>
              <a:rPr lang="ru-RU" dirty="0" smtClean="0">
                <a:cs typeface="Times New Roman" pitchFamily="18" charset="0"/>
              </a:rPr>
              <a:t>В передней части тела стволы объединены в утолщение – нервный узел. Также встречаются симметрично расположенные небольшие узлы на протяжении стволов, в тех местах, где есть перемычки (</a:t>
            </a:r>
            <a:r>
              <a:rPr lang="ru-RU" dirty="0" err="1" smtClean="0">
                <a:cs typeface="Times New Roman" pitchFamily="18" charset="0"/>
              </a:rPr>
              <a:t>коммисуры</a:t>
            </a:r>
            <a:r>
              <a:rPr lang="ru-RU" dirty="0" smtClean="0">
                <a:cs typeface="Times New Roman" pitchFamily="18" charset="0"/>
              </a:rPr>
              <a:t>). </a:t>
            </a:r>
          </a:p>
          <a:p>
            <a:pPr marL="0" indent="361950" algn="just"/>
            <a:r>
              <a:rPr lang="ru-RU" dirty="0" smtClean="0">
                <a:cs typeface="Times New Roman" pitchFamily="18" charset="0"/>
              </a:rPr>
              <a:t>Такой тип </a:t>
            </a:r>
            <a:r>
              <a:rPr lang="ru-RU" b="1" dirty="0" smtClean="0">
                <a:cs typeface="Times New Roman" pitchFamily="18" charset="0"/>
              </a:rPr>
              <a:t>нервной системы   </a:t>
            </a:r>
            <a:r>
              <a:rPr lang="ru-RU" dirty="0" smtClean="0">
                <a:cs typeface="Times New Roman" pitchFamily="18" charset="0"/>
              </a:rPr>
              <a:t> называется лестничным. </a:t>
            </a:r>
          </a:p>
          <a:p>
            <a:pPr marL="0" indent="361950" algn="just"/>
            <a:r>
              <a:rPr lang="ru-RU" dirty="0" smtClean="0">
                <a:cs typeface="Times New Roman" pitchFamily="18" charset="0"/>
              </a:rPr>
              <a:t>У </a:t>
            </a:r>
            <a:r>
              <a:rPr lang="ru-RU" dirty="0" err="1" smtClean="0">
                <a:cs typeface="Times New Roman" pitchFamily="18" charset="0"/>
              </a:rPr>
              <a:t>планарии</a:t>
            </a:r>
            <a:r>
              <a:rPr lang="ru-RU" dirty="0" smtClean="0">
                <a:cs typeface="Times New Roman" pitchFamily="18" charset="0"/>
              </a:rPr>
              <a:t> есть органы чувств: глазки, обонятельные и осязательные рецепторы.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448272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Выделительная система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Выделительная система </a:t>
            </a:r>
            <a:r>
              <a:rPr lang="ru-RU" sz="2800" dirty="0" err="1" smtClean="0">
                <a:cs typeface="Times New Roman" pitchFamily="18" charset="0"/>
              </a:rPr>
              <a:t>протонефридиального</a:t>
            </a:r>
            <a:r>
              <a:rPr lang="ru-RU" sz="2800" dirty="0" smtClean="0">
                <a:cs typeface="Times New Roman" pitchFamily="18" charset="0"/>
              </a:rPr>
              <a:t> типа. Состоит из воронки с реснитчатым эпителием, который образует ток жидкости из внутренней полости внутрь каналов выделительной системы, а затем наружу. Два </a:t>
            </a:r>
            <a:r>
              <a:rPr lang="ru-RU" sz="2800" dirty="0" err="1" smtClean="0">
                <a:cs typeface="Times New Roman" pitchFamily="18" charset="0"/>
              </a:rPr>
              <a:t>протонефридиальных</a:t>
            </a:r>
            <a:r>
              <a:rPr lang="ru-RU" sz="2800" dirty="0" smtClean="0">
                <a:cs typeface="Times New Roman" pitchFamily="18" charset="0"/>
              </a:rPr>
              <a:t> канала, открывающиеся отдельными отверстиями.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fullbiology.ucoz.ru/Ilustrations/Zoology/vu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Половая система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61950"/>
            <a:r>
              <a:rPr lang="ru-RU" sz="2400" dirty="0" smtClean="0"/>
              <a:t>Размножаются половым и бесполым путем. Бесполое – деление на части. Половое – оогамия, при котором сливаются резко отличающиеся друг от друга половые клетки - крупная неподвижная яйцеклетка с мелкой, обычно подвижной, мужской половой клеткой.</a:t>
            </a:r>
          </a:p>
          <a:p>
            <a:pPr indent="361950" algn="just"/>
            <a:r>
              <a:rPr lang="ru-RU" sz="2400" dirty="0" smtClean="0"/>
              <a:t> Большинство гермафродиты.</a:t>
            </a:r>
            <a:endParaRPr lang="ru-RU" sz="2400" dirty="0"/>
          </a:p>
        </p:txBody>
      </p:sp>
      <p:grpSp>
        <p:nvGrpSpPr>
          <p:cNvPr id="5" name="Текст 4"/>
          <p:cNvGrpSpPr>
            <a:grpSpLocks noGrp="1"/>
          </p:cNvGrpSpPr>
          <p:nvPr>
            <p:ph type="body" sz="half" idx="2"/>
          </p:nvPr>
        </p:nvGrpSpPr>
        <p:grpSpPr>
          <a:xfrm>
            <a:off x="0" y="3861048"/>
            <a:ext cx="5652120" cy="2265115"/>
            <a:chOff x="2982441" y="4550690"/>
            <a:chExt cx="5832648" cy="190264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97"/>
            <a:stretch>
              <a:fillRect/>
            </a:stretch>
          </p:blipFill>
          <p:spPr bwMode="auto">
            <a:xfrm>
              <a:off x="2982441" y="4550690"/>
              <a:ext cx="5832648" cy="190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29"/>
            <p:cNvGrpSpPr/>
            <p:nvPr/>
          </p:nvGrpSpPr>
          <p:grpSpPr>
            <a:xfrm>
              <a:off x="3203849" y="4581128"/>
              <a:ext cx="5256583" cy="1769421"/>
              <a:chOff x="3203849" y="4581128"/>
              <a:chExt cx="5256583" cy="1769421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203849" y="4643844"/>
                <a:ext cx="10801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u="sng" dirty="0" smtClean="0"/>
                  <a:t>Яичник</a:t>
                </a:r>
                <a:endParaRPr lang="ru-RU" sz="1600" u="sng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139953" y="4653136"/>
                <a:ext cx="12961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600" u="sng" dirty="0" smtClean="0"/>
                  <a:t>Семенник</a:t>
                </a:r>
                <a:endParaRPr lang="ru-RU" sz="1600" u="sng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220072" y="4643844"/>
                <a:ext cx="12961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600" u="sng" dirty="0" smtClean="0"/>
                  <a:t>Яйцевод</a:t>
                </a:r>
                <a:endParaRPr lang="ru-RU" sz="1600" u="sng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876255" y="4581128"/>
                <a:ext cx="12961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u="sng" dirty="0" smtClean="0"/>
                  <a:t>Матка</a:t>
                </a:r>
                <a:endParaRPr lang="ru-RU" sz="1600" u="sng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876255" y="6011995"/>
                <a:ext cx="158417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600" u="sng" dirty="0" smtClean="0"/>
                  <a:t>Семяпровод</a:t>
                </a:r>
                <a:endParaRPr lang="ru-RU" sz="1600" u="sng" dirty="0"/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H="1" flipV="1">
                <a:off x="5940152" y="5805264"/>
                <a:ext cx="864096" cy="46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804248" y="5517232"/>
                <a:ext cx="0" cy="756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804000" y="6267600"/>
                <a:ext cx="2880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7164288" y="4869160"/>
                <a:ext cx="0" cy="6480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5594400" y="4932000"/>
                <a:ext cx="0" cy="396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4669200" y="4932000"/>
                <a:ext cx="0" cy="43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089600" y="4932000"/>
                <a:ext cx="0" cy="576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Особенности строения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Специализированных органов </a:t>
            </a:r>
            <a:r>
              <a:rPr lang="ru-RU" sz="2800" b="1" dirty="0" smtClean="0"/>
              <a:t>дыхания </a:t>
            </a:r>
            <a:r>
              <a:rPr lang="ru-RU" sz="2800" dirty="0" smtClean="0"/>
              <a:t>нет. </a:t>
            </a:r>
            <a:r>
              <a:rPr lang="ru-RU" sz="2800" b="1" dirty="0" smtClean="0"/>
              <a:t>Газообмен</a:t>
            </a:r>
            <a:r>
              <a:rPr lang="ru-RU" sz="2800" dirty="0" smtClean="0"/>
              <a:t> происходит через всю поверхность тела.</a:t>
            </a:r>
          </a:p>
          <a:p>
            <a:r>
              <a:rPr lang="ru-RU" sz="2800" b="1" dirty="0" smtClean="0"/>
              <a:t>Кровеносной системы </a:t>
            </a:r>
            <a:r>
              <a:rPr lang="ru-RU" sz="2800" dirty="0" smtClean="0"/>
              <a:t>нет.</a:t>
            </a:r>
          </a:p>
          <a:p>
            <a:endParaRPr lang="ru-RU" sz="2800" dirty="0"/>
          </a:p>
        </p:txBody>
      </p:sp>
      <p:pic>
        <p:nvPicPr>
          <p:cNvPr id="4" name="Picture 2" descr="http://www.zoofirma.ru/images/knigi/0999/105.jpg"/>
          <p:cNvPicPr>
            <a:picLocks noChangeAspect="1" noChangeArrowheads="1"/>
          </p:cNvPicPr>
          <p:nvPr/>
        </p:nvPicPr>
        <p:blipFill>
          <a:blip r:embed="rId2" cstate="print"/>
          <a:srcRect r="57409" b="16001"/>
          <a:stretch>
            <a:fillRect/>
          </a:stretch>
        </p:blipFill>
        <p:spPr bwMode="auto">
          <a:xfrm>
            <a:off x="4788024" y="3429000"/>
            <a:ext cx="288992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2" y="-27383"/>
            <a:ext cx="2771801" cy="64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6336704" cy="99412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Общий план внутреннего строения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(поперечный срез в области гонад)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6322" name="Picture 2" descr="http://900igr.net/datai/biologija/Tip-Ploskie-chervi/0016-017-Klass-Resnichnye-Turbellari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047" y="1844824"/>
            <a:ext cx="5815131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3" y="4509121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Схема строения </a:t>
            </a:r>
            <a:r>
              <a:rPr lang="ru-RU" sz="1400" dirty="0" err="1" smtClean="0"/>
              <a:t>трехветвистой</a:t>
            </a:r>
            <a:r>
              <a:rPr lang="ru-RU" sz="1400" dirty="0" smtClean="0"/>
              <a:t> турбеллярии (по </a:t>
            </a:r>
            <a:r>
              <a:rPr lang="ru-RU" sz="1400" dirty="0" err="1" smtClean="0"/>
              <a:t>Граффу</a:t>
            </a:r>
            <a:r>
              <a:rPr lang="ru-RU" sz="1400" dirty="0" smtClean="0"/>
              <a:t>): 1 - </a:t>
            </a:r>
            <a:r>
              <a:rPr lang="ru-RU" sz="1400" dirty="0" err="1" smtClean="0"/>
              <a:t>щупальцевидные</a:t>
            </a:r>
            <a:r>
              <a:rPr lang="ru-RU" sz="1400" dirty="0" smtClean="0"/>
              <a:t> выросты, 2 - глаза, 3 - мозговой ганглий, 4 - передняя ветвь кишечника, 5 - продольный нервный ствол, 6 - поперечные нервные перемычки, 7 - глотка, 8 - глоточный карман, 9 - семяпровод, 10 - ротовое отверстие, 11 - семенники, 12 - совокупительный орган, 13 - задняя ветвь кишечника, 14 - половое отверстие, 15 - яйцевод, 16 - половая клоака, 17 - </a:t>
            </a:r>
            <a:r>
              <a:rPr lang="ru-RU" sz="1400" dirty="0" err="1" smtClean="0"/>
              <a:t>копулятивная</a:t>
            </a:r>
            <a:r>
              <a:rPr lang="ru-RU" sz="1400" dirty="0" smtClean="0"/>
              <a:t> сумка, 18 - </a:t>
            </a:r>
            <a:r>
              <a:rPr lang="ru-RU" sz="1400" dirty="0" err="1" smtClean="0"/>
              <a:t>желточники</a:t>
            </a:r>
            <a:r>
              <a:rPr lang="ru-RU" sz="1400" dirty="0" smtClean="0"/>
              <a:t>, 19 - яичник. Слева удалены семенники, справа - </a:t>
            </a:r>
            <a:r>
              <a:rPr lang="ru-RU" sz="1400" dirty="0" err="1" smtClean="0"/>
              <a:t>желточники</a:t>
            </a:r>
            <a:r>
              <a:rPr lang="ru-RU" sz="1400" dirty="0" smtClean="0"/>
              <a:t> и яичник</a:t>
            </a:r>
            <a:r>
              <a:rPr lang="ru-RU" sz="1100" dirty="0" smtClean="0"/>
              <a:t>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Регенерация  </a:t>
            </a:r>
            <a:r>
              <a:rPr lang="ru-RU" sz="3600" dirty="0" err="1" smtClean="0">
                <a:solidFill>
                  <a:srgbClr val="C00000"/>
                </a:solidFill>
              </a:rPr>
              <a:t>планарии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00200"/>
            <a:ext cx="453650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Многообразие плоских червей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9090" name="AutoShape 2" descr="C:\Users\Natali\Downloads\i_02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Кто такие черви?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55600">
              <a:spcBef>
                <a:spcPts val="1200"/>
              </a:spcBef>
            </a:pPr>
            <a:r>
              <a:rPr lang="ru-RU" dirty="0" smtClean="0"/>
              <a:t>Питаются либо с помощью примитивно устроенной пищеварительной системы или всей поверхностью тела.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/>
              <a:t>Нет дыхательной системы, дышат всей поверхностью тела. У паразитических форм </a:t>
            </a:r>
            <a:r>
              <a:rPr lang="ru-RU" dirty="0" err="1" smtClean="0"/>
              <a:t>бескислородный</a:t>
            </a:r>
            <a:r>
              <a:rPr lang="ru-RU" dirty="0" smtClean="0"/>
              <a:t> (анаэробный) тип обмена веществ (дыхания).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/>
              <a:t>Нервная система просто устроена и имеет характерные особенности у каждого типа.  Полностью инстинктивное поведение, направленное на размножение, пропитание и самосохранение. </a:t>
            </a:r>
          </a:p>
          <a:p>
            <a:pPr marL="0" indent="355600">
              <a:spcBef>
                <a:spcPts val="1200"/>
              </a:spcBef>
            </a:pPr>
            <a:r>
              <a:rPr lang="ru-RU" dirty="0" smtClean="0"/>
              <a:t>Среди них есть паразиты, хищники и </a:t>
            </a:r>
            <a:r>
              <a:rPr lang="ru-RU" dirty="0" err="1" smtClean="0"/>
              <a:t>падальщики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589240"/>
            <a:ext cx="8784976" cy="10828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Ресничные черви. Верхний ряд, слева направо: </a:t>
            </a:r>
            <a:r>
              <a:rPr lang="ru-RU" dirty="0" err="1" smtClean="0"/>
              <a:t>планария</a:t>
            </a:r>
            <a:r>
              <a:rPr lang="ru-RU" dirty="0" smtClean="0"/>
              <a:t> </a:t>
            </a:r>
            <a:r>
              <a:rPr lang="ru-RU" dirty="0" err="1" smtClean="0"/>
              <a:t>дугезия</a:t>
            </a:r>
            <a:r>
              <a:rPr lang="ru-RU" dirty="0" smtClean="0"/>
              <a:t>, глазчатая </a:t>
            </a:r>
            <a:r>
              <a:rPr lang="ru-RU" dirty="0" err="1" smtClean="0"/>
              <a:t>филлидия</a:t>
            </a:r>
            <a:r>
              <a:rPr lang="ru-RU" dirty="0" smtClean="0"/>
              <a:t>, подражающий </a:t>
            </a:r>
            <a:r>
              <a:rPr lang="ru-RU" dirty="0" err="1" smtClean="0"/>
              <a:t>псевдоцерос</a:t>
            </a:r>
            <a:r>
              <a:rPr lang="ru-RU" dirty="0" smtClean="0"/>
              <a:t>, золотистая </a:t>
            </a:r>
            <a:r>
              <a:rPr lang="ru-RU" dirty="0" err="1" smtClean="0"/>
              <a:t>юнгия</a:t>
            </a:r>
            <a:r>
              <a:rPr lang="ru-RU" dirty="0" smtClean="0"/>
              <a:t>. Нижний ряд, слева направо: </a:t>
            </a:r>
            <a:r>
              <a:rPr lang="ru-RU" dirty="0" err="1" smtClean="0"/>
              <a:t>псевдоцерус</a:t>
            </a:r>
            <a:r>
              <a:rPr lang="ru-RU" dirty="0" smtClean="0"/>
              <a:t> </a:t>
            </a:r>
            <a:r>
              <a:rPr lang="ru-RU" dirty="0" err="1" smtClean="0"/>
              <a:t>джебборум</a:t>
            </a:r>
            <a:r>
              <a:rPr lang="ru-RU" dirty="0" smtClean="0"/>
              <a:t>, раздвоенный </a:t>
            </a:r>
            <a:r>
              <a:rPr lang="ru-RU" dirty="0" err="1" smtClean="0"/>
              <a:t>псевдоцерос</a:t>
            </a:r>
            <a:r>
              <a:rPr lang="ru-RU" dirty="0" smtClean="0"/>
              <a:t> (в паре с партнером), тихоокеанская акваплана, </a:t>
            </a:r>
            <a:r>
              <a:rPr lang="ru-RU" dirty="0" err="1" smtClean="0"/>
              <a:t>парапланоцера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0445"/>
            <a:ext cx="8784976" cy="54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Повторяем. Закрепляем.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392488"/>
          </a:xfrm>
        </p:spPr>
        <p:txBody>
          <a:bodyPr>
            <a:normAutofit/>
          </a:bodyPr>
          <a:lstStyle/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Чем снаружи покрыто тело </a:t>
            </a:r>
            <a:r>
              <a:rPr lang="ru-RU" sz="2800" dirty="0" err="1" smtClean="0"/>
              <a:t>планарии</a:t>
            </a:r>
            <a:r>
              <a:rPr lang="ru-RU" sz="2800" dirty="0" smtClean="0"/>
              <a:t>?</a:t>
            </a:r>
          </a:p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Какие мышцы обеспечивают движение </a:t>
            </a:r>
            <a:r>
              <a:rPr lang="ru-RU" sz="2800" dirty="0" err="1" smtClean="0"/>
              <a:t>планарии</a:t>
            </a:r>
            <a:r>
              <a:rPr lang="ru-RU" sz="2800" dirty="0" smtClean="0"/>
              <a:t>?</a:t>
            </a:r>
          </a:p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Есть ли полость тела у плоских червей? </a:t>
            </a:r>
          </a:p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Какой тип пищеварения у </a:t>
            </a:r>
            <a:r>
              <a:rPr lang="ru-RU" sz="2800" dirty="0" err="1" smtClean="0"/>
              <a:t>планарии</a:t>
            </a:r>
            <a:r>
              <a:rPr lang="ru-RU" sz="2800" dirty="0" smtClean="0"/>
              <a:t>?</a:t>
            </a:r>
          </a:p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Что такое паренхима и какова ее роль?</a:t>
            </a:r>
          </a:p>
          <a:p>
            <a:pPr marL="0" indent="355600">
              <a:buFont typeface="+mj-lt"/>
              <a:buAutoNum type="arabicPeriod"/>
            </a:pPr>
            <a:r>
              <a:rPr lang="ru-RU" sz="2800" dirty="0" smtClean="0"/>
              <a:t>Что такое регенерация?</a:t>
            </a:r>
          </a:p>
          <a:p>
            <a:pPr marL="0" indent="355600">
              <a:buFont typeface="+mj-lt"/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71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Верны ли следующие суждения о плоских червях?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А.  К плоским червям относят белую </a:t>
            </a:r>
            <a:r>
              <a:rPr lang="ru-RU" dirty="0" err="1" smtClean="0"/>
              <a:t>планарию</a:t>
            </a:r>
            <a:r>
              <a:rPr lang="ru-RU" dirty="0" smtClean="0"/>
              <a:t> и печеночного сосальщика.</a:t>
            </a:r>
          </a:p>
          <a:p>
            <a:r>
              <a:rPr lang="ru-RU" dirty="0" smtClean="0"/>
              <a:t>Б.  Плоские черви имеют сквозной кишечник: у них развиты ротовое и анальное отверстия.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1)  верно только А</a:t>
            </a:r>
          </a:p>
          <a:p>
            <a:r>
              <a:rPr lang="ru-RU" dirty="0" smtClean="0"/>
              <a:t>2)  верно только Б</a:t>
            </a:r>
          </a:p>
          <a:p>
            <a:r>
              <a:rPr lang="ru-RU" dirty="0" smtClean="0"/>
              <a:t>3)  верны оба суждения</a:t>
            </a:r>
          </a:p>
          <a:p>
            <a:r>
              <a:rPr lang="ru-RU" dirty="0" smtClean="0"/>
              <a:t>4)  оба суждения неверны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Прочитайте описание эксперимента и выполните задание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/>
          </a:bodyPr>
          <a:lstStyle/>
          <a:p>
            <a:r>
              <a:rPr lang="ru-RU" sz="2000" dirty="0"/>
              <a:t>Для изучения ответных реакций </a:t>
            </a:r>
            <a:r>
              <a:rPr lang="ru-RU" sz="2000" dirty="0" err="1"/>
              <a:t>планарий</a:t>
            </a:r>
            <a:r>
              <a:rPr lang="ru-RU" sz="2000" dirty="0"/>
              <a:t> на действие температурных раздражителей экспериментатор поместил червей в две чашки Петри. В одну чашку налил холодную воду (температура 8-10 °С), в другую - тёплую и наблюдал за передвижением червей. Движение </a:t>
            </a:r>
            <a:r>
              <a:rPr lang="ru-RU" sz="2000" dirty="0" err="1"/>
              <a:t>планарии</a:t>
            </a:r>
            <a:r>
              <a:rPr lang="ru-RU" sz="2000" dirty="0"/>
              <a:t> в чашке с холодной водой замедляется и вскоре прекращается совсем, в другой чашке активность </a:t>
            </a:r>
            <a:r>
              <a:rPr lang="ru-RU" sz="2000" dirty="0" err="1"/>
              <a:t>планарии</a:t>
            </a:r>
            <a:r>
              <a:rPr lang="ru-RU" sz="2000" dirty="0"/>
              <a:t> сохраняется. Таким образом, </a:t>
            </a:r>
            <a:r>
              <a:rPr lang="ru-RU" sz="2000" dirty="0" smtClean="0"/>
              <a:t>двигательная </a:t>
            </a:r>
            <a:r>
              <a:rPr lang="ru-RU" sz="2000" dirty="0"/>
              <a:t>активность </a:t>
            </a:r>
            <a:r>
              <a:rPr lang="ru-RU" sz="2000" dirty="0" err="1"/>
              <a:t>планарий</a:t>
            </a:r>
            <a:r>
              <a:rPr lang="ru-RU" sz="2000" dirty="0"/>
              <a:t> в тёплой и холодной воде разная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/>
              <a:t>Какая переменная в этом эксперименте будет зависимой (изменяющейся), а какая - независимой (задаваемой)? Объясните, как в данном эксперименте можно поставить </a:t>
            </a:r>
            <a:r>
              <a:rPr lang="ru-RU" sz="2000" u="sng" dirty="0"/>
              <a:t>отрицательный контроль</a:t>
            </a:r>
            <a:r>
              <a:rPr lang="ru-RU" sz="2000" dirty="0"/>
              <a:t>*? С какой целью необходимо такой контроль ставить?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(</a:t>
            </a:r>
            <a:r>
              <a:rPr lang="ru-RU" sz="2000" b="1" u="sng" dirty="0"/>
              <a:t>Отрицательный контроль</a:t>
            </a:r>
            <a:r>
              <a:rPr lang="ru-RU" sz="2000" dirty="0"/>
              <a:t> - это экспериментальный контроль, при котором изучаемый объект не подвергается экспериментальному воздействию).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Домашнее задание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п.21, устно отвечать на вопросы после параграфа.</a:t>
            </a:r>
          </a:p>
          <a:p>
            <a:r>
              <a:rPr lang="ru-RU" dirty="0" smtClean="0"/>
              <a:t>По желанию подготовить сообщения с презентацией о свободноживущих </a:t>
            </a:r>
            <a:r>
              <a:rPr lang="ru-RU" smtClean="0"/>
              <a:t>плоских червях.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Классификация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Тип Плоские черви</a:t>
            </a:r>
          </a:p>
          <a:p>
            <a:pPr lvl="1"/>
            <a:r>
              <a:rPr lang="ru-RU" sz="1800" dirty="0" smtClean="0"/>
              <a:t>Класс Ресничные</a:t>
            </a:r>
          </a:p>
          <a:p>
            <a:pPr lvl="1"/>
            <a:r>
              <a:rPr lang="ru-RU" sz="1800" dirty="0" smtClean="0"/>
              <a:t>Класс Сосальщики</a:t>
            </a:r>
          </a:p>
          <a:p>
            <a:pPr lvl="1"/>
            <a:r>
              <a:rPr lang="ru-RU" sz="1800" dirty="0" smtClean="0"/>
              <a:t>Класс Ленточный черви</a:t>
            </a:r>
          </a:p>
          <a:p>
            <a:r>
              <a:rPr lang="ru-RU" sz="2000" dirty="0" smtClean="0"/>
              <a:t>Тип Круглые черви</a:t>
            </a:r>
          </a:p>
          <a:p>
            <a:pPr lvl="1"/>
            <a:r>
              <a:rPr lang="ru-RU" sz="1800" dirty="0" smtClean="0"/>
              <a:t>Класс Нематоды</a:t>
            </a:r>
          </a:p>
          <a:p>
            <a:pPr lvl="1"/>
            <a:r>
              <a:rPr lang="ru-RU" sz="1800" dirty="0" smtClean="0"/>
              <a:t>Класс Скребни</a:t>
            </a:r>
          </a:p>
          <a:p>
            <a:pPr lvl="1"/>
            <a:r>
              <a:rPr lang="ru-RU" sz="1800" dirty="0" smtClean="0"/>
              <a:t>Класс Волосатики</a:t>
            </a:r>
          </a:p>
          <a:p>
            <a:pPr lvl="1"/>
            <a:r>
              <a:rPr lang="ru-RU" sz="1800" dirty="0" smtClean="0"/>
              <a:t>Класс Коловратки</a:t>
            </a:r>
          </a:p>
          <a:p>
            <a:pPr lvl="1"/>
            <a:r>
              <a:rPr lang="ru-RU" sz="1800" dirty="0" smtClean="0"/>
              <a:t>Класс Немертины</a:t>
            </a:r>
          </a:p>
          <a:p>
            <a:r>
              <a:rPr lang="ru-RU" sz="2000" dirty="0" smtClean="0"/>
              <a:t>Тип Кольчатые черви</a:t>
            </a:r>
          </a:p>
          <a:p>
            <a:pPr lvl="1"/>
            <a:r>
              <a:rPr lang="ru-RU" sz="1800" dirty="0" smtClean="0"/>
              <a:t>Класс Многощетинковые</a:t>
            </a:r>
          </a:p>
          <a:p>
            <a:pPr lvl="1"/>
            <a:r>
              <a:rPr lang="ru-RU" sz="1800" dirty="0" smtClean="0"/>
              <a:t>Класс  Малощетинковые</a:t>
            </a:r>
          </a:p>
          <a:p>
            <a:pPr lvl="1"/>
            <a:r>
              <a:rPr lang="ru-RU" sz="1800" dirty="0" smtClean="0"/>
              <a:t>Класс Пиявки</a:t>
            </a:r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Тема урока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«Особенности организации плоских червей»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73168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Классификация типа Плоские черви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Тип включает 15000 видов.  </a:t>
            </a:r>
          </a:p>
          <a:p>
            <a:r>
              <a:rPr lang="ru-RU" sz="2600" dirty="0" smtClean="0"/>
              <a:t>Тип включает в себя три класса,</a:t>
            </a:r>
          </a:p>
          <a:p>
            <a:r>
              <a:rPr lang="ru-RU" sz="2600" dirty="0" smtClean="0"/>
              <a:t> отличающихся по своему внешнему и внутреннему строению, а также жизненному циклу. </a:t>
            </a:r>
          </a:p>
          <a:p>
            <a:r>
              <a:rPr lang="ru-RU" sz="2600" b="1" dirty="0" smtClean="0"/>
              <a:t>Тип Плоские черви</a:t>
            </a:r>
            <a:r>
              <a:rPr lang="ru-RU" sz="26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u-RU" sz="2600" b="1" dirty="0" smtClean="0"/>
              <a:t>Класс Ресничные </a:t>
            </a:r>
            <a:r>
              <a:rPr lang="ru-RU" sz="2600" dirty="0" smtClean="0"/>
              <a:t>– свободноживущие (молочно-белая </a:t>
            </a:r>
            <a:r>
              <a:rPr lang="ru-RU" sz="2600" dirty="0" err="1" smtClean="0"/>
              <a:t>планария</a:t>
            </a:r>
            <a:r>
              <a:rPr lang="ru-RU" sz="2600" dirty="0" smtClean="0"/>
              <a:t>, многоглазка, </a:t>
            </a:r>
            <a:r>
              <a:rPr lang="ru-RU" sz="2600" dirty="0" err="1" smtClean="0"/>
              <a:t>турбелярии</a:t>
            </a:r>
            <a:r>
              <a:rPr lang="ru-RU" sz="2600" dirty="0" smtClean="0"/>
              <a:t>);</a:t>
            </a:r>
          </a:p>
          <a:p>
            <a:pPr marL="457200" lvl="2"/>
            <a:r>
              <a:rPr lang="ru-RU" sz="2600" b="1" dirty="0" smtClean="0"/>
              <a:t>Класс  Сосальщики </a:t>
            </a:r>
            <a:r>
              <a:rPr lang="ru-RU" sz="2600" dirty="0" smtClean="0"/>
              <a:t>- паразиты (печеночный сосальщик, двуустка, кошачья двуустка);</a:t>
            </a:r>
          </a:p>
          <a:p>
            <a:pPr marL="457200" lvl="2"/>
            <a:r>
              <a:rPr lang="ru-RU" sz="2600" b="1" dirty="0" smtClean="0"/>
              <a:t>Класс  Ленточный черви </a:t>
            </a:r>
            <a:r>
              <a:rPr lang="ru-RU" sz="2600" dirty="0" smtClean="0"/>
              <a:t>-  паразиты  (бычий, </a:t>
            </a:r>
            <a:r>
              <a:rPr lang="ru-RU" sz="2600" dirty="0" err="1" smtClean="0"/>
              <a:t>свинной</a:t>
            </a:r>
            <a:r>
              <a:rPr lang="ru-RU" sz="2600" dirty="0" smtClean="0"/>
              <a:t> цепень, широкий лентец, эхинококк).</a:t>
            </a:r>
          </a:p>
          <a:p>
            <a:pPr marL="457200" lvl="2" algn="just"/>
            <a:endParaRPr lang="ru-RU" sz="2600" dirty="0" smtClean="0"/>
          </a:p>
          <a:p>
            <a:endParaRPr lang="ru-RU" dirty="0"/>
          </a:p>
        </p:txBody>
      </p:sp>
      <p:pic>
        <p:nvPicPr>
          <p:cNvPr id="4" name="Picture 4" descr="http://www.islandream.com/wakatobi/flatworm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832000" cy="21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Общая характеристика типа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Autofit/>
          </a:bodyPr>
          <a:lstStyle/>
          <a:p>
            <a:pPr marL="0" indent="361950" algn="just"/>
            <a:r>
              <a:rPr lang="ru-RU" sz="1800" dirty="0" smtClean="0"/>
              <a:t>Тело их сплющено сверху вниз, у большинства вытянуто</a:t>
            </a:r>
          </a:p>
          <a:p>
            <a:pPr marL="0" indent="361950" algn="just"/>
            <a:r>
              <a:rPr lang="ru-RU" sz="1800" dirty="0" smtClean="0"/>
              <a:t>Имеют двустороннюю симметрию</a:t>
            </a:r>
          </a:p>
          <a:p>
            <a:pPr marL="0" indent="361950" algn="just"/>
            <a:r>
              <a:rPr lang="ru-RU" sz="1800" dirty="0" smtClean="0"/>
              <a:t>Тело может быть сегментировано (ленточные) или </a:t>
            </a:r>
            <a:r>
              <a:rPr lang="ru-RU" sz="1800" dirty="0" err="1" smtClean="0"/>
              <a:t>несегментировано</a:t>
            </a:r>
            <a:r>
              <a:rPr lang="ru-RU" sz="1800" dirty="0" smtClean="0"/>
              <a:t> (сосальщики и ресничные), покрыто однослойный мерцательным (ресничные),  или </a:t>
            </a:r>
            <a:r>
              <a:rPr lang="ru-RU" sz="1800" dirty="0" err="1" smtClean="0"/>
              <a:t>кутикулинизированным</a:t>
            </a:r>
            <a:r>
              <a:rPr lang="ru-RU" sz="1800" dirty="0" smtClean="0"/>
              <a:t> эпителием (сосальщики и ленточные) </a:t>
            </a:r>
          </a:p>
          <a:p>
            <a:pPr marL="0" indent="361950" algn="just"/>
            <a:r>
              <a:rPr lang="ru-RU" sz="1800" dirty="0" smtClean="0"/>
              <a:t>Снаружи все тело одето кожно-мускульным мешком</a:t>
            </a:r>
          </a:p>
          <a:p>
            <a:pPr marL="0" indent="361950" algn="just"/>
            <a:r>
              <a:rPr lang="ru-RU" sz="1800" dirty="0" smtClean="0"/>
              <a:t>Внутренней полости нет, тело заполнено клетками</a:t>
            </a:r>
          </a:p>
          <a:p>
            <a:pPr marL="0" indent="361950" algn="just"/>
            <a:r>
              <a:rPr lang="ru-RU" sz="1800" dirty="0" smtClean="0"/>
              <a:t>Пищеварительная система слепо замкнута (имеет у трематод и ресничных)</a:t>
            </a:r>
          </a:p>
          <a:p>
            <a:pPr marL="0" indent="361950" algn="just"/>
            <a:r>
              <a:rPr lang="ru-RU" sz="1800" dirty="0" smtClean="0"/>
              <a:t>Имеется выделительная система</a:t>
            </a:r>
          </a:p>
          <a:p>
            <a:pPr marL="0" indent="361950" algn="just"/>
            <a:r>
              <a:rPr lang="ru-RU" sz="1800" dirty="0" smtClean="0"/>
              <a:t>Гермафродиты.</a:t>
            </a:r>
          </a:p>
          <a:p>
            <a:endParaRPr lang="ru-RU" sz="1800" dirty="0"/>
          </a:p>
        </p:txBody>
      </p:sp>
      <p:pic>
        <p:nvPicPr>
          <p:cNvPr id="5" name="Picture 2" descr="http://www.starfish.ch/Fotos/worms-Wuermer/plathelminthes-Plattwurm/Maiazoon-orsaki-swi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5040" b="5921"/>
          <a:stretch>
            <a:fillRect/>
          </a:stretch>
        </p:blipFill>
        <p:spPr bwMode="auto">
          <a:xfrm>
            <a:off x="4648200" y="1340769"/>
            <a:ext cx="4038600" cy="2520280"/>
          </a:xfrm>
          <a:prstGeom prst="rect">
            <a:avLst/>
          </a:prstGeom>
          <a:noFill/>
        </p:spPr>
      </p:pic>
      <p:pic>
        <p:nvPicPr>
          <p:cNvPr id="6" name="Picture 2" descr="http://www.starfish.ch/Fotos/worms-Wuermer/plathelminthes-Plattwurm/Pseudobiceros-gloriosus6.jpg"/>
          <p:cNvPicPr>
            <a:picLocks noChangeAspect="1" noChangeArrowheads="1"/>
          </p:cNvPicPr>
          <p:nvPr/>
        </p:nvPicPr>
        <p:blipFill>
          <a:blip r:embed="rId3" cstate="print"/>
          <a:srcRect t="13440" b="9281"/>
          <a:stretch>
            <a:fillRect/>
          </a:stretch>
        </p:blipFill>
        <p:spPr bwMode="auto">
          <a:xfrm>
            <a:off x="4644008" y="3861048"/>
            <a:ext cx="4104456" cy="234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Ресничные черви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rmAutofit fontScale="62500" lnSpcReduction="20000"/>
          </a:bodyPr>
          <a:lstStyle/>
          <a:p>
            <a:pPr marL="0" indent="361950" algn="just"/>
            <a:endParaRPr lang="ru-RU" dirty="0" smtClean="0"/>
          </a:p>
          <a:p>
            <a:pPr marL="0" indent="361950" algn="just"/>
            <a:r>
              <a:rPr lang="ru-RU" dirty="0" smtClean="0"/>
              <a:t>Известно 4000 видов. Большинство ресничных червей свободноживущие и являются хищниками, но встречаются и паразиты.</a:t>
            </a:r>
          </a:p>
          <a:p>
            <a:pPr marL="0" indent="361950" algn="just"/>
            <a:r>
              <a:rPr lang="ru-RU" dirty="0" smtClean="0"/>
              <a:t>Свободноживущие формы обитают в морских и пресных водоемах, а также во влажных затемненных местах (под камнями, корягами, листьями). Плоские черви способны к активному передвижению как по твердой поверхности, так и в толще воды.</a:t>
            </a:r>
          </a:p>
          <a:p>
            <a:pPr marL="0" indent="361950" algn="just"/>
            <a:r>
              <a:rPr lang="ru-RU" dirty="0" smtClean="0"/>
              <a:t> Представители: турбеллярия, молочно-белая </a:t>
            </a:r>
            <a:r>
              <a:rPr lang="ru-RU" dirty="0" err="1" smtClean="0"/>
              <a:t>планария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Планария</a:t>
            </a:r>
            <a:r>
              <a:rPr lang="ru-RU" dirty="0" smtClean="0"/>
              <a:t> охотится на ракообразных и простейших.</a:t>
            </a:r>
          </a:p>
          <a:p>
            <a:pPr marL="0" indent="361950" algn="just"/>
            <a:r>
              <a:rPr lang="ru-RU" dirty="0" smtClean="0"/>
              <a:t>Пищеварение внутреннее.</a:t>
            </a:r>
          </a:p>
          <a:p>
            <a:pPr marL="0" indent="361950" algn="just"/>
            <a:r>
              <a:rPr lang="ru-RU" dirty="0" smtClean="0"/>
              <a:t>Имеют органы чувств: осязание, светочувствительность и </a:t>
            </a:r>
            <a:r>
              <a:rPr lang="ru-RU" dirty="0" err="1" smtClean="0"/>
              <a:t>хемочувствительность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smtClean="0"/>
              <a:t>Способны к регенерации из 1/300.</a:t>
            </a:r>
          </a:p>
          <a:p>
            <a:endParaRPr lang="ru-RU" dirty="0"/>
          </a:p>
        </p:txBody>
      </p:sp>
      <p:pic>
        <p:nvPicPr>
          <p:cNvPr id="5" name="Picture 4" descr="http://www.adslclub.ru/upload/img/2011-09/21-21394458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878" y="1412777"/>
            <a:ext cx="2971243" cy="2664296"/>
          </a:xfrm>
          <a:prstGeom prst="rect">
            <a:avLst/>
          </a:prstGeom>
          <a:noFill/>
        </p:spPr>
      </p:pic>
      <p:pic>
        <p:nvPicPr>
          <p:cNvPr id="6" name="Picture 2" descr="Большинство ресничных червей — свободноплавающие морские животные. Данный экземпляр с острова Фиджи достигает 2 см в дли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2952328" cy="242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Внешнее строение  ресничных червей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pPr marL="0" indent="361950"/>
            <a:endParaRPr lang="ru-RU" dirty="0" smtClean="0"/>
          </a:p>
          <a:p>
            <a:pPr marL="0" indent="361950"/>
            <a:endParaRPr lang="ru-RU" dirty="0" smtClean="0"/>
          </a:p>
          <a:p>
            <a:pPr marL="0" indent="361950"/>
            <a:r>
              <a:rPr lang="ru-RU" dirty="0" smtClean="0"/>
              <a:t>Тело вытянуто и сплющено в </a:t>
            </a:r>
            <a:r>
              <a:rPr lang="ru-RU" dirty="0" err="1" smtClean="0"/>
              <a:t>спино-брюшном</a:t>
            </a:r>
            <a:r>
              <a:rPr lang="ru-RU" dirty="0" smtClean="0"/>
              <a:t> направлении, имеет двустороннюю симметрию, не разделено на отделы; принято говорить о головном и хвостовом конце тела.</a:t>
            </a:r>
          </a:p>
          <a:p>
            <a:pPr marL="0" indent="361950"/>
            <a:r>
              <a:rPr lang="ru-RU" dirty="0" smtClean="0"/>
              <a:t>Тело плоских червей защищено однослойным эпителием. У свободноживущих ресничных червей клетки покровов несут многочисленные реснички (ресничный эпителий). Реснички обеспечивают передвижение животного.</a:t>
            </a:r>
          </a:p>
          <a:p>
            <a:pPr marL="0" indent="361950"/>
            <a:r>
              <a:rPr lang="ru-RU" b="1" dirty="0" err="1" smtClean="0"/>
              <a:t>Рабдиты</a:t>
            </a:r>
            <a:r>
              <a:rPr lang="ru-RU" b="1" dirty="0" smtClean="0"/>
              <a:t> –</a:t>
            </a:r>
            <a:r>
              <a:rPr lang="en-US" b="1" dirty="0" smtClean="0"/>
              <a:t> </a:t>
            </a:r>
            <a:r>
              <a:rPr lang="ru-RU" dirty="0" smtClean="0"/>
              <a:t>небольшие блестящие палочки. При давлении на кожи, они выделяются наружу. Так </a:t>
            </a:r>
            <a:r>
              <a:rPr lang="ru-RU" dirty="0" err="1" smtClean="0"/>
              <a:t>планарии</a:t>
            </a:r>
            <a:r>
              <a:rPr lang="ru-RU" dirty="0" smtClean="0"/>
              <a:t> защищаются  это хищников.</a:t>
            </a:r>
          </a:p>
          <a:p>
            <a:endParaRPr lang="ru-RU" dirty="0"/>
          </a:p>
        </p:txBody>
      </p:sp>
      <p:grpSp>
        <p:nvGrpSpPr>
          <p:cNvPr id="5" name="Содержимое 4"/>
          <p:cNvGrpSpPr>
            <a:grpSpLocks noGrp="1"/>
          </p:cNvGrpSpPr>
          <p:nvPr>
            <p:ph sz="half" idx="2"/>
          </p:nvPr>
        </p:nvGrpSpPr>
        <p:grpSpPr>
          <a:xfrm>
            <a:off x="4648200" y="1600200"/>
            <a:ext cx="4038600" cy="2980928"/>
            <a:chOff x="6156176" y="1475492"/>
            <a:chExt cx="2867750" cy="1893564"/>
          </a:xfrm>
        </p:grpSpPr>
        <p:grpSp>
          <p:nvGrpSpPr>
            <p:cNvPr id="6" name="Группа 13"/>
            <p:cNvGrpSpPr/>
            <p:nvPr/>
          </p:nvGrpSpPr>
          <p:grpSpPr>
            <a:xfrm>
              <a:off x="6156176" y="1475492"/>
              <a:ext cx="2867750" cy="1893564"/>
              <a:chOff x="5970601" y="915451"/>
              <a:chExt cx="2867750" cy="1893564"/>
            </a:xfrm>
          </p:grpSpPr>
          <p:pic>
            <p:nvPicPr>
              <p:cNvPr id="8" name="Picture 2" descr="http://900igr.net/datai/biologija/Tip-Ploskie-chervi/0003-005-Obschaja-kharakteristika-tip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0601" y="1116584"/>
                <a:ext cx="2867750" cy="1692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Прямая со стрелкой 8"/>
              <p:cNvCxnSpPr/>
              <p:nvPr/>
            </p:nvCxnSpPr>
            <p:spPr>
              <a:xfrm flipH="1">
                <a:off x="7092280" y="1284783"/>
                <a:ext cx="324036" cy="488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854303" y="915451"/>
                <a:ext cx="1124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рабдиты</a:t>
                </a:r>
                <a:endParaRPr lang="ru-RU" dirty="0"/>
              </a:p>
            </p:txBody>
          </p:sp>
        </p:grpSp>
        <p:cxnSp>
          <p:nvCxnSpPr>
            <p:cNvPr id="7" name="Прямая со стрелкой 6"/>
            <p:cNvCxnSpPr/>
            <p:nvPr/>
          </p:nvCxnSpPr>
          <p:spPr>
            <a:xfrm>
              <a:off x="7601891" y="1844824"/>
              <a:ext cx="152400" cy="571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4644009" y="4581128"/>
            <a:ext cx="3888432" cy="1895554"/>
            <a:chOff x="6268852" y="4432422"/>
            <a:chExt cx="2695635" cy="2044260"/>
          </a:xfrm>
        </p:grpSpPr>
        <p:pic>
          <p:nvPicPr>
            <p:cNvPr id="17" name="Picture 4" descr="https://ds01.infourok.ru/uploads/ex/116a/00004c01-046f6b80/hello_html_m5c6911b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163" b="59136"/>
            <a:stretch/>
          </p:blipFill>
          <p:spPr bwMode="auto">
            <a:xfrm>
              <a:off x="6268852" y="4557980"/>
              <a:ext cx="2695635" cy="191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7616669" y="4432422"/>
              <a:ext cx="1027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железы</a:t>
              </a:r>
              <a:endParaRPr lang="ru-RU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7380312" y="4800150"/>
              <a:ext cx="621850" cy="7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8002161" y="4800150"/>
              <a:ext cx="314255" cy="8858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Внешнее строение  ресничных червей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/>
            <a:r>
              <a:rPr lang="ru-RU" sz="2000" dirty="0" smtClean="0"/>
              <a:t>Ресничный эпителий бывает двух видов:</a:t>
            </a:r>
          </a:p>
          <a:p>
            <a:pPr marL="400050" lvl="1" indent="361950"/>
            <a:r>
              <a:rPr lang="ru-RU" sz="1600" dirty="0" smtClean="0"/>
              <a:t>с четко отделенными друг от друга ресничками; </a:t>
            </a:r>
          </a:p>
          <a:p>
            <a:pPr marL="400050" lvl="1" indent="361950"/>
            <a:r>
              <a:rPr lang="ru-RU" sz="1600" dirty="0" smtClean="0"/>
              <a:t>со слившимися ресничками в один цитоплазматический слой. </a:t>
            </a:r>
          </a:p>
          <a:p>
            <a:pPr marL="0" indent="361950"/>
            <a:r>
              <a:rPr lang="ru-RU" sz="2000" dirty="0" smtClean="0"/>
              <a:t>Ресничные виды червей под эпителиальным слоем скрывают железы секреции. Слизь, выделяемая из передней части тела, помогает червю прикрепляться и удерживаться на поверхности субстрата, а также передвигаться, не теряя равновесия. </a:t>
            </a:r>
          </a:p>
          <a:p>
            <a:pPr marL="0" indent="361950"/>
            <a:r>
              <a:rPr lang="ru-RU" sz="2000" dirty="0" smtClean="0"/>
              <a:t>По краям тела червя расположены одноклеточные железы, выделяющие слизь с токсическими свойствами. Эта слизь является своеобразной защитой животного от других более крупных хищников (например, рыб). </a:t>
            </a:r>
          </a:p>
          <a:p>
            <a:endParaRPr lang="ru-RU" dirty="0"/>
          </a:p>
        </p:txBody>
      </p:sp>
      <p:pic>
        <p:nvPicPr>
          <p:cNvPr id="4" name="Picture 2" descr="http://images.myshared.ru/6/752651/slide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98" b="23333"/>
          <a:stretch/>
        </p:blipFill>
        <p:spPr bwMode="auto">
          <a:xfrm>
            <a:off x="1331640" y="5085184"/>
            <a:ext cx="6120680" cy="16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1301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Кто такие черви?</vt:lpstr>
      <vt:lpstr>Кто такие черви?</vt:lpstr>
      <vt:lpstr>Классификация</vt:lpstr>
      <vt:lpstr>Тема урока  «Особенности организации плоских червей»</vt:lpstr>
      <vt:lpstr>Классификация типа Плоские черви</vt:lpstr>
      <vt:lpstr>Общая характеристика типа</vt:lpstr>
      <vt:lpstr>Ресничные черви</vt:lpstr>
      <vt:lpstr>Внешнее строение  ресничных червей</vt:lpstr>
      <vt:lpstr>Внешнее строение  ресничных червей</vt:lpstr>
      <vt:lpstr>Внешнее строение  ресничных червей</vt:lpstr>
      <vt:lpstr>Особенности внутреннего строения</vt:lpstr>
      <vt:lpstr>Пищеварительная система</vt:lpstr>
      <vt:lpstr>Нервная система</vt:lpstr>
      <vt:lpstr>Выделительная система</vt:lpstr>
      <vt:lpstr>Половая система</vt:lpstr>
      <vt:lpstr>Особенности строения</vt:lpstr>
      <vt:lpstr>Общий план внутреннего строения (поперечный срез в области гонад)</vt:lpstr>
      <vt:lpstr>Регенерация  планарии</vt:lpstr>
      <vt:lpstr>Слайд 19</vt:lpstr>
      <vt:lpstr>Слайд 20</vt:lpstr>
      <vt:lpstr>Повторяем. Закрепляем.</vt:lpstr>
      <vt:lpstr>Верны ли следующие суждения о плоских червях? </vt:lpstr>
      <vt:lpstr>Прочитайте описание эксперимента и выполните 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черви?</dc:title>
  <dc:creator>Natali</dc:creator>
  <cp:lastModifiedBy>Natali</cp:lastModifiedBy>
  <cp:revision>17</cp:revision>
  <dcterms:created xsi:type="dcterms:W3CDTF">2025-12-03T18:11:03Z</dcterms:created>
  <dcterms:modified xsi:type="dcterms:W3CDTF">2025-12-03T18:50:56Z</dcterms:modified>
</cp:coreProperties>
</file>