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60" r:id="rId4"/>
    <p:sldId id="262" r:id="rId5"/>
    <p:sldId id="263" r:id="rId6"/>
    <p:sldId id="272" r:id="rId7"/>
    <p:sldId id="269" r:id="rId8"/>
    <p:sldId id="276" r:id="rId9"/>
    <p:sldId id="27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4" autoAdjust="0"/>
    <p:restoredTop sz="88252" autoAdjust="0"/>
  </p:normalViewPr>
  <p:slideViewPr>
    <p:cSldViewPr>
      <p:cViewPr varScale="1">
        <p:scale>
          <a:sx n="66" d="100"/>
          <a:sy n="66" d="100"/>
        </p:scale>
        <p:origin x="151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D2E02D-9E8D-4227-B25E-E64DBE83D778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A6EAD6-1376-4A17-8D99-7CFF0C5C9B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69544"/>
            <a:ext cx="4415952" cy="3311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04794" y="561220"/>
            <a:ext cx="7445828" cy="575542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Круглый стол как 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одна из наиболее  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Эффективных и современных форм</a:t>
            </a:r>
          </a:p>
          <a:p>
            <a:pPr algn="ctr"/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роведения родительского 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собрания</a:t>
            </a:r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ru-RU" sz="3200" b="1" dirty="0" smtClean="0">
                <a:solidFill>
                  <a:schemeClr val="accent1"/>
                </a:solidFill>
              </a:rPr>
              <a:t> </a:t>
            </a:r>
            <a:endParaRPr lang="ru-RU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8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8568952" cy="1197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Н</a:t>
            </a:r>
            <a:r>
              <a:rPr lang="ru-RU" sz="2800" b="1" dirty="0" smtClean="0">
                <a:solidFill>
                  <a:schemeClr val="accent1"/>
                </a:solidFill>
              </a:rPr>
              <a:t>етрадиционные </a:t>
            </a:r>
            <a:r>
              <a:rPr lang="ru-RU" sz="2800" b="1" dirty="0">
                <a:solidFill>
                  <a:schemeClr val="accent1"/>
                </a:solidFill>
              </a:rPr>
              <a:t>формы родительских собраний:</a:t>
            </a:r>
          </a:p>
          <a:p>
            <a:r>
              <a:rPr lang="ru-RU" dirty="0" smtClean="0"/>
              <a:t>-</a:t>
            </a:r>
            <a:r>
              <a:rPr lang="ru-RU" sz="2400" dirty="0" smtClean="0">
                <a:solidFill>
                  <a:schemeClr val="accent1"/>
                </a:solidFill>
              </a:rPr>
              <a:t>Круглый стол;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-Семинар;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-Пресс-конференция;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-Конкурс;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-Презентация;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-Гостиная;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-Дискуссия;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-Тренинг;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-Организационно-</a:t>
            </a:r>
            <a:r>
              <a:rPr lang="ru-RU" sz="2400" dirty="0" err="1" smtClean="0">
                <a:solidFill>
                  <a:schemeClr val="accent1"/>
                </a:solidFill>
              </a:rPr>
              <a:t>деятельностная</a:t>
            </a:r>
            <a:r>
              <a:rPr lang="ru-RU" sz="2400" dirty="0" smtClean="0">
                <a:solidFill>
                  <a:schemeClr val="accent1"/>
                </a:solidFill>
              </a:rPr>
              <a:t> (деловая) игра;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-Мастерская;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-Диспут;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-Вечер вопросов и ответов;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-Родительские чтения;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-Тематические консультации;</a:t>
            </a:r>
          </a:p>
          <a:p>
            <a:r>
              <a:rPr lang="ru-RU" sz="2400" dirty="0" smtClean="0">
                <a:solidFill>
                  <a:schemeClr val="accent1"/>
                </a:solidFill>
              </a:rPr>
              <a:t>-Собрание-практикум</a:t>
            </a:r>
          </a:p>
          <a:p>
            <a:endParaRPr lang="ru-RU" sz="2400" dirty="0">
              <a:solidFill>
                <a:schemeClr val="accent1"/>
              </a:solidFill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9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657562"/>
            <a:ext cx="882105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</a:rPr>
              <a:t>Основные цели круглого стола:</a:t>
            </a:r>
            <a:endParaRPr lang="ru-RU" sz="3200" dirty="0">
              <a:solidFill>
                <a:schemeClr val="accent1"/>
              </a:solidFill>
            </a:endParaRPr>
          </a:p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о</a:t>
            </a:r>
            <a:r>
              <a:rPr lang="ru-RU" sz="3200" b="1" dirty="0" smtClean="0">
                <a:solidFill>
                  <a:schemeClr val="accent1"/>
                </a:solidFill>
              </a:rPr>
              <a:t>бмен опытом, выработка общего мнения,</a:t>
            </a:r>
          </a:p>
          <a:p>
            <a:pPr algn="ctr"/>
            <a:r>
              <a:rPr lang="ru-RU" sz="3200" b="1" dirty="0">
                <a:solidFill>
                  <a:schemeClr val="accent1"/>
                </a:solidFill>
              </a:rPr>
              <a:t>с</a:t>
            </a:r>
            <a:r>
              <a:rPr lang="ru-RU" sz="3200" b="1" dirty="0" smtClean="0">
                <a:solidFill>
                  <a:schemeClr val="accent1"/>
                </a:solidFill>
              </a:rPr>
              <a:t>оздание условий для диалога, групповое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сплочение, изменение психологической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атмосферы.</a:t>
            </a:r>
            <a:endParaRPr lang="ru-RU" sz="3600" b="1" dirty="0" smtClean="0">
              <a:solidFill>
                <a:schemeClr val="accent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429000"/>
            <a:ext cx="4843636" cy="2721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666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599" y="591671"/>
            <a:ext cx="7560841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</a:rPr>
              <a:t>Структура проведения круглого стола</a:t>
            </a:r>
          </a:p>
          <a:p>
            <a:pPr algn="ctr"/>
            <a:r>
              <a:rPr lang="ru-RU" sz="3600" b="1" dirty="0" smtClean="0">
                <a:solidFill>
                  <a:schemeClr val="accent1"/>
                </a:solidFill>
              </a:rPr>
              <a:t>Подготовительный этап: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-определение темы и цели;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-подбор участников;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-планирование содержательной части;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-планирование организационных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вопросов и технической стороны</a:t>
            </a:r>
            <a:endParaRPr lang="ru-RU" sz="3200" b="1" dirty="0">
              <a:solidFill>
                <a:schemeClr val="accent1"/>
              </a:solidFill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27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692697"/>
            <a:ext cx="6048672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</a:rPr>
              <a:t>Основной этап: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-выступление ведущего;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-обсуждение проблемы;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-выступление участников;</a:t>
            </a:r>
          </a:p>
          <a:p>
            <a:r>
              <a:rPr lang="ru-RU" sz="3200" b="1" dirty="0" smtClean="0">
                <a:solidFill>
                  <a:schemeClr val="accent1"/>
                </a:solidFill>
              </a:rPr>
              <a:t>-подведение итогов</a:t>
            </a:r>
            <a:endParaRPr lang="ru-RU" sz="3600" b="1" dirty="0" smtClean="0">
              <a:solidFill>
                <a:schemeClr val="accent1"/>
              </a:solidFill>
            </a:endParaRPr>
          </a:p>
          <a:p>
            <a:pPr algn="ctr"/>
            <a:endParaRPr lang="ru-RU" sz="3600" b="1" dirty="0">
              <a:solidFill>
                <a:schemeClr val="accent1"/>
              </a:solidFill>
            </a:endParaRPr>
          </a:p>
          <a:p>
            <a:pPr algn="ctr"/>
            <a:endParaRPr lang="ru-RU" sz="3600" b="1" dirty="0" smtClean="0">
              <a:solidFill>
                <a:schemeClr val="accent1"/>
              </a:solidFill>
            </a:endParaRPr>
          </a:p>
          <a:p>
            <a:pPr algn="ctr"/>
            <a:endParaRPr lang="ru-RU" sz="3600" b="1" dirty="0">
              <a:solidFill>
                <a:schemeClr val="accent1"/>
              </a:solidFill>
            </a:endParaRPr>
          </a:p>
          <a:p>
            <a:pPr algn="ctr"/>
            <a:endParaRPr lang="ru-RU" sz="3600" b="1" dirty="0" smtClean="0">
              <a:solidFill>
                <a:schemeClr val="accent1"/>
              </a:solidFill>
            </a:endParaRPr>
          </a:p>
          <a:p>
            <a:pPr algn="ctr"/>
            <a:endParaRPr lang="ru-RU" sz="3600" b="1" dirty="0">
              <a:solidFill>
                <a:schemeClr val="accent1"/>
              </a:solidFill>
            </a:endParaRPr>
          </a:p>
          <a:p>
            <a:pPr algn="ctr"/>
            <a:endParaRPr lang="ru-RU" sz="3600" b="1" dirty="0" smtClean="0">
              <a:solidFill>
                <a:schemeClr val="accent1"/>
              </a:solidFill>
            </a:endParaRPr>
          </a:p>
          <a:p>
            <a:pPr algn="ctr"/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736380" y="1628800"/>
            <a:ext cx="8139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904" y="3444497"/>
            <a:ext cx="5250160" cy="2625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703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02676"/>
            <a:ext cx="655272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3648" y="3645024"/>
            <a:ext cx="68407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В ходе подготовительного 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э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тапа было проведено 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а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нкетирование среди учащихся класса, изготовление плаката, были подготовлены памятки для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86097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899592" y="404664"/>
            <a:ext cx="360040" cy="28803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372200" y="4149080"/>
            <a:ext cx="422770" cy="32403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0648"/>
            <a:ext cx="7848872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05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4" y="692695"/>
            <a:ext cx="8136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6114"/>
            <a:ext cx="7488832" cy="655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0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82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</TotalTime>
  <Words>164</Words>
  <Application>Microsoft Office PowerPoint</Application>
  <PresentationFormat>Экран (4:3)</PresentationFormat>
  <Paragraphs>88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Georgia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Walenika</dc:creator>
  <cp:lastModifiedBy>Пользователь</cp:lastModifiedBy>
  <cp:revision>71</cp:revision>
  <dcterms:created xsi:type="dcterms:W3CDTF">2019-03-23T14:17:53Z</dcterms:created>
  <dcterms:modified xsi:type="dcterms:W3CDTF">2025-11-20T15:50:34Z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649410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