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1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8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364" autoAdjust="0"/>
  </p:normalViewPr>
  <p:slideViewPr>
    <p:cSldViewPr>
      <p:cViewPr varScale="1">
        <p:scale>
          <a:sx n="75" d="100"/>
          <a:sy n="75" d="100"/>
        </p:scale>
        <p:origin x="1085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E9F90-1A20-46FB-92A3-7C421D22C96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69DA6-C03E-42D9-B457-6D5B0ACA3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72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69DA6-C03E-42D9-B457-6D5B0ACA3D6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11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Who Was Jane Austen?</a:t>
            </a:r>
            <a:endParaRPr lang="ru-RU" dirty="0">
              <a:effectLst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5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683568" y="1706424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“</a:t>
            </a:r>
            <a:r>
              <a:rPr lang="en-US" sz="54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The Lady with the Lamp”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4571999" y="4763444"/>
            <a:ext cx="4320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Monotype Corsiva" pitchFamily="66" charset="0"/>
              </a:rPr>
              <a:t> 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CB1D4F-1A18-4ACC-9F9A-089B46A5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86" y="2834766"/>
            <a:ext cx="2187995" cy="2786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5EC780-1AE8-4ED7-A778-B21D825E9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952780"/>
            <a:ext cx="2880320" cy="55046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A9609F-6AF5-4F0B-A77E-3BD735665273}"/>
              </a:ext>
            </a:extLst>
          </p:cNvPr>
          <p:cNvSpPr/>
          <p:nvPr/>
        </p:nvSpPr>
        <p:spPr>
          <a:xfrm>
            <a:off x="3779912" y="3284984"/>
            <a:ext cx="468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Live life when you have it. Life is a splendid gift – there is nothing small about it.</a:t>
            </a:r>
            <a:endParaRPr lang="ru-RU" sz="2400" b="1" dirty="0">
              <a:solidFill>
                <a:srgbClr val="0D0D0D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72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99E60B-234A-4788-B5B2-E28B8EF42EB3}"/>
              </a:ext>
            </a:extLst>
          </p:cNvPr>
          <p:cNvSpPr/>
          <p:nvPr/>
        </p:nvSpPr>
        <p:spPr>
          <a:xfrm>
            <a:off x="755576" y="2204864"/>
            <a:ext cx="396044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In 2002, she took 52nd place in the survey "100 greatest Britons", dedicated to identifying one hundred greatest personalities in the history of Great Britain. </a:t>
            </a:r>
            <a:endParaRPr lang="ru-RU" sz="2400" b="1" i="1" dirty="0">
              <a:solidFill>
                <a:srgbClr val="2021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CF1D57-3F63-455D-97E0-8FDE58C47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384" y="1621515"/>
            <a:ext cx="3041208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90F9A8-C0B1-4374-82CB-033F62827FFC}"/>
              </a:ext>
            </a:extLst>
          </p:cNvPr>
          <p:cNvSpPr/>
          <p:nvPr/>
        </p:nvSpPr>
        <p:spPr>
          <a:xfrm>
            <a:off x="5940152" y="5589240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02122"/>
                </a:solidFill>
                <a:latin typeface="Monotype Corsiva" panose="03010101010201010101" pitchFamily="66" charset="0"/>
              </a:rPr>
              <a:t>Florence Nightingale by Charles </a:t>
            </a:r>
            <a:r>
              <a:rPr lang="en-US" sz="2400" b="1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Staal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1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0D5591-EFBB-47AD-9FDF-3516DA540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9627" y="904314"/>
            <a:ext cx="4746710" cy="47467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E6A900-A087-418D-B6F5-ED629E1EC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464" y="836156"/>
            <a:ext cx="2404864" cy="24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F60224-FC8C-490B-9875-28BF8261D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326" y="4179119"/>
            <a:ext cx="2015202" cy="2015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1BBDEE2-135D-4864-B6E7-C160707230D7}"/>
              </a:ext>
            </a:extLst>
          </p:cNvPr>
          <p:cNvSpPr/>
          <p:nvPr/>
        </p:nvSpPr>
        <p:spPr>
          <a:xfrm>
            <a:off x="5508105" y="2333640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In 2020, Mattel released a collectible doll in the image of Florence Nightingale as part of the Inspiring Women series.</a:t>
            </a:r>
            <a:endParaRPr lang="ru-RU" sz="2400" b="1" i="1" dirty="0">
              <a:solidFill>
                <a:srgbClr val="2021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310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D27AC5-7B99-4A67-A14C-30760641B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770" y="871667"/>
            <a:ext cx="1660661" cy="26338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18F2C7-56B0-46E5-992B-321D696F9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329" y="3017278"/>
            <a:ext cx="1735597" cy="24455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B4A87B-91DC-4A1A-8A23-9D90DC6CC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539725"/>
            <a:ext cx="2792918" cy="31141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FD20E6-94F2-4B89-8E48-339D167C2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045" y="1220522"/>
            <a:ext cx="3939506" cy="2073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6A68B1-FE05-495A-B6EC-23D1A995C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526" y="4864920"/>
            <a:ext cx="2058918" cy="18448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774897-C702-42C8-BA6D-C16E7554B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7898" y="3745176"/>
            <a:ext cx="2073628" cy="20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46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Thank you for your attention</a:t>
            </a:r>
            <a:endParaRPr lang="ru-RU" dirty="0">
              <a:effectLst/>
            </a:endParaRP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7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6896" y="2276872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Thank you for your attention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94B679-C52F-458A-A5CB-F19C2F38E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28" y="3314251"/>
            <a:ext cx="1070421" cy="1943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E33655-F33D-4B76-BE23-D929A2EE0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613968"/>
            <a:ext cx="1214437" cy="177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C465A5-711D-45B7-A179-4D4F15732C09}"/>
              </a:ext>
            </a:extLst>
          </p:cNvPr>
          <p:cNvSpPr/>
          <p:nvPr/>
        </p:nvSpPr>
        <p:spPr>
          <a:xfrm>
            <a:off x="5796136" y="5257800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Monotype Corsiva" panose="03010101010201010101" pitchFamily="66" charset="0"/>
              </a:rPr>
              <a:t>Statue of Nightingale by Arthur George Walker</a:t>
            </a:r>
            <a:r>
              <a:rPr lang="ru-RU" b="1" dirty="0">
                <a:latin typeface="Monotype Corsiva" panose="03010101010201010101" pitchFamily="66" charset="0"/>
              </a:rPr>
              <a:t> </a:t>
            </a:r>
            <a:r>
              <a:rPr lang="en-US" b="1" dirty="0">
                <a:latin typeface="Monotype Corsiva" panose="03010101010201010101" pitchFamily="66" charset="0"/>
              </a:rPr>
              <a:t>in Waterloo Place, London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D68927-1F98-41D5-8CF2-871FCFA5F350}"/>
              </a:ext>
            </a:extLst>
          </p:cNvPr>
          <p:cNvSpPr/>
          <p:nvPr/>
        </p:nvSpPr>
        <p:spPr>
          <a:xfrm rot="10800000" flipH="1" flipV="1">
            <a:off x="251520" y="5298048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Monotype Corsiva" panose="03010101010201010101" pitchFamily="66" charset="0"/>
              </a:rPr>
              <a:t>Florence Nightingale Statue, London Road, Derby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88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94" y="-192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6F0811-BF63-46BC-8CD5-AABAB9ACAF46}"/>
              </a:ext>
            </a:extLst>
          </p:cNvPr>
          <p:cNvSpPr/>
          <p:nvPr/>
        </p:nvSpPr>
        <p:spPr>
          <a:xfrm>
            <a:off x="323528" y="620688"/>
            <a:ext cx="7848872" cy="704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Family ties and spiritual awakening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732530-26F9-4479-B126-50DA96F8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55" y="1473288"/>
            <a:ext cx="3224142" cy="502798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E56348-AEB9-4A0A-A447-1FFFAE83A35C}"/>
              </a:ext>
            </a:extLst>
          </p:cNvPr>
          <p:cNvSpPr/>
          <p:nvPr/>
        </p:nvSpPr>
        <p:spPr>
          <a:xfrm rot="10800000" flipV="1">
            <a:off x="3790046" y="3276867"/>
            <a:ext cx="503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( born12 May</a:t>
            </a:r>
            <a:r>
              <a:rPr lang="ru-RU" sz="24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  <a:r>
              <a:rPr lang="en-US" sz="24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1820 – died13 August 1910)</a:t>
            </a:r>
            <a:endParaRPr lang="ru-RU" sz="2400" b="1" dirty="0">
              <a:solidFill>
                <a:srgbClr val="0D0D0D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DDB06D-2368-4382-A0F6-5BE73A03FF24}"/>
              </a:ext>
            </a:extLst>
          </p:cNvPr>
          <p:cNvSpPr/>
          <p:nvPr/>
        </p:nvSpPr>
        <p:spPr>
          <a:xfrm>
            <a:off x="3979719" y="2057614"/>
            <a:ext cx="4408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Florence Nightingale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7011B38-89DE-4968-92C4-4C3E534F0661}"/>
              </a:ext>
            </a:extLst>
          </p:cNvPr>
          <p:cNvSpPr/>
          <p:nvPr/>
        </p:nvSpPr>
        <p:spPr>
          <a:xfrm>
            <a:off x="4355976" y="4621662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At the age of 16, she experienced one of several “calls from God.”</a:t>
            </a:r>
            <a:endParaRPr lang="ru-RU" sz="2400" b="1" dirty="0">
              <a:solidFill>
                <a:srgbClr val="0D0D0D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91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9DE0177-0F08-4F74-B88B-478DD350504C}"/>
              </a:ext>
            </a:extLst>
          </p:cNvPr>
          <p:cNvSpPr/>
          <p:nvPr/>
        </p:nvSpPr>
        <p:spPr>
          <a:xfrm>
            <a:off x="971600" y="868364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Nursing in peace and war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F8A2A7-1761-468B-94BB-B2E2CEEC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84" y="2060778"/>
            <a:ext cx="4342315" cy="279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56441D-0155-4331-BCF4-63AC86191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785923"/>
            <a:ext cx="2880320" cy="240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EA0F58E-EB47-4B8D-8425-DDA18DFBD02F}"/>
              </a:ext>
            </a:extLst>
          </p:cNvPr>
          <p:cNvSpPr/>
          <p:nvPr/>
        </p:nvSpPr>
        <p:spPr>
          <a:xfrm>
            <a:off x="457200" y="5314008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The Institution of Protestant Deaconesses at </a:t>
            </a:r>
            <a:r>
              <a:rPr lang="en-US" sz="2400" b="1" dirty="0" err="1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Kaiserswerth</a:t>
            </a:r>
            <a:r>
              <a:rPr lang="en-US" sz="24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in Germany</a:t>
            </a:r>
            <a:endParaRPr lang="ru-RU" sz="2400" b="1" dirty="0">
              <a:solidFill>
                <a:srgbClr val="0D0D0D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870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endParaRPr lang="ru-RU" dirty="0">
              <a:effectLst/>
            </a:endParaRP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6824E2-CFBF-4F5C-8218-6E1D8A852DAD}"/>
              </a:ext>
            </a:extLst>
          </p:cNvPr>
          <p:cNvSpPr/>
          <p:nvPr/>
        </p:nvSpPr>
        <p:spPr>
          <a:xfrm>
            <a:off x="1403648" y="731837"/>
            <a:ext cx="5454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Nursing in peace and war </a:t>
            </a:r>
            <a:endParaRPr lang="ru-RU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3A31F5-AC89-48A6-8AA0-F8D75A5DF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00" y="1578115"/>
            <a:ext cx="3388280" cy="283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4946A0-9F38-444D-84F0-FD1AFCC6A1F6}"/>
              </a:ext>
            </a:extLst>
          </p:cNvPr>
          <p:cNvSpPr/>
          <p:nvPr/>
        </p:nvSpPr>
        <p:spPr>
          <a:xfrm rot="10800000" flipH="1" flipV="1">
            <a:off x="395536" y="4846880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Florence Nightingale in a hospital ward during the Crimean War.</a:t>
            </a:r>
            <a:endParaRPr lang="ru-RU" sz="2400" b="1" dirty="0">
              <a:solidFill>
                <a:srgbClr val="0D0D0D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389FDF-655D-4A3A-A5B4-F34116F43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144" y="3589691"/>
            <a:ext cx="4372062" cy="2770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386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13DAC7-5F08-4776-A3C0-902D7A46CE9C}"/>
              </a:ext>
            </a:extLst>
          </p:cNvPr>
          <p:cNvSpPr/>
          <p:nvPr/>
        </p:nvSpPr>
        <p:spPr>
          <a:xfrm>
            <a:off x="1187624" y="1052736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Nursing in peace and war </a:t>
            </a:r>
            <a:endParaRPr lang="ru-RU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C1D9CC-CA46-4194-8686-4E5F499A5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8" y="4085905"/>
            <a:ext cx="3860998" cy="217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F5533E-E11A-48CD-8FCD-590CF8F27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538" y="1693771"/>
            <a:ext cx="3402342" cy="2366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EC7FB4-3FEC-4F4A-AA56-02FD49578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13" y="1575301"/>
            <a:ext cx="3402342" cy="217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44C0D5-403B-40C7-9488-492214631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538" y="4134853"/>
            <a:ext cx="3600251" cy="245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23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 eaLnBrk="1" latinLnBrk="0" hangingPunct="1"/>
            <a:r>
              <a:rPr lang="ru-RU" sz="4400" kern="1200" dirty="0" err="1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Education</a:t>
            </a:r>
            <a:r>
              <a:rPr lang="ru-RU" sz="4400" kern="12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1783</a:t>
            </a:r>
            <a:r>
              <a:rPr lang="ru-RU" sz="4400" b="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Austen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and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her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sister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Cassandra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were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sent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to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r>
              <a:rPr lang="en-US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Oxford</a:t>
            </a:r>
            <a:endParaRPr lang="ru-RU" dirty="0">
              <a:effectLst/>
            </a:endParaRP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AAC208-3DB8-4A13-BF18-CF1BB8A017EC}"/>
              </a:ext>
            </a:extLst>
          </p:cNvPr>
          <p:cNvSpPr/>
          <p:nvPr/>
        </p:nvSpPr>
        <p:spPr>
          <a:xfrm>
            <a:off x="252536" y="731837"/>
            <a:ext cx="6119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Homecoming and legacy of Florence Nightingale </a:t>
            </a:r>
            <a:endParaRPr lang="ru-RU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A82CFD-7225-4BDC-A4A7-8469340FD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79" y="2055276"/>
            <a:ext cx="3593976" cy="263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D31DE7-3A29-4478-955E-8F186F99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30" y="3518302"/>
            <a:ext cx="4504370" cy="306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4784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12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Education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1785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Reading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Abbey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Girls</a:t>
            </a:r>
            <a:r>
              <a:rPr lang="ru-RU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' </a:t>
            </a:r>
            <a:r>
              <a:rPr lang="ru-RU" sz="4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School</a:t>
            </a:r>
            <a:endParaRPr lang="ru-RU" dirty="0">
              <a:effectLst/>
            </a:endParaRP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12F3CE-8192-4B2C-A41F-CD5B16BC01C5}"/>
              </a:ext>
            </a:extLst>
          </p:cNvPr>
          <p:cNvSpPr/>
          <p:nvPr/>
        </p:nvSpPr>
        <p:spPr>
          <a:xfrm>
            <a:off x="1187624" y="731837"/>
            <a:ext cx="5670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Homecoming and legacy of Florence Nightingale </a:t>
            </a:r>
            <a:endParaRPr lang="ru-RU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7DD982-6901-4CAD-870F-C9B754F06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444" y="2055276"/>
            <a:ext cx="5943036" cy="3250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00BF16-8218-4841-96D2-39345B6BBA85}"/>
              </a:ext>
            </a:extLst>
          </p:cNvPr>
          <p:cNvSpPr/>
          <p:nvPr/>
        </p:nvSpPr>
        <p:spPr>
          <a:xfrm rot="10800000" flipV="1">
            <a:off x="2051720" y="5549357"/>
            <a:ext cx="5943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"Diagram of the causes of mortality in the army in the East" by Florence Nightingale</a:t>
            </a:r>
            <a:endParaRPr lang="ru-RU" sz="2400" b="1" dirty="0">
              <a:solidFill>
                <a:srgbClr val="0D0D0D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3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effectLst/>
            </a:endParaRP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8F039F-6645-472A-87EF-930464CBF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99" y="1576338"/>
            <a:ext cx="1859699" cy="139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22E31F-15D7-41C4-B126-92FFE200F670}"/>
              </a:ext>
            </a:extLst>
          </p:cNvPr>
          <p:cNvSpPr/>
          <p:nvPr/>
        </p:nvSpPr>
        <p:spPr>
          <a:xfrm>
            <a:off x="971600" y="851947"/>
            <a:ext cx="55979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Florence Nightingale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A7D2FB5-E535-4E28-90A0-2F2540BBACB8}"/>
              </a:ext>
            </a:extLst>
          </p:cNvPr>
          <p:cNvSpPr/>
          <p:nvPr/>
        </p:nvSpPr>
        <p:spPr>
          <a:xfrm>
            <a:off x="107504" y="3059670"/>
            <a:ext cx="3096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The Royal Red Cross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CAEDDB-93B8-4190-B86C-AE71EE321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76" y="3574519"/>
            <a:ext cx="1668105" cy="242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C9FE5B1-8E07-4C81-9E74-9572F7C632AB}"/>
              </a:ext>
            </a:extLst>
          </p:cNvPr>
          <p:cNvSpPr/>
          <p:nvPr/>
        </p:nvSpPr>
        <p:spPr>
          <a:xfrm>
            <a:off x="1331640" y="6030782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The Order of St John</a:t>
            </a:r>
            <a:br>
              <a:rPr lang="en-US" sz="2400" b="1" i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en-US" sz="2400" b="1" i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of Jerusalem</a:t>
            </a:r>
            <a:endParaRPr lang="ru-RU" sz="2400" b="1" i="1" dirty="0">
              <a:solidFill>
                <a:srgbClr val="2021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BAB7A0-00B5-48F4-8604-D143A58B5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449" y="1671743"/>
            <a:ext cx="1833619" cy="1833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0325C57-6156-4247-8C0D-E694267FD622}"/>
              </a:ext>
            </a:extLst>
          </p:cNvPr>
          <p:cNvSpPr/>
          <p:nvPr/>
        </p:nvSpPr>
        <p:spPr>
          <a:xfrm flipH="1">
            <a:off x="3800282" y="3545729"/>
            <a:ext cx="3746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The Order of Merit</a:t>
            </a:r>
            <a:endParaRPr lang="ru-RU" sz="2400" b="1" i="1" dirty="0">
              <a:solidFill>
                <a:srgbClr val="2021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29BE75-316E-4F3D-8395-ECB82183E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051" y="2780662"/>
            <a:ext cx="2086490" cy="2292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61490B8-478A-4A87-AA39-E36AF5F04E39}"/>
              </a:ext>
            </a:extLst>
          </p:cNvPr>
          <p:cNvSpPr/>
          <p:nvPr/>
        </p:nvSpPr>
        <p:spPr>
          <a:xfrm>
            <a:off x="5543320" y="5257800"/>
            <a:ext cx="360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Florence Nightingale Medal</a:t>
            </a:r>
            <a:endParaRPr lang="ru-RU" sz="2400" b="1" i="1" dirty="0">
              <a:solidFill>
                <a:srgbClr val="2021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46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7F66AC-92F5-4919-B77B-3EA4A353BB28}"/>
              </a:ext>
            </a:extLst>
          </p:cNvPr>
          <p:cNvSpPr/>
          <p:nvPr/>
        </p:nvSpPr>
        <p:spPr>
          <a:xfrm>
            <a:off x="1331640" y="692696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Florence Nightingale Museum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C2A9B2-AF0E-4EC2-9790-2265B8CAA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81" y="1730664"/>
            <a:ext cx="3752567" cy="2110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78E287-1E30-455D-928C-EDD0EAFB0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27" y="4024045"/>
            <a:ext cx="2587825" cy="172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E61207-4A47-43FB-BBF6-6739CA4CA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436352"/>
            <a:ext cx="3275856" cy="182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0EED52E6-79D9-4809-8C84-DA4C8B6E7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447">
            <a:off x="5335685" y="1940119"/>
            <a:ext cx="3472755" cy="1995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3047511-318D-46A4-8990-474178A63F1C}"/>
              </a:ext>
            </a:extLst>
          </p:cNvPr>
          <p:cNvSpPr/>
          <p:nvPr/>
        </p:nvSpPr>
        <p:spPr>
          <a:xfrm rot="11452957" flipH="1" flipV="1">
            <a:off x="5822896" y="4041461"/>
            <a:ext cx="187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1975-1994</a:t>
            </a:r>
            <a:endParaRPr lang="ru-RU" sz="2400" b="1" i="1" dirty="0">
              <a:solidFill>
                <a:srgbClr val="2021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7208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267</Words>
  <Application>Microsoft Office PowerPoint</Application>
  <PresentationFormat>Экран (4:3)</PresentationFormat>
  <Paragraphs>34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Monotype Corsiva</vt:lpstr>
      <vt:lpstr>Times New Roman</vt:lpstr>
      <vt:lpstr>Тема Office</vt:lpstr>
      <vt:lpstr>Who Was Jane Austen? </vt:lpstr>
      <vt:lpstr>Презентация PowerPoint</vt:lpstr>
      <vt:lpstr>Презентация PowerPoint</vt:lpstr>
      <vt:lpstr>   </vt:lpstr>
      <vt:lpstr>Презентация PowerPoint</vt:lpstr>
      <vt:lpstr>Education 1783 Austen and her sister Cassandra were sent to Oxford </vt:lpstr>
      <vt:lpstr>Education1785 Reading Abbey Girls' School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your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user</cp:lastModifiedBy>
  <cp:revision>84</cp:revision>
  <dcterms:created xsi:type="dcterms:W3CDTF">2020-02-25T20:10:38Z</dcterms:created>
  <dcterms:modified xsi:type="dcterms:W3CDTF">2023-04-14T05:40:36Z</dcterms:modified>
</cp:coreProperties>
</file>