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1" r:id="rId18"/>
    <p:sldId id="272" r:id="rId19"/>
    <p:sldId id="273" r:id="rId20"/>
    <p:sldId id="274" r:id="rId21"/>
    <p:sldId id="275" r:id="rId22"/>
    <p:sldId id="277" r:id="rId23"/>
    <p:sldId id="281" r:id="rId24"/>
    <p:sldId id="278"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8"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2DBB10B-784D-4918-A88E-E2C90FF394DC}" type="datetimeFigureOut">
              <a:rPr lang="ru-RU" smtClean="0"/>
              <a:t>21.11.2025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85523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DBB10B-784D-4918-A88E-E2C90FF394DC}" type="datetimeFigureOut">
              <a:rPr lang="ru-RU" smtClean="0"/>
              <a:t>21.11.2025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150321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DBB10B-784D-4918-A88E-E2C90FF394DC}" type="datetimeFigureOut">
              <a:rPr lang="ru-RU" smtClean="0"/>
              <a:t>21.11.2025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3360763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DBB10B-784D-4918-A88E-E2C90FF394DC}" type="datetimeFigureOut">
              <a:rPr lang="ru-RU" smtClean="0"/>
              <a:t>21.11.2025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46CDAF97-3D19-419A-B517-659D9044697E}" type="slidenum">
              <a:rPr lang="ru-RU" smtClean="0"/>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8574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DBB10B-784D-4918-A88E-E2C90FF394DC}" type="datetimeFigureOut">
              <a:rPr lang="ru-RU" smtClean="0"/>
              <a:t>21.11.2025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364306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2DBB10B-784D-4918-A88E-E2C90FF394DC}" type="datetimeFigureOut">
              <a:rPr lang="ru-RU" smtClean="0"/>
              <a:t>21.11.2025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2752599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2DBB10B-784D-4918-A88E-E2C90FF394DC}" type="datetimeFigureOut">
              <a:rPr lang="ru-RU" smtClean="0"/>
              <a:t>21.11.2025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369721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DBB10B-784D-4918-A88E-E2C90FF394DC}" type="datetimeFigureOut">
              <a:rPr lang="ru-RU" smtClean="0"/>
              <a:t>21.11.2025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939958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2DBB10B-784D-4918-A88E-E2C90FF394DC}" type="datetimeFigureOut">
              <a:rPr lang="ru-RU" smtClean="0"/>
              <a:t>21.11.2025</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6CDAF97-3D19-419A-B517-659D9044697E}" type="slidenum">
              <a:rPr lang="ru-RU" smtClean="0"/>
              <a:t>‹#›</a:t>
            </a:fld>
            <a:endParaRPr lang="ru-RU"/>
          </a:p>
        </p:txBody>
      </p:sp>
    </p:spTree>
    <p:extLst>
      <p:ext uri="{BB962C8B-B14F-4D97-AF65-F5344CB8AC3E}">
        <p14:creationId xmlns:p14="http://schemas.microsoft.com/office/powerpoint/2010/main" val="31654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DBB10B-784D-4918-A88E-E2C90FF394DC}" type="datetimeFigureOut">
              <a:rPr lang="ru-RU" smtClean="0"/>
              <a:t>21.11.2025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219160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2DBB10B-784D-4918-A88E-E2C90FF394DC}" type="datetimeFigureOut">
              <a:rPr lang="ru-RU" smtClean="0"/>
              <a:t>21.11.2025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53598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2DBB10B-784D-4918-A88E-E2C90FF394DC}" type="datetimeFigureOut">
              <a:rPr lang="ru-RU" smtClean="0"/>
              <a:t>21.11.2025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134696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2DBB10B-784D-4918-A88E-E2C90FF394DC}" type="datetimeFigureOut">
              <a:rPr lang="ru-RU" smtClean="0"/>
              <a:t>21.11.2025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229432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2DBB10B-784D-4918-A88E-E2C90FF394DC}" type="datetimeFigureOut">
              <a:rPr lang="ru-RU" smtClean="0"/>
              <a:t>21.11.2025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107448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2DBB10B-784D-4918-A88E-E2C90FF394DC}" type="datetimeFigureOut">
              <a:rPr lang="ru-RU" smtClean="0"/>
              <a:t>21.11.2025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349744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DBB10B-784D-4918-A88E-E2C90FF394DC}" type="datetimeFigureOut">
              <a:rPr lang="ru-RU" smtClean="0"/>
              <a:t>21.11.2025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76714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DBB10B-784D-4918-A88E-E2C90FF394DC}" type="datetimeFigureOut">
              <a:rPr lang="ru-RU" smtClean="0"/>
              <a:t>21.11.2025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CDAF97-3D19-419A-B517-659D9044697E}" type="slidenum">
              <a:rPr lang="ru-RU" smtClean="0"/>
              <a:t>‹#›</a:t>
            </a:fld>
            <a:endParaRPr lang="ru-RU"/>
          </a:p>
        </p:txBody>
      </p:sp>
    </p:spTree>
    <p:extLst>
      <p:ext uri="{BB962C8B-B14F-4D97-AF65-F5344CB8AC3E}">
        <p14:creationId xmlns:p14="http://schemas.microsoft.com/office/powerpoint/2010/main" val="49990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2DBB10B-784D-4918-A88E-E2C90FF394DC}" type="datetimeFigureOut">
              <a:rPr lang="ru-RU" smtClean="0"/>
              <a:t>21.11.2025</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6CDAF97-3D19-419A-B517-659D9044697E}" type="slidenum">
              <a:rPr lang="ru-RU" smtClean="0"/>
              <a:t>‹#›</a:t>
            </a:fld>
            <a:endParaRPr lang="ru-RU"/>
          </a:p>
        </p:txBody>
      </p:sp>
    </p:spTree>
    <p:extLst>
      <p:ext uri="{BB962C8B-B14F-4D97-AF65-F5344CB8AC3E}">
        <p14:creationId xmlns:p14="http://schemas.microsoft.com/office/powerpoint/2010/main" val="39175374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ru.wikipedia.org/wiki/&#1042;&#1077;&#1083;&#1080;&#1082;&#1072;&#1103;_&#1054;&#1090;&#1077;&#1095;&#1077;&#1089;&#1090;&#1074;&#1077;&#1085;&#1085;&#1072;&#1103;_&#1074;&#1086;&#1081;&#1085;&#1072;" TargetMode="External"/><Relationship Id="rId2" Type="http://schemas.openxmlformats.org/officeDocument/2006/relationships/hyperlink" Target="https://stihi.ru/2018/05/10/7506" TargetMode="External"/><Relationship Id="rId1" Type="http://schemas.openxmlformats.org/officeDocument/2006/relationships/slideLayout" Target="../slideLayouts/slideLayout7.xml"/><Relationship Id="rId4" Type="http://schemas.openxmlformats.org/officeDocument/2006/relationships/hyperlink" Target="https://histrf.ru/biblioteka/articles/vielikaia-otiechiestviennaia-voi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Письма с фронта</a:t>
            </a:r>
            <a:endParaRPr lang="ru-RU" dirty="0"/>
          </a:p>
        </p:txBody>
      </p:sp>
      <p:sp>
        <p:nvSpPr>
          <p:cNvPr id="4" name="Подзаголовок 3"/>
          <p:cNvSpPr>
            <a:spLocks noGrp="1"/>
          </p:cNvSpPr>
          <p:nvPr>
            <p:ph type="subTitle" idx="1"/>
          </p:nvPr>
        </p:nvSpPr>
        <p:spPr>
          <a:xfrm>
            <a:off x="6200502" y="4394039"/>
            <a:ext cx="5625737" cy="1684544"/>
          </a:xfrm>
        </p:spPr>
        <p:txBody>
          <a:bodyPr>
            <a:normAutofit/>
          </a:bodyPr>
          <a:lstStyle/>
          <a:p>
            <a:r>
              <a:rPr lang="ru-RU" dirty="0" smtClean="0"/>
              <a:t>Подготовила преподаватель</a:t>
            </a:r>
          </a:p>
          <a:p>
            <a:r>
              <a:rPr lang="ru-RU" dirty="0" smtClean="0"/>
              <a:t> БУ «Советский </a:t>
            </a:r>
            <a:r>
              <a:rPr lang="ru-RU" dirty="0" smtClean="0"/>
              <a:t>Политехнический </a:t>
            </a:r>
            <a:r>
              <a:rPr lang="ru-RU" dirty="0" smtClean="0"/>
              <a:t>колледж</a:t>
            </a:r>
            <a:r>
              <a:rPr lang="ru-RU" dirty="0" smtClean="0"/>
              <a:t>»</a:t>
            </a:r>
          </a:p>
          <a:p>
            <a:r>
              <a:rPr lang="ru-RU" dirty="0" smtClean="0"/>
              <a:t> </a:t>
            </a:r>
            <a:r>
              <a:rPr lang="ru-RU" dirty="0" err="1" smtClean="0"/>
              <a:t>Невенкина</a:t>
            </a:r>
            <a:r>
              <a:rPr lang="ru-RU" dirty="0" smtClean="0"/>
              <a:t> О.И.</a:t>
            </a:r>
            <a:endParaRPr lang="ru-RU" dirty="0"/>
          </a:p>
        </p:txBody>
      </p:sp>
      <p:pic>
        <p:nvPicPr>
          <p:cNvPr id="15362" name="Picture 2" descr="http://victory.sokolniki.com/img/nu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58" y="1104946"/>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akhalinmuseum.ru/eimg/a232ff8964bab8f63c4fb00597f1d5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12" y="8683"/>
            <a:ext cx="3108960" cy="309332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tarina44.ru/d/327942/d/IMG__0018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3985" y="518847"/>
            <a:ext cx="4798425" cy="2725027"/>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volna.org/wp-content/uploads/2016/09/0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12" y="4216097"/>
            <a:ext cx="4613171" cy="2615708"/>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www.verhneuralsk.ru/Storage/Image/PublicationItem/Image/big/2156/%D0%BF%20%D0%B8%20%D1%8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743" y="162905"/>
            <a:ext cx="4720045" cy="262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02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1521" y="934557"/>
            <a:ext cx="4119154" cy="3970318"/>
          </a:xfrm>
          <a:prstGeom prst="rect">
            <a:avLst/>
          </a:prstGeom>
        </p:spPr>
        <p:txBody>
          <a:bodyPr wrap="square">
            <a:spAutoFit/>
          </a:bodyPr>
          <a:lstStyle/>
          <a:p>
            <a:r>
              <a:rPr lang="ru-RU" b="0" i="0" dirty="0" smtClean="0">
                <a:solidFill>
                  <a:srgbClr val="000000"/>
                </a:solidFill>
                <a:effectLst/>
                <a:latin typeface="Arial" panose="020B0604020202020204" pitchFamily="34" charset="0"/>
              </a:rPr>
              <a:t>Долго хранились в семье москвичей Зенько письма с фронта Фадея </a:t>
            </a:r>
            <a:r>
              <a:rPr lang="ru-RU" b="0" i="0" dirty="0" err="1" smtClean="0">
                <a:solidFill>
                  <a:srgbClr val="000000"/>
                </a:solidFill>
                <a:effectLst/>
                <a:latin typeface="Arial" panose="020B0604020202020204" pitchFamily="34" charset="0"/>
              </a:rPr>
              <a:t>Фадеевича</a:t>
            </a:r>
            <a:r>
              <a:rPr lang="ru-RU" b="0" i="0" dirty="0" smtClean="0">
                <a:solidFill>
                  <a:srgbClr val="000000"/>
                </a:solidFill>
                <a:effectLst/>
                <a:latin typeface="Arial" panose="020B0604020202020204" pitchFamily="34" charset="0"/>
              </a:rPr>
              <a:t> Зенько, пока его родственники не передали их в музей. Фадей Зенько незадолго по победы погиб. Его письма адресованы жене Анне и детям. Вместе с сотрудниками института инженеров железнодорожного транспорта она была эвакуирована на Урал. Анна Ивановна с двумя детьми поселилась в селе, где ее избрали заместителем председателя колхоза.</a:t>
            </a:r>
            <a:endParaRPr lang="ru-RU" dirty="0"/>
          </a:p>
        </p:txBody>
      </p:sp>
      <p:pic>
        <p:nvPicPr>
          <p:cNvPr id="6146" name="Picture 2" descr="http://victory.sokolniki.com/EditorFiles/image/Material/b2c28bc6e2af2d0268fe44a00a589f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364" y="855299"/>
            <a:ext cx="4762500"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726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7978" y="670960"/>
            <a:ext cx="7479484" cy="6186309"/>
          </a:xfrm>
          <a:prstGeom prst="rect">
            <a:avLst/>
          </a:prstGeom>
        </p:spPr>
        <p:txBody>
          <a:bodyPr wrap="square">
            <a:spAutoFit/>
          </a:bodyPr>
          <a:lstStyle/>
          <a:p>
            <a:r>
              <a:rPr lang="ru-RU" b="0" i="0" dirty="0" smtClean="0">
                <a:solidFill>
                  <a:srgbClr val="000000"/>
                </a:solidFill>
                <a:effectLst/>
                <a:latin typeface="Arial" panose="020B0604020202020204" pitchFamily="34" charset="0"/>
              </a:rPr>
              <a:t>Трудно было, тяжело. Но выжить помогали ей письма от мужа. Он тревожился о том, как его жена и дети перенесут уральские морозы: «Это замечательно, что вы приобрели валенки. Надо сшить шапки-ушанки, чтобы наши малыши не замерзли. Анечка, не забывай думать о себе». Чувствуется огромное желание мужа хоть как-то уберечь от невзгод жену и детей. Дети Фадея Зенько вспоминали, что мать, читая письма с фронта, то плакала, то смеялась. Они заряжали ее своим оптимизмом.</a:t>
            </a:r>
            <a:r>
              <a:rPr lang="ru-RU" dirty="0" smtClean="0"/>
              <a:t/>
            </a:r>
            <a:br>
              <a:rPr lang="ru-RU" dirty="0" smtClean="0"/>
            </a:br>
            <a:r>
              <a:rPr lang="ru-RU" b="0" i="0" dirty="0" smtClean="0">
                <a:solidFill>
                  <a:srgbClr val="000000"/>
                </a:solidFill>
                <a:effectLst/>
                <a:latin typeface="Arial" panose="020B0604020202020204" pitchFamily="34" charset="0"/>
              </a:rPr>
              <a:t>В колхозе не хватало людей, не было в достатке техники, трудности были с семенами. Анне Зенько, вчерашнему инженеру одного из ведущих московских институтов, совсем было непросто приспособиться к сельской жизни. О том, что она трудилась, не покладая руку, говорилось в очередной весточке мужа: «Узнал, Аня, в твоем письме, что отзывы руководителей района о тебе хорошие. Очень рад и горжусь. Ваши успехи — наши успехи».</a:t>
            </a:r>
            <a:r>
              <a:rPr lang="ru-RU" dirty="0" smtClean="0"/>
              <a:t/>
            </a:r>
            <a:br>
              <a:rPr lang="ru-RU" dirty="0" smtClean="0"/>
            </a:br>
            <a:r>
              <a:rPr lang="ru-RU" b="0" i="0" dirty="0" smtClean="0">
                <a:solidFill>
                  <a:srgbClr val="000000"/>
                </a:solidFill>
                <a:effectLst/>
                <a:latin typeface="Arial" panose="020B0604020202020204" pitchFamily="34" charset="0"/>
              </a:rPr>
              <a:t>Многие военные открытки сопровождались не только картинками, но и официальной цитатой Сталина: «Мы можем и должны очистить свою землю от гитлеровской нечисти». Люди писали в письмах и открытках, приближая победу: «Я буду бить врага до последних сил…», «…отомщу за разрушенное село», «Верю, что расквитаемся с фрицами», «Мама, немчура бежит от нас, мы им зубы переломали»…</a:t>
            </a:r>
            <a:endParaRPr lang="ru-RU" dirty="0"/>
          </a:p>
        </p:txBody>
      </p:sp>
      <p:pic>
        <p:nvPicPr>
          <p:cNvPr id="18434" name="Picture 2" descr="http://magspace.ru/uploads/2012/03/11/16-466_letters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461" y="592183"/>
            <a:ext cx="3763282" cy="611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525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3177" y="523752"/>
            <a:ext cx="7280366" cy="6463308"/>
          </a:xfrm>
          <a:prstGeom prst="rect">
            <a:avLst/>
          </a:prstGeom>
        </p:spPr>
        <p:txBody>
          <a:bodyPr wrap="square">
            <a:spAutoFit/>
          </a:bodyPr>
          <a:lstStyle/>
          <a:p>
            <a:pPr algn="ctr"/>
            <a:r>
              <a:rPr lang="ru-RU" b="0" i="0" dirty="0" smtClean="0">
                <a:solidFill>
                  <a:srgbClr val="000000"/>
                </a:solidFill>
                <a:effectLst/>
                <a:latin typeface="Arial" panose="020B0604020202020204" pitchFamily="34" charset="0"/>
              </a:rPr>
              <a:t>Конвертов не хватало. С фронта приходили письма-треугольники. Отправляли их бесплатно. Треугольник — это обычный лист из тетради, который сначала загибали справа, потом слева направо. Оставшуюся полоску бумаги вставляли внутрь треугольника.</a:t>
            </a:r>
            <a:r>
              <a:rPr lang="ru-RU" dirty="0" smtClean="0"/>
              <a:t/>
            </a:r>
            <a:br>
              <a:rPr lang="ru-RU" dirty="0" smtClean="0"/>
            </a:br>
            <a:r>
              <a:rPr lang="ru-RU" b="0" i="0" dirty="0" smtClean="0">
                <a:solidFill>
                  <a:srgbClr val="000000"/>
                </a:solidFill>
                <a:effectLst/>
                <a:latin typeface="Arial" panose="020B0604020202020204" pitchFamily="34" charset="0"/>
              </a:rPr>
              <a:t>Уже давно переписка близких людей той поры перестала быть личным делом. Это уже история. В историческом музее города Рославля собрана большая коллекция фронтовых писем. Николай Иевлев написал свое письмо домой за 3 недели до начала войны: «Мама, обо мне не тревожьтесь. Все хорошо. Очень жаль, что нашим садом некому заниматься. У нас ведь чудесные яблони. В месте, где находится наше военное училище, очень красивые леса. По утрам можно увидеть лосей».</a:t>
            </a:r>
            <a:r>
              <a:rPr lang="ru-RU" dirty="0" smtClean="0"/>
              <a:t/>
            </a:r>
            <a:br>
              <a:rPr lang="ru-RU" dirty="0" smtClean="0"/>
            </a:br>
            <a:r>
              <a:rPr lang="ru-RU" b="0" i="0" dirty="0" smtClean="0">
                <a:solidFill>
                  <a:srgbClr val="000000"/>
                </a:solidFill>
                <a:effectLst/>
                <a:latin typeface="Arial" panose="020B0604020202020204" pitchFamily="34" charset="0"/>
              </a:rPr>
              <a:t>Леонид Головлев почти два года не мог отыскать свою семью. Только в 1943 году близкие получили от него письмо: «Ничего не знал о вашей судьбе, тревожился. Не могу представить, как вы пережили оккупацию. Будем надеяться, что теперь все будет хорошо. Что сказать о себе? Воюю. Жив и здоров». Леонид пропал без вести в 1944 году. Отцовской любви полны письма Николая </a:t>
            </a:r>
            <a:r>
              <a:rPr lang="ru-RU" b="0" i="0" dirty="0" err="1" smtClean="0">
                <a:solidFill>
                  <a:srgbClr val="000000"/>
                </a:solidFill>
                <a:effectLst/>
                <a:latin typeface="Arial" panose="020B0604020202020204" pitchFamily="34" charset="0"/>
              </a:rPr>
              <a:t>Фескина</a:t>
            </a:r>
            <a:r>
              <a:rPr lang="ru-RU" b="0" i="0" dirty="0" smtClean="0">
                <a:solidFill>
                  <a:srgbClr val="000000"/>
                </a:solidFill>
                <a:effectLst/>
                <a:latin typeface="Arial" panose="020B0604020202020204" pitchFamily="34" charset="0"/>
              </a:rPr>
              <a:t>. В тылу у него остались жена Евдокия и трое детей. Вот несколько фраз из письма фронтовика: «…Целую вас много раз. Очень хочу увидеть. Дети — Валя, Витя и маленькая </a:t>
            </a:r>
            <a:r>
              <a:rPr lang="ru-RU" b="0" i="0" dirty="0" err="1" smtClean="0">
                <a:solidFill>
                  <a:srgbClr val="000000"/>
                </a:solidFill>
                <a:effectLst/>
                <a:latin typeface="Arial" panose="020B0604020202020204" pitchFamily="34" charset="0"/>
              </a:rPr>
              <a:t>Мирочка</a:t>
            </a:r>
            <a:r>
              <a:rPr lang="ru-RU" b="0" i="0" dirty="0" smtClean="0">
                <a:solidFill>
                  <a:srgbClr val="000000"/>
                </a:solidFill>
                <a:effectLst/>
                <a:latin typeface="Arial" panose="020B0604020202020204" pitchFamily="34" charset="0"/>
              </a:rPr>
              <a:t> — мне снятся».</a:t>
            </a:r>
            <a:r>
              <a:rPr lang="ru-RU" dirty="0" smtClean="0"/>
              <a:t/>
            </a:r>
            <a:br>
              <a:rPr lang="ru-RU" dirty="0" smtClean="0"/>
            </a:br>
            <a:r>
              <a:rPr lang="ru-RU" b="0" i="0" dirty="0" smtClean="0">
                <a:solidFill>
                  <a:srgbClr val="000000"/>
                </a:solidFill>
                <a:effectLst/>
                <a:latin typeface="Arial" panose="020B0604020202020204" pitchFamily="34" charset="0"/>
              </a:rPr>
              <a:t> </a:t>
            </a:r>
            <a:endParaRPr lang="ru-RU" b="0" i="0" dirty="0">
              <a:solidFill>
                <a:srgbClr val="000000"/>
              </a:solidFill>
              <a:effectLst/>
              <a:latin typeface="Arial" panose="020B0604020202020204" pitchFamily="34" charset="0"/>
            </a:endParaRPr>
          </a:p>
        </p:txBody>
      </p:sp>
      <p:pic>
        <p:nvPicPr>
          <p:cNvPr id="7170" name="Picture 2" descr="http://victory.sokolniki.com/EditorFiles/image/Material/ba7eb8f48230bd570ef3b8593c09c0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543" y="865414"/>
            <a:ext cx="4324350" cy="544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384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3177" y="704118"/>
            <a:ext cx="6914606" cy="5909310"/>
          </a:xfrm>
          <a:prstGeom prst="rect">
            <a:avLst/>
          </a:prstGeom>
        </p:spPr>
        <p:txBody>
          <a:bodyPr wrap="square">
            <a:spAutoFit/>
          </a:bodyPr>
          <a:lstStyle/>
          <a:p>
            <a:r>
              <a:rPr lang="ru-RU" b="0" i="0" dirty="0" smtClean="0">
                <a:solidFill>
                  <a:srgbClr val="000000"/>
                </a:solidFill>
                <a:effectLst/>
                <a:latin typeface="Arial" panose="020B0604020202020204" pitchFamily="34" charset="0"/>
              </a:rPr>
              <a:t>В 1995 году дочь Николая </a:t>
            </a:r>
            <a:r>
              <a:rPr lang="ru-RU" b="0" i="0" dirty="0" err="1" smtClean="0">
                <a:solidFill>
                  <a:srgbClr val="000000"/>
                </a:solidFill>
                <a:effectLst/>
                <a:latin typeface="Arial" panose="020B0604020202020204" pitchFamily="34" charset="0"/>
              </a:rPr>
              <a:t>Фескина</a:t>
            </a:r>
            <a:r>
              <a:rPr lang="ru-RU" b="0" i="0" dirty="0" smtClean="0">
                <a:solidFill>
                  <a:srgbClr val="000000"/>
                </a:solidFill>
                <a:effectLst/>
                <a:latin typeface="Arial" panose="020B0604020202020204" pitchFamily="34" charset="0"/>
              </a:rPr>
              <a:t> Мира </a:t>
            </a:r>
            <a:r>
              <a:rPr lang="ru-RU" b="0" i="0" dirty="0" err="1" smtClean="0">
                <a:solidFill>
                  <a:srgbClr val="000000"/>
                </a:solidFill>
                <a:effectLst/>
                <a:latin typeface="Arial" panose="020B0604020202020204" pitchFamily="34" charset="0"/>
              </a:rPr>
              <a:t>Колобнева</a:t>
            </a:r>
            <a:r>
              <a:rPr lang="ru-RU" b="0" i="0" dirty="0" smtClean="0">
                <a:solidFill>
                  <a:srgbClr val="000000"/>
                </a:solidFill>
                <a:effectLst/>
                <a:latin typeface="Arial" panose="020B0604020202020204" pitchFamily="34" charset="0"/>
              </a:rPr>
              <a:t> передала письма отца в музей.</a:t>
            </a:r>
            <a:r>
              <a:rPr lang="ru-RU" dirty="0" smtClean="0"/>
              <a:t/>
            </a:r>
            <a:br>
              <a:rPr lang="ru-RU" dirty="0" smtClean="0"/>
            </a:br>
            <a:r>
              <a:rPr lang="ru-RU" b="0" i="0" dirty="0" smtClean="0">
                <a:solidFill>
                  <a:srgbClr val="000000"/>
                </a:solidFill>
                <a:effectLst/>
                <a:latin typeface="Arial" panose="020B0604020202020204" pitchFamily="34" charset="0"/>
              </a:rPr>
              <a:t>Человек всегда остается человеком, даже в самых сложных условиях. В годы войны молодые люди часто переписывались заочно. Так, офицер действующей армии прислал незнакомой ему Екатерине Катаевой письмо с фронта. Екатерина </a:t>
            </a:r>
            <a:r>
              <a:rPr lang="ru-RU" b="0" i="0" dirty="0" err="1" smtClean="0">
                <a:solidFill>
                  <a:srgbClr val="000000"/>
                </a:solidFill>
                <a:effectLst/>
                <a:latin typeface="Arial" panose="020B0604020202020204" pitchFamily="34" charset="0"/>
              </a:rPr>
              <a:t>Карповна</a:t>
            </a:r>
            <a:r>
              <a:rPr lang="ru-RU" b="0" i="0" dirty="0" smtClean="0">
                <a:solidFill>
                  <a:srgbClr val="000000"/>
                </a:solidFill>
                <a:effectLst/>
                <a:latin typeface="Arial" panose="020B0604020202020204" pitchFamily="34" charset="0"/>
              </a:rPr>
              <a:t> говорила, вспоминая это время: «Наших женихов поубивало на войне. Мой парень погиб под Сталинградом. А тут пришло письмо от Семена </a:t>
            </a:r>
            <a:r>
              <a:rPr lang="ru-RU" b="0" i="0" dirty="0" err="1" smtClean="0">
                <a:solidFill>
                  <a:srgbClr val="000000"/>
                </a:solidFill>
                <a:effectLst/>
                <a:latin typeface="Arial" panose="020B0604020202020204" pitchFamily="34" charset="0"/>
              </a:rPr>
              <a:t>Алекимова</a:t>
            </a:r>
            <a:r>
              <a:rPr lang="ru-RU" b="0" i="0" dirty="0" smtClean="0">
                <a:solidFill>
                  <a:srgbClr val="000000"/>
                </a:solidFill>
                <a:effectLst/>
                <a:latin typeface="Arial" panose="020B0604020202020204" pitchFamily="34" charset="0"/>
              </a:rPr>
              <a:t>. Поначалу не хотела отвечать. А подумала о том, как наши солдатики там воюют и ждут писем, решилась на ответ».</a:t>
            </a:r>
            <a:r>
              <a:rPr lang="ru-RU" dirty="0" smtClean="0"/>
              <a:t/>
            </a:r>
            <a:br>
              <a:rPr lang="ru-RU" dirty="0" smtClean="0"/>
            </a:br>
            <a:r>
              <a:rPr lang="ru-RU" b="0" i="0" dirty="0" smtClean="0">
                <a:solidFill>
                  <a:srgbClr val="000000"/>
                </a:solidFill>
                <a:effectLst/>
                <a:latin typeface="Arial" panose="020B0604020202020204" pitchFamily="34" charset="0"/>
              </a:rPr>
              <a:t>Нелегко жилось Кате. Их было пятеро у матери. Отца не стало в 1936 году. Чем больше переписывались молодые люди, тем крепче становились их чувства. Старший лейтенант </a:t>
            </a:r>
            <a:r>
              <a:rPr lang="ru-RU" b="0" i="0" dirty="0" err="1" smtClean="0">
                <a:solidFill>
                  <a:srgbClr val="000000"/>
                </a:solidFill>
                <a:effectLst/>
                <a:latin typeface="Arial" panose="020B0604020202020204" pitchFamily="34" charset="0"/>
              </a:rPr>
              <a:t>Алекимов</a:t>
            </a:r>
            <a:r>
              <a:rPr lang="ru-RU" b="0" i="0" dirty="0" smtClean="0">
                <a:solidFill>
                  <a:srgbClr val="000000"/>
                </a:solidFill>
                <a:effectLst/>
                <a:latin typeface="Arial" panose="020B0604020202020204" pitchFamily="34" charset="0"/>
              </a:rPr>
              <a:t> не раз был на волосок от смерти. Помнит, как чудом выжил во время бомбежки, когда их взвод переправлялся через реку Березину, как бывали под обстрелами немецких самолетов. После войны Семен </a:t>
            </a:r>
            <a:r>
              <a:rPr lang="ru-RU" b="0" i="0" dirty="0" err="1" smtClean="0">
                <a:solidFill>
                  <a:srgbClr val="000000"/>
                </a:solidFill>
                <a:effectLst/>
                <a:latin typeface="Arial" panose="020B0604020202020204" pitchFamily="34" charset="0"/>
              </a:rPr>
              <a:t>Алекимов</a:t>
            </a:r>
            <a:r>
              <a:rPr lang="ru-RU" b="0" i="0" dirty="0" smtClean="0">
                <a:solidFill>
                  <a:srgbClr val="000000"/>
                </a:solidFill>
                <a:effectLst/>
                <a:latin typeface="Arial" panose="020B0604020202020204" pitchFamily="34" charset="0"/>
              </a:rPr>
              <a:t> скажет: «За один день на войне проживаешь и десять жизней, и десять смертей. Но всегда мечтал о своей Катюше». Катя и Семен сумели пережить все невзгоды, судьба соединила их.</a:t>
            </a:r>
            <a:endParaRPr lang="ru-RU" dirty="0"/>
          </a:p>
        </p:txBody>
      </p:sp>
      <p:pic>
        <p:nvPicPr>
          <p:cNvPr id="8194" name="Picture 2" descr="http://victory.sokolniki.com/EditorFiles/image/Material/fac468c249eecb7e6f04a4844dd633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610" y="704118"/>
            <a:ext cx="43053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58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350" y="474345"/>
            <a:ext cx="5677988" cy="6186309"/>
          </a:xfrm>
          <a:prstGeom prst="rect">
            <a:avLst/>
          </a:prstGeom>
        </p:spPr>
        <p:txBody>
          <a:bodyPr wrap="square">
            <a:spAutoFit/>
          </a:bodyPr>
          <a:lstStyle/>
          <a:p>
            <a:r>
              <a:rPr lang="ru-RU" b="0" i="0" dirty="0" smtClean="0">
                <a:solidFill>
                  <a:srgbClr val="000000"/>
                </a:solidFill>
                <a:effectLst/>
                <a:latin typeface="Arial" panose="020B0604020202020204" pitchFamily="34" charset="0"/>
              </a:rPr>
              <a:t>Почти в каждом солдатском письме можно прочесть строки о боевых товарищах, погибших в боях, желании отомстить за них. Кратко, но драматично звучат слова о гибели верных друзей в письме рядового Алексея Петрова: «Наш танковый корпус вышел из боя, а людей погибло много». А вот что писал сын Иван отцу в деревню: «Батя, какие идут тяжелые бои… знал бы ты, как сражаются мои товарищи».</a:t>
            </a:r>
            <a:r>
              <a:rPr lang="ru-RU" dirty="0" smtClean="0"/>
              <a:t/>
            </a:r>
            <a:br>
              <a:rPr lang="ru-RU" dirty="0" smtClean="0"/>
            </a:br>
            <a:r>
              <a:rPr lang="ru-RU" b="0" i="0" dirty="0" smtClean="0">
                <a:solidFill>
                  <a:srgbClr val="000000"/>
                </a:solidFill>
                <a:effectLst/>
                <a:latin typeface="Arial" panose="020B0604020202020204" pitchFamily="34" charset="0"/>
              </a:rPr>
              <a:t>Солдат Владимир Трофименко сообщил своим близким в Сумскую область: «Мы нанесли под Бобруйском тяжелый удар по немцам. Хочется, чтобы 1944 год был последним годом войны. Теперь немцы поднимают руки перед нами, молодыми солдатами в запыленных гимнастерках. Я уже сейчас вижу будущее мирное время, слышу пение девушек, смех детей…» Это письмо, как и другие весточки от Владимира, попали в местный музей. За годы бумага стала совсем прозрачной. Но хорошо видны слова автора. Есть в письме и вычеркнутые строки. Эта цензура постаралась. Везде пометки: «проверено военной цензурой».</a:t>
            </a:r>
            <a:endParaRPr lang="ru-RU" dirty="0"/>
          </a:p>
        </p:txBody>
      </p:sp>
      <p:pic>
        <p:nvPicPr>
          <p:cNvPr id="9218" name="Picture 2" descr="http://victory.sokolniki.com/EditorFiles/image/Material/8640965aec2b67e01e53e170ceed64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338" y="552722"/>
            <a:ext cx="561975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488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6389" y="774957"/>
            <a:ext cx="5207725" cy="5355312"/>
          </a:xfrm>
          <a:prstGeom prst="rect">
            <a:avLst/>
          </a:prstGeom>
        </p:spPr>
        <p:txBody>
          <a:bodyPr wrap="square">
            <a:spAutoFit/>
          </a:bodyPr>
          <a:lstStyle/>
          <a:p>
            <a:r>
              <a:rPr lang="ru-RU" b="0" i="0" dirty="0" smtClean="0">
                <a:solidFill>
                  <a:srgbClr val="000000"/>
                </a:solidFill>
                <a:effectLst/>
                <a:latin typeface="Arial" panose="020B0604020202020204" pitchFamily="34" charset="0"/>
              </a:rPr>
              <a:t>Еще в августе 1941 года в газете «Правда» в «передовице» было написано о том, что очень важно, чтобы письма находили своего адресата на фронте. И далее: «Каждое письмо, посылка…. вливают силы в бойцов, вдохновляют на новые подвиги». Не секрет, что немцы уничтожали узлы связи, разрушали телефонные линии. В стране была создана система военно-полевой почты под началом Центрального управления полевой связи.</a:t>
            </a:r>
            <a:r>
              <a:rPr lang="ru-RU" dirty="0" smtClean="0"/>
              <a:t/>
            </a:r>
            <a:br>
              <a:rPr lang="ru-RU" dirty="0" smtClean="0"/>
            </a:br>
            <a:r>
              <a:rPr lang="ru-RU" b="0" i="0" dirty="0" smtClean="0">
                <a:solidFill>
                  <a:srgbClr val="000000"/>
                </a:solidFill>
                <a:effectLst/>
                <a:latin typeface="Arial" panose="020B0604020202020204" pitchFamily="34" charset="0"/>
              </a:rPr>
              <a:t>Только в первый военный год Государственный комитет обороны принял несколько решений, которые касались продвижения корреспонденции между фронтом и тылом. В частности, было запрещено использовать почтовый транспорт для хозяйственных работ. Почтовые вагоны «цепляли» ко всем поездам, даже к военным эшелонам.</a:t>
            </a:r>
            <a:endParaRPr lang="ru-RU" dirty="0"/>
          </a:p>
        </p:txBody>
      </p:sp>
      <p:pic>
        <p:nvPicPr>
          <p:cNvPr id="10242" name="Picture 2" descr="http://victory.sokolniki.com/EditorFiles/image/Material/b2cbef0dc00a7ed362d20ca5394f84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249" y="843643"/>
            <a:ext cx="47625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970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7977" y="1027612"/>
            <a:ext cx="5625738" cy="5632311"/>
          </a:xfrm>
          <a:prstGeom prst="rect">
            <a:avLst/>
          </a:prstGeom>
        </p:spPr>
        <p:txBody>
          <a:bodyPr wrap="square">
            <a:spAutoFit/>
          </a:bodyPr>
          <a:lstStyle/>
          <a:p>
            <a:r>
              <a:rPr lang="ru-RU" b="0" i="0" dirty="0" smtClean="0">
                <a:solidFill>
                  <a:srgbClr val="000000"/>
                </a:solidFill>
                <a:effectLst/>
                <a:latin typeface="Arial" panose="020B0604020202020204" pitchFamily="34" charset="0"/>
              </a:rPr>
              <a:t>Непростая была служба у военных почтальонов. В штатном расписании должность почтальона именовалась как экспедитор. До Берлина дошел почтальон Александр Глухов. Он ежедневно обходил все подразделения своего полка, собирал письма, написанные бойцами, доставлял их на полевую почту. Не раз пришлось побывать в бою. В его огромной сумке всегда находилось место для открыток, бумаги и карандашей для тех, кто не успел запастись этими нужными принадлежностями.</a:t>
            </a:r>
            <a:r>
              <a:rPr lang="ru-RU" dirty="0" smtClean="0"/>
              <a:t/>
            </a:r>
            <a:br>
              <a:rPr lang="ru-RU" dirty="0" smtClean="0"/>
            </a:br>
            <a:r>
              <a:rPr lang="ru-RU" dirty="0" smtClean="0"/>
              <a:t/>
            </a:r>
            <a:br>
              <a:rPr lang="ru-RU" dirty="0" smtClean="0"/>
            </a:br>
            <a:r>
              <a:rPr lang="ru-RU" b="0" i="0" dirty="0" smtClean="0">
                <a:solidFill>
                  <a:srgbClr val="000000"/>
                </a:solidFill>
                <a:effectLst/>
                <a:latin typeface="Arial" panose="020B0604020202020204" pitchFamily="34" charset="0"/>
              </a:rPr>
              <a:t>Александр Глухов спустя годы вспоминал, что знал фамилии многих бойцов. Однако почти после каждого боя были потери личного состава. Уже в штабе полка он на письмах, не дошедших до адресатов, ставил пометку «выбыл из части». Сами фронтовики такие письма называли «</a:t>
            </a:r>
            <a:r>
              <a:rPr lang="ru-RU" b="0" i="0" dirty="0" err="1" smtClean="0">
                <a:solidFill>
                  <a:srgbClr val="000000"/>
                </a:solidFill>
                <a:effectLst/>
                <a:latin typeface="Arial" panose="020B0604020202020204" pitchFamily="34" charset="0"/>
              </a:rPr>
              <a:t>неврученкой</a:t>
            </a:r>
            <a:r>
              <a:rPr lang="ru-RU" b="0" i="0" dirty="0" smtClean="0">
                <a:solidFill>
                  <a:srgbClr val="000000"/>
                </a:solidFill>
                <a:effectLst/>
                <a:latin typeface="Arial" panose="020B0604020202020204" pitchFamily="34" charset="0"/>
              </a:rPr>
              <a:t>».</a:t>
            </a:r>
            <a:r>
              <a:rPr lang="ru-RU" dirty="0" smtClean="0"/>
              <a:t/>
            </a:r>
            <a:br>
              <a:rPr lang="ru-RU" dirty="0" smtClean="0"/>
            </a:br>
            <a:endParaRPr lang="ru-RU" dirty="0"/>
          </a:p>
        </p:txBody>
      </p:sp>
      <p:pic>
        <p:nvPicPr>
          <p:cNvPr id="11266" name="Picture 2" descr="http://victory.sokolniki.com/EditorFiles/image/Material/734a4413238a9a0eb78bce0efb4b3f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898" y="1027612"/>
            <a:ext cx="5558318" cy="518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45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7944" y="612845"/>
            <a:ext cx="5625736" cy="5909310"/>
          </a:xfrm>
          <a:prstGeom prst="rect">
            <a:avLst/>
          </a:prstGeom>
        </p:spPr>
        <p:txBody>
          <a:bodyPr wrap="square">
            <a:spAutoFit/>
          </a:bodyPr>
          <a:lstStyle/>
          <a:p>
            <a:r>
              <a:rPr lang="ru-RU" b="0" i="0" dirty="0" smtClean="0">
                <a:solidFill>
                  <a:srgbClr val="000000"/>
                </a:solidFill>
                <a:effectLst/>
                <a:latin typeface="Arial" panose="020B0604020202020204" pitchFamily="34" charset="0"/>
              </a:rPr>
              <a:t>Не легче было работать почтальоном и в тылу. Валентину Меркулову «определили» в почтальоны, когда она училась в 4-м классе. До обеда она училась в школе, а после занятий занималась разноской писем. Из поселка </a:t>
            </a:r>
            <a:r>
              <a:rPr lang="ru-RU" b="0" i="0" dirty="0" err="1" smtClean="0">
                <a:solidFill>
                  <a:srgbClr val="000000"/>
                </a:solidFill>
                <a:effectLst/>
                <a:latin typeface="Arial" panose="020B0604020202020204" pitchFamily="34" charset="0"/>
              </a:rPr>
              <a:t>Булгаковский</a:t>
            </a:r>
            <a:r>
              <a:rPr lang="ru-RU" b="0" i="0" dirty="0" smtClean="0">
                <a:solidFill>
                  <a:srgbClr val="000000"/>
                </a:solidFill>
                <a:effectLst/>
                <a:latin typeface="Arial" panose="020B0604020202020204" pitchFamily="34" charset="0"/>
              </a:rPr>
              <a:t>, что в Орловской области, где она жила с больной матерью, эта девчушка отправлялась с письмами по близлежащим деревням каждый день, в любую погоду. Позднее Валентина, вспоминая военное время, поделилась с читателями местной газеты впечатлениями: «Теплой одежды у меня не было, но мама раздобыла у кого-то из соседей фуфайку и резиновые калоши. Так я и ходила».</a:t>
            </a:r>
            <a:r>
              <a:rPr lang="ru-RU" dirty="0" smtClean="0"/>
              <a:t/>
            </a:r>
            <a:br>
              <a:rPr lang="ru-RU" dirty="0" smtClean="0"/>
            </a:br>
            <a:r>
              <a:rPr lang="ru-RU" b="0" i="0" dirty="0" smtClean="0">
                <a:solidFill>
                  <a:srgbClr val="000000"/>
                </a:solidFill>
                <a:effectLst/>
                <a:latin typeface="Arial" panose="020B0604020202020204" pitchFamily="34" charset="0"/>
              </a:rPr>
              <a:t>Уже тогда юной Валентине пришлось столкнуться и с горем и с радостью. Некоторые письма люди читали всем деревней или селом. Каждого интересовали вести с фронта. Но немало было и похоронок. Не обошла беда и их семью. Мать Валентины потеряла на войне двух братьев. Валин отец умер позже, когда пришел с фронта.</a:t>
            </a:r>
            <a:endParaRPr lang="ru-RU" dirty="0"/>
          </a:p>
        </p:txBody>
      </p:sp>
      <p:pic>
        <p:nvPicPr>
          <p:cNvPr id="19458" name="Picture 2" descr="http://www.borisrubin.com/wp-content/uploads/2010/10/1-pis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6972" y="554719"/>
            <a:ext cx="3952251" cy="579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003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018" y="95793"/>
            <a:ext cx="5042262" cy="6740307"/>
          </a:xfrm>
          <a:prstGeom prst="rect">
            <a:avLst/>
          </a:prstGeom>
        </p:spPr>
        <p:txBody>
          <a:bodyPr wrap="square">
            <a:spAutoFit/>
          </a:bodyPr>
          <a:lstStyle/>
          <a:p>
            <a:r>
              <a:rPr lang="ru-RU" b="0" i="0" dirty="0" smtClean="0">
                <a:solidFill>
                  <a:srgbClr val="000000"/>
                </a:solidFill>
                <a:effectLst/>
                <a:latin typeface="Arial" panose="020B0604020202020204" pitchFamily="34" charset="0"/>
              </a:rPr>
              <a:t>От гильзы световой поток,</a:t>
            </a:r>
            <a:r>
              <a:rPr lang="ru-RU" dirty="0" smtClean="0"/>
              <a:t/>
            </a:r>
            <a:br>
              <a:rPr lang="ru-RU" dirty="0" smtClean="0"/>
            </a:br>
            <a:r>
              <a:rPr lang="ru-RU" b="0" i="0" dirty="0" smtClean="0">
                <a:solidFill>
                  <a:srgbClr val="000000"/>
                </a:solidFill>
                <a:effectLst/>
                <a:latin typeface="Arial" panose="020B0604020202020204" pitchFamily="34" charset="0"/>
              </a:rPr>
              <a:t>Где в керосине скруток ваты.</a:t>
            </a:r>
            <a:r>
              <a:rPr lang="ru-RU" dirty="0" smtClean="0"/>
              <a:t/>
            </a:r>
            <a:br>
              <a:rPr lang="ru-RU" dirty="0" smtClean="0"/>
            </a:br>
            <a:r>
              <a:rPr lang="ru-RU" b="0" i="0" dirty="0" err="1" smtClean="0">
                <a:solidFill>
                  <a:srgbClr val="000000"/>
                </a:solidFill>
                <a:effectLst/>
                <a:latin typeface="Arial" panose="020B0604020202020204" pitchFamily="34" charset="0"/>
              </a:rPr>
              <a:t>Исчадно</a:t>
            </a:r>
            <a:r>
              <a:rPr lang="ru-RU" b="0" i="0" dirty="0" smtClean="0">
                <a:solidFill>
                  <a:srgbClr val="000000"/>
                </a:solidFill>
                <a:effectLst/>
                <a:latin typeface="Arial" panose="020B0604020202020204" pitchFamily="34" charset="0"/>
              </a:rPr>
              <a:t>-дымный фитилёк</a:t>
            </a:r>
            <a:r>
              <a:rPr lang="ru-RU" dirty="0" smtClean="0"/>
              <a:t/>
            </a:r>
            <a:br>
              <a:rPr lang="ru-RU" dirty="0" smtClean="0"/>
            </a:br>
            <a:r>
              <a:rPr lang="ru-RU" b="0" i="0" dirty="0" smtClean="0">
                <a:solidFill>
                  <a:srgbClr val="000000"/>
                </a:solidFill>
                <a:effectLst/>
                <a:latin typeface="Arial" panose="020B0604020202020204" pitchFamily="34" charset="0"/>
              </a:rPr>
              <a:t>Бросает тени в потолок</a:t>
            </a:r>
            <a:r>
              <a:rPr lang="ru-RU" dirty="0" smtClean="0"/>
              <a:t/>
            </a:r>
            <a:br>
              <a:rPr lang="ru-RU" dirty="0" smtClean="0"/>
            </a:br>
            <a:r>
              <a:rPr lang="ru-RU" b="0" i="0" dirty="0" smtClean="0">
                <a:solidFill>
                  <a:srgbClr val="000000"/>
                </a:solidFill>
                <a:effectLst/>
                <a:latin typeface="Arial" panose="020B0604020202020204" pitchFamily="34" charset="0"/>
              </a:rPr>
              <a:t>Штабной землянки в три наката.</a:t>
            </a:r>
            <a:r>
              <a:rPr lang="ru-RU" dirty="0" smtClean="0"/>
              <a:t/>
            </a:r>
            <a:br>
              <a:rPr lang="ru-RU" dirty="0" smtClean="0"/>
            </a:br>
            <a:r>
              <a:rPr lang="ru-RU" b="0" i="0" dirty="0" smtClean="0">
                <a:solidFill>
                  <a:srgbClr val="000000"/>
                </a:solidFill>
                <a:effectLst/>
                <a:latin typeface="Arial" panose="020B0604020202020204" pitchFamily="34" charset="0"/>
              </a:rPr>
              <a:t>Пока затишье и пока</a:t>
            </a:r>
            <a:r>
              <a:rPr lang="ru-RU" dirty="0" smtClean="0"/>
              <a:t/>
            </a:r>
            <a:br>
              <a:rPr lang="ru-RU" dirty="0" smtClean="0"/>
            </a:br>
            <a:r>
              <a:rPr lang="ru-RU" b="0" i="0" dirty="0" smtClean="0">
                <a:solidFill>
                  <a:srgbClr val="000000"/>
                </a:solidFill>
                <a:effectLst/>
                <a:latin typeface="Arial" panose="020B0604020202020204" pitchFamily="34" charset="0"/>
              </a:rPr>
              <a:t>Блестит во мраке капля света</a:t>
            </a:r>
            <a:r>
              <a:rPr lang="ru-RU" dirty="0" smtClean="0"/>
              <a:t/>
            </a:r>
            <a:br>
              <a:rPr lang="ru-RU" dirty="0" smtClean="0"/>
            </a:br>
            <a:r>
              <a:rPr lang="ru-RU" b="0" i="0" dirty="0" smtClean="0">
                <a:solidFill>
                  <a:srgbClr val="000000"/>
                </a:solidFill>
                <a:effectLst/>
                <a:latin typeface="Arial" panose="020B0604020202020204" pitchFamily="34" charset="0"/>
              </a:rPr>
              <a:t>Не спи, солдат, у огонька,</a:t>
            </a:r>
            <a:r>
              <a:rPr lang="ru-RU" dirty="0" smtClean="0"/>
              <a:t/>
            </a:r>
            <a:br>
              <a:rPr lang="ru-RU" dirty="0" smtClean="0"/>
            </a:br>
            <a:r>
              <a:rPr lang="ru-RU" b="0" i="0" dirty="0" smtClean="0">
                <a:solidFill>
                  <a:srgbClr val="000000"/>
                </a:solidFill>
                <a:effectLst/>
                <a:latin typeface="Arial" panose="020B0604020202020204" pitchFamily="34" charset="0"/>
              </a:rPr>
              <a:t>А изложи издалека</a:t>
            </a:r>
            <a:r>
              <a:rPr lang="ru-RU" dirty="0" smtClean="0"/>
              <a:t/>
            </a:r>
            <a:br>
              <a:rPr lang="ru-RU" dirty="0" smtClean="0"/>
            </a:br>
            <a:r>
              <a:rPr lang="ru-RU" b="0" i="0" dirty="0" smtClean="0">
                <a:solidFill>
                  <a:srgbClr val="000000"/>
                </a:solidFill>
                <a:effectLst/>
                <a:latin typeface="Arial" panose="020B0604020202020204" pitchFamily="34" charset="0"/>
              </a:rPr>
              <a:t>Слова любви, слова привета…</a:t>
            </a:r>
            <a:r>
              <a:rPr lang="ru-RU" dirty="0" smtClean="0"/>
              <a:t/>
            </a:r>
            <a:br>
              <a:rPr lang="ru-RU" dirty="0" smtClean="0"/>
            </a:br>
            <a:r>
              <a:rPr lang="ru-RU" b="0" i="0" dirty="0" smtClean="0">
                <a:solidFill>
                  <a:srgbClr val="000000"/>
                </a:solidFill>
                <a:effectLst/>
                <a:latin typeface="Arial" panose="020B0604020202020204" pitchFamily="34" charset="0"/>
              </a:rPr>
              <a:t>Пусть по тетрадке без полей</a:t>
            </a:r>
            <a:r>
              <a:rPr lang="ru-RU" dirty="0" smtClean="0"/>
              <a:t/>
            </a:r>
            <a:br>
              <a:rPr lang="ru-RU" dirty="0" smtClean="0"/>
            </a:br>
            <a:r>
              <a:rPr lang="ru-RU" b="0" i="0" dirty="0" smtClean="0">
                <a:solidFill>
                  <a:srgbClr val="000000"/>
                </a:solidFill>
                <a:effectLst/>
                <a:latin typeface="Arial" panose="020B0604020202020204" pitchFamily="34" charset="0"/>
              </a:rPr>
              <a:t>Сползает исповедь наклонно</a:t>
            </a:r>
            <a:r>
              <a:rPr lang="ru-RU" dirty="0" smtClean="0"/>
              <a:t/>
            </a:r>
            <a:br>
              <a:rPr lang="ru-RU" dirty="0" smtClean="0"/>
            </a:br>
            <a:r>
              <a:rPr lang="ru-RU" b="0" i="0" dirty="0" smtClean="0">
                <a:solidFill>
                  <a:srgbClr val="000000"/>
                </a:solidFill>
                <a:effectLst/>
                <a:latin typeface="Arial" panose="020B0604020202020204" pitchFamily="34" charset="0"/>
              </a:rPr>
              <a:t>В глубь милых дорогих полей</a:t>
            </a:r>
            <a:r>
              <a:rPr lang="ru-RU" dirty="0" smtClean="0"/>
              <a:t/>
            </a:r>
            <a:br>
              <a:rPr lang="ru-RU" dirty="0" smtClean="0"/>
            </a:br>
            <a:r>
              <a:rPr lang="ru-RU" b="0" i="0" dirty="0" smtClean="0">
                <a:solidFill>
                  <a:srgbClr val="000000"/>
                </a:solidFill>
                <a:effectLst/>
                <a:latin typeface="Arial" panose="020B0604020202020204" pitchFamily="34" charset="0"/>
              </a:rPr>
              <a:t>Под парусами тополей,</a:t>
            </a:r>
            <a:r>
              <a:rPr lang="ru-RU" dirty="0" smtClean="0"/>
              <a:t/>
            </a:r>
            <a:br>
              <a:rPr lang="ru-RU" dirty="0" smtClean="0"/>
            </a:br>
            <a:r>
              <a:rPr lang="ru-RU" b="0" i="0" dirty="0" smtClean="0">
                <a:solidFill>
                  <a:srgbClr val="000000"/>
                </a:solidFill>
                <a:effectLst/>
                <a:latin typeface="Arial" panose="020B0604020202020204" pitchFamily="34" charset="0"/>
              </a:rPr>
              <a:t>Не ждущих от тебя поклона.</a:t>
            </a:r>
            <a:r>
              <a:rPr lang="ru-RU" dirty="0" smtClean="0"/>
              <a:t/>
            </a:r>
            <a:br>
              <a:rPr lang="ru-RU" dirty="0" smtClean="0"/>
            </a:br>
            <a:r>
              <a:rPr lang="ru-RU" b="0" i="0" dirty="0" smtClean="0">
                <a:solidFill>
                  <a:srgbClr val="000000"/>
                </a:solidFill>
                <a:effectLst/>
                <a:latin typeface="Arial" panose="020B0604020202020204" pitchFamily="34" charset="0"/>
              </a:rPr>
              <a:t>Ты поздоровайся пером,</a:t>
            </a:r>
            <a:r>
              <a:rPr lang="ru-RU" dirty="0" smtClean="0"/>
              <a:t/>
            </a:r>
            <a:br>
              <a:rPr lang="ru-RU" dirty="0" smtClean="0"/>
            </a:br>
            <a:r>
              <a:rPr lang="ru-RU" b="0" i="0" dirty="0" smtClean="0">
                <a:solidFill>
                  <a:srgbClr val="000000"/>
                </a:solidFill>
                <a:effectLst/>
                <a:latin typeface="Arial" panose="020B0604020202020204" pitchFamily="34" charset="0"/>
              </a:rPr>
              <a:t>Прикрученным к лучинке ниткой,</a:t>
            </a:r>
            <a:r>
              <a:rPr lang="ru-RU" dirty="0" smtClean="0"/>
              <a:t/>
            </a:r>
            <a:br>
              <a:rPr lang="ru-RU" dirty="0" smtClean="0"/>
            </a:br>
            <a:r>
              <a:rPr lang="ru-RU" b="0" i="0" dirty="0" smtClean="0">
                <a:solidFill>
                  <a:srgbClr val="000000"/>
                </a:solidFill>
                <a:effectLst/>
                <a:latin typeface="Arial" panose="020B0604020202020204" pitchFamily="34" charset="0"/>
              </a:rPr>
              <a:t>С родимым домом за бугром,</a:t>
            </a:r>
            <a:r>
              <a:rPr lang="ru-RU" dirty="0" smtClean="0"/>
              <a:t/>
            </a:r>
            <a:br>
              <a:rPr lang="ru-RU" dirty="0" smtClean="0"/>
            </a:br>
            <a:r>
              <a:rPr lang="ru-RU" b="0" i="0" dirty="0" smtClean="0">
                <a:solidFill>
                  <a:srgbClr val="000000"/>
                </a:solidFill>
                <a:effectLst/>
                <a:latin typeface="Arial" panose="020B0604020202020204" pitchFamily="34" charset="0"/>
              </a:rPr>
              <a:t>С рядами яблонь за двором,</a:t>
            </a:r>
            <a:r>
              <a:rPr lang="ru-RU" dirty="0" smtClean="0"/>
              <a:t/>
            </a:r>
            <a:br>
              <a:rPr lang="ru-RU" dirty="0" smtClean="0"/>
            </a:br>
            <a:r>
              <a:rPr lang="ru-RU" b="0" i="0" dirty="0" smtClean="0">
                <a:solidFill>
                  <a:srgbClr val="000000"/>
                </a:solidFill>
                <a:effectLst/>
                <a:latin typeface="Arial" panose="020B0604020202020204" pitchFamily="34" charset="0"/>
              </a:rPr>
              <a:t>С гостеприимною калиткой.</a:t>
            </a:r>
            <a:r>
              <a:rPr lang="ru-RU" dirty="0" smtClean="0"/>
              <a:t/>
            </a:r>
            <a:br>
              <a:rPr lang="ru-RU" dirty="0" smtClean="0"/>
            </a:br>
            <a:r>
              <a:rPr lang="ru-RU" b="0" i="0" dirty="0" smtClean="0">
                <a:solidFill>
                  <a:srgbClr val="000000"/>
                </a:solidFill>
                <a:effectLst/>
                <a:latin typeface="Arial" panose="020B0604020202020204" pitchFamily="34" charset="0"/>
              </a:rPr>
              <a:t>Пока затишье и пока</a:t>
            </a:r>
            <a:r>
              <a:rPr lang="ru-RU" dirty="0" smtClean="0"/>
              <a:t/>
            </a:r>
            <a:br>
              <a:rPr lang="ru-RU" dirty="0" smtClean="0"/>
            </a:br>
            <a:r>
              <a:rPr lang="ru-RU" b="0" i="0" dirty="0" smtClean="0">
                <a:solidFill>
                  <a:srgbClr val="000000"/>
                </a:solidFill>
                <a:effectLst/>
                <a:latin typeface="Arial" panose="020B0604020202020204" pitchFamily="34" charset="0"/>
              </a:rPr>
              <a:t>Фитиль слегка на ладан дышит,</a:t>
            </a:r>
            <a:r>
              <a:rPr lang="ru-RU" dirty="0" smtClean="0"/>
              <a:t/>
            </a:r>
            <a:br>
              <a:rPr lang="ru-RU" dirty="0" smtClean="0"/>
            </a:br>
            <a:r>
              <a:rPr lang="ru-RU" b="0" i="0" dirty="0" smtClean="0">
                <a:solidFill>
                  <a:srgbClr val="000000"/>
                </a:solidFill>
                <a:effectLst/>
                <a:latin typeface="Arial" panose="020B0604020202020204" pitchFamily="34" charset="0"/>
              </a:rPr>
              <a:t>Рождайся за строкой строка:</a:t>
            </a:r>
            <a:r>
              <a:rPr lang="ru-RU" dirty="0" smtClean="0"/>
              <a:t/>
            </a:r>
            <a:br>
              <a:rPr lang="ru-RU" dirty="0" smtClean="0"/>
            </a:br>
            <a:endParaRPr lang="ru-RU" dirty="0"/>
          </a:p>
        </p:txBody>
      </p:sp>
      <p:pic>
        <p:nvPicPr>
          <p:cNvPr id="20482" name="Picture 2" descr="http://bigslide.ru/images/24/23815/960/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29" y="262209"/>
            <a:ext cx="6731725" cy="625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853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3771" y="532287"/>
            <a:ext cx="4267200" cy="2031325"/>
          </a:xfrm>
          <a:prstGeom prst="rect">
            <a:avLst/>
          </a:prstGeom>
        </p:spPr>
        <p:txBody>
          <a:bodyPr wrap="square">
            <a:spAutoFit/>
          </a:bodyPr>
          <a:lstStyle/>
          <a:p>
            <a:r>
              <a:rPr lang="ru-RU" b="0" i="0" dirty="0" smtClean="0">
                <a:solidFill>
                  <a:srgbClr val="000000"/>
                </a:solidFill>
                <a:effectLst/>
                <a:latin typeface="Arial" panose="020B0604020202020204" pitchFamily="34" charset="0"/>
              </a:rPr>
              <a:t>Ты — жив! О том наверняка</a:t>
            </a:r>
            <a:r>
              <a:rPr lang="ru-RU" dirty="0" smtClean="0"/>
              <a:t/>
            </a:r>
            <a:br>
              <a:rPr lang="ru-RU" dirty="0" smtClean="0"/>
            </a:br>
            <a:r>
              <a:rPr lang="ru-RU" b="0" i="0" dirty="0" smtClean="0">
                <a:solidFill>
                  <a:srgbClr val="000000"/>
                </a:solidFill>
                <a:effectLst/>
                <a:latin typeface="Arial" panose="020B0604020202020204" pitchFamily="34" charset="0"/>
              </a:rPr>
              <a:t>Никто другой уж не напишет.</a:t>
            </a:r>
            <a:r>
              <a:rPr lang="ru-RU" dirty="0" smtClean="0"/>
              <a:t/>
            </a:r>
            <a:br>
              <a:rPr lang="ru-RU" dirty="0" smtClean="0"/>
            </a:br>
            <a:r>
              <a:rPr lang="ru-RU" b="0" i="0" dirty="0" smtClean="0">
                <a:solidFill>
                  <a:srgbClr val="000000"/>
                </a:solidFill>
                <a:effectLst/>
                <a:latin typeface="Arial" panose="020B0604020202020204" pitchFamily="34" charset="0"/>
              </a:rPr>
              <a:t>Мир создан для добра и света:</a:t>
            </a:r>
            <a:r>
              <a:rPr lang="ru-RU" dirty="0" smtClean="0"/>
              <a:t/>
            </a:r>
            <a:br>
              <a:rPr lang="ru-RU" dirty="0" smtClean="0"/>
            </a:br>
            <a:r>
              <a:rPr lang="ru-RU" b="0" i="0" dirty="0" smtClean="0">
                <a:solidFill>
                  <a:srgbClr val="000000"/>
                </a:solidFill>
                <a:effectLst/>
                <a:latin typeface="Arial" panose="020B0604020202020204" pitchFamily="34" charset="0"/>
              </a:rPr>
              <a:t>Вот почему о том и речь,</a:t>
            </a:r>
            <a:r>
              <a:rPr lang="ru-RU" dirty="0" smtClean="0"/>
              <a:t/>
            </a:r>
            <a:br>
              <a:rPr lang="ru-RU" dirty="0" smtClean="0"/>
            </a:br>
            <a:r>
              <a:rPr lang="ru-RU" b="0" i="0" dirty="0" smtClean="0">
                <a:solidFill>
                  <a:srgbClr val="000000"/>
                </a:solidFill>
                <a:effectLst/>
                <a:latin typeface="Arial" panose="020B0604020202020204" pitchFamily="34" charset="0"/>
              </a:rPr>
              <a:t>Пока ведь в наших силах это —</a:t>
            </a:r>
            <a:r>
              <a:rPr lang="ru-RU" dirty="0" smtClean="0"/>
              <a:t/>
            </a:r>
            <a:br>
              <a:rPr lang="ru-RU" dirty="0" smtClean="0"/>
            </a:br>
            <a:r>
              <a:rPr lang="ru-RU" b="0" i="0" dirty="0" smtClean="0">
                <a:solidFill>
                  <a:srgbClr val="000000"/>
                </a:solidFill>
                <a:effectLst/>
                <a:latin typeface="Arial" panose="020B0604020202020204" pitchFamily="34" charset="0"/>
              </a:rPr>
              <a:t>Живое</a:t>
            </a:r>
            <a:r>
              <a:rPr lang="ru-RU" dirty="0" smtClean="0"/>
              <a:t/>
            </a:r>
            <a:br>
              <a:rPr lang="ru-RU" dirty="0" smtClean="0"/>
            </a:br>
            <a:r>
              <a:rPr lang="ru-RU" b="0" i="0" dirty="0" smtClean="0">
                <a:solidFill>
                  <a:srgbClr val="000000"/>
                </a:solidFill>
                <a:effectLst/>
                <a:latin typeface="Arial" panose="020B0604020202020204" pitchFamily="34" charset="0"/>
              </a:rPr>
              <a:t>для живых сберечь!</a:t>
            </a:r>
            <a:endParaRPr lang="ru-RU" dirty="0"/>
          </a:p>
        </p:txBody>
      </p:sp>
      <p:pic>
        <p:nvPicPr>
          <p:cNvPr id="21506" name="Picture 2" descr="http://sakhalife.ru/wp-content/uploads/2017/05/frontovyie-treugolni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056" y="377279"/>
            <a:ext cx="6761117" cy="615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90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86994" y="1166843"/>
            <a:ext cx="5155474" cy="5355312"/>
          </a:xfrm>
          <a:prstGeom prst="rect">
            <a:avLst/>
          </a:prstGeom>
        </p:spPr>
        <p:txBody>
          <a:bodyPr wrap="square">
            <a:spAutoFit/>
          </a:bodyPr>
          <a:lstStyle/>
          <a:p>
            <a:r>
              <a:rPr lang="ru-RU" b="0" i="0" dirty="0" smtClean="0">
                <a:solidFill>
                  <a:srgbClr val="000000"/>
                </a:solidFill>
                <a:effectLst/>
                <a:latin typeface="Arial" panose="020B0604020202020204" pitchFamily="34" charset="0"/>
              </a:rPr>
              <a:t>Старая бумага упорно заворачивается по сгибам, продавленным больше шестидесяти лет назад. Выцвели чернила, поблекла типографская краска на почтовых открытках. Письма с фронта до сих пор бережно хранят во многих семьях. У каждого треугольника своя история: счастливая или печальная. Бывало и так, что иногда весточка с фронта о том, что родной человек жив-здоров, приходила после страшного казенного конверта. А матери и жены верили: похоронка пришла по ошибке. И ждали — годами, десятилетиями.</a:t>
            </a:r>
            <a:r>
              <a:rPr lang="ru-RU" dirty="0" smtClean="0"/>
              <a:t/>
            </a:r>
            <a:br>
              <a:rPr lang="ru-RU" dirty="0" smtClean="0"/>
            </a:br>
            <a:r>
              <a:rPr lang="ru-RU" b="0" i="0" dirty="0" smtClean="0">
                <a:solidFill>
                  <a:srgbClr val="000000"/>
                </a:solidFill>
                <a:effectLst/>
                <a:latin typeface="Arial" panose="020B0604020202020204" pitchFamily="34" charset="0"/>
              </a:rPr>
              <a:t>Письма с фронтов Великой Отечественной войны — документы огромной силы. В пропахших порохом строках — дыхание войны, грубость суровых окопных будней, нежность солдатского сердца, вера в Победу…</a:t>
            </a:r>
          </a:p>
        </p:txBody>
      </p:sp>
      <p:pic>
        <p:nvPicPr>
          <p:cNvPr id="1026" name="Picture 2" descr="http://victory.sokolniki.com/EditorFiles/image/Material/1ce57bf5285c45a0eb6750b1814c9bf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5" y="1362891"/>
            <a:ext cx="4686300" cy="502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359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5395" y="675812"/>
            <a:ext cx="4458788" cy="4801314"/>
          </a:xfrm>
          <a:prstGeom prst="rect">
            <a:avLst/>
          </a:prstGeom>
        </p:spPr>
        <p:txBody>
          <a:bodyPr wrap="square">
            <a:spAutoFit/>
          </a:bodyPr>
          <a:lstStyle/>
          <a:p>
            <a:r>
              <a:rPr lang="ru-RU" b="0" i="0" dirty="0" smtClean="0">
                <a:solidFill>
                  <a:srgbClr val="000000"/>
                </a:solidFill>
                <a:effectLst/>
                <a:latin typeface="Arial" panose="020B0604020202020204" pitchFamily="34" charset="0"/>
              </a:rPr>
              <a:t>В канун Дня победы люди с особым чувством ожидали писем.</a:t>
            </a:r>
            <a:r>
              <a:rPr lang="ru-RU" dirty="0" smtClean="0"/>
              <a:t/>
            </a:r>
            <a:br>
              <a:rPr lang="ru-RU" dirty="0" smtClean="0"/>
            </a:br>
            <a:r>
              <a:rPr lang="ru-RU" b="0" i="0" dirty="0" smtClean="0">
                <a:solidFill>
                  <a:srgbClr val="000000"/>
                </a:solidFill>
                <a:effectLst/>
                <a:latin typeface="Arial" panose="020B0604020202020204" pitchFamily="34" charset="0"/>
              </a:rPr>
              <a:t>Армянин Эдуард Симонян воевал в танковой бригаде, которая входила в состав Сталинградского корпуса. В 1944 году в их бригаде осталось только 7 человек. Не раз был ранен, лежал в госпиталях. В конце войны его мать получила извещение о гибели сына. И вдруг неожиданно для нее пришло письмо, заветный треугольник, в котором Эдуард писал: «Милая мама, я получил ранение в Латвии. Лежу в госпитале. Рана моя на левой ноге потихоньку затягивается. Скоро победим немчуру, тогда заживем весело и счастливо».</a:t>
            </a:r>
            <a:endParaRPr lang="ru-RU" dirty="0"/>
          </a:p>
        </p:txBody>
      </p:sp>
      <p:pic>
        <p:nvPicPr>
          <p:cNvPr id="13314" name="Picture 2" descr="http://victory.sokolniki.com/EditorFiles/image/Material/939505ea409330b36ec3e3653c6e3b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381" y="721882"/>
            <a:ext cx="6142640" cy="463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93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7681" y="555567"/>
            <a:ext cx="4598126" cy="4801314"/>
          </a:xfrm>
          <a:prstGeom prst="rect">
            <a:avLst/>
          </a:prstGeom>
        </p:spPr>
        <p:txBody>
          <a:bodyPr wrap="square">
            <a:spAutoFit/>
          </a:bodyPr>
          <a:lstStyle/>
          <a:p>
            <a:r>
              <a:rPr lang="ru-RU" b="0" i="0" dirty="0" smtClean="0">
                <a:solidFill>
                  <a:srgbClr val="000000"/>
                </a:solidFill>
                <a:effectLst/>
                <a:latin typeface="Arial" panose="020B0604020202020204" pitchFamily="34" charset="0"/>
              </a:rPr>
              <a:t>А это строки из письма Михаила Мартова 9 мая 1945 года, адресованные жене: «Милая Тамара! Всю ночь не спал. Палили из всех видов оружия. Вот она, победа! Свершилось то, о чем мечтали все эти годы… Мы сейчас в Восточной Пруссии. Здесь красиво, весна».</a:t>
            </a:r>
            <a:r>
              <a:rPr lang="ru-RU" dirty="0" smtClean="0"/>
              <a:t/>
            </a:r>
            <a:br>
              <a:rPr lang="ru-RU" dirty="0" smtClean="0"/>
            </a:br>
            <a:r>
              <a:rPr lang="ru-RU" b="0" i="0" dirty="0" smtClean="0">
                <a:solidFill>
                  <a:srgbClr val="000000"/>
                </a:solidFill>
                <a:effectLst/>
                <a:latin typeface="Arial" panose="020B0604020202020204" pitchFamily="34" charset="0"/>
              </a:rPr>
              <a:t>Артиллерист Николай Евсеев сообщил родным в село Новочеркасское: «9 мая вместе с сослуживцами возвращался из Вены, но по дороге сломалась машина. Все вышли из нее. Слышим, где-то вверх стреляют. Пошла трасса по небу, потом — вторая… Вот тогда всем стало ясно — это конец войне!»</a:t>
            </a:r>
            <a:r>
              <a:rPr lang="ru-RU" dirty="0" smtClean="0"/>
              <a:t/>
            </a:r>
            <a:br>
              <a:rPr lang="ru-RU" dirty="0" smtClean="0"/>
            </a:br>
            <a:r>
              <a:rPr lang="ru-RU" dirty="0" smtClean="0"/>
              <a:t/>
            </a:r>
            <a:br>
              <a:rPr lang="ru-RU" dirty="0" smtClean="0"/>
            </a:br>
            <a:endParaRPr lang="ru-RU" dirty="0"/>
          </a:p>
        </p:txBody>
      </p:sp>
      <p:pic>
        <p:nvPicPr>
          <p:cNvPr id="14338" name="Picture 2" descr="http://victory.sokolniki.com/EditorFiles/image/Material/8247aa32a304179de9ad17952ba9be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243" y="555567"/>
            <a:ext cx="4207420" cy="582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600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6390" y="526929"/>
            <a:ext cx="5643154" cy="7201972"/>
          </a:xfrm>
          <a:prstGeom prst="rect">
            <a:avLst/>
          </a:prstGeom>
        </p:spPr>
        <p:txBody>
          <a:bodyPr wrap="square">
            <a:spAutoFit/>
          </a:bodyPr>
          <a:lstStyle/>
          <a:p>
            <a:r>
              <a:rPr lang="ru-RU" b="0" i="0" dirty="0" smtClean="0">
                <a:solidFill>
                  <a:srgbClr val="000000"/>
                </a:solidFill>
                <a:effectLst/>
                <a:latin typeface="Arial" panose="020B0604020202020204" pitchFamily="34" charset="0"/>
              </a:rPr>
              <a:t>Сегодня почти в каждой семье есть шкатулка, где хранятся фронтовые письма, фотографии и боевые награды. У каждой семьи своя история. Но всех объединяет одно — общая причастность к трагическим событиям Второй мировой войны. До сих пор письма с фронта, обожженные, надорванные, полуистлевшие, трогают нас до глубины души.</a:t>
            </a:r>
            <a:r>
              <a:rPr lang="ru-RU" dirty="0" smtClean="0"/>
              <a:t/>
            </a:r>
            <a:br>
              <a:rPr lang="ru-RU" dirty="0" smtClean="0"/>
            </a:br>
            <a:r>
              <a:rPr lang="ru-RU" b="0" i="0" dirty="0" smtClean="0">
                <a:solidFill>
                  <a:srgbClr val="000000"/>
                </a:solidFill>
                <a:effectLst/>
                <a:latin typeface="Arial" panose="020B0604020202020204" pitchFamily="34" charset="0"/>
              </a:rPr>
              <a:t>С годами не забываются уроки той войны — горькие и победные. И всякий раз 9 Мая как-то по-особенному торжественно звучат слова:</a:t>
            </a:r>
            <a:r>
              <a:rPr lang="ru-RU" b="1" i="1" dirty="0" smtClean="0">
                <a:solidFill>
                  <a:srgbClr val="000000"/>
                </a:solidFill>
                <a:effectLst/>
                <a:latin typeface="Arial" panose="020B0604020202020204" pitchFamily="34" charset="0"/>
              </a:rPr>
              <a:t> </a:t>
            </a:r>
          </a:p>
          <a:p>
            <a:pPr algn="ctr"/>
            <a:r>
              <a:rPr lang="ru-RU" sz="6600" b="1" i="0" dirty="0" smtClean="0">
                <a:solidFill>
                  <a:srgbClr val="000000"/>
                </a:solidFill>
                <a:effectLst/>
                <a:latin typeface="Arial" panose="020B0604020202020204" pitchFamily="34" charset="0"/>
              </a:rPr>
              <a:t>«Подвиг народа бессмертен».</a:t>
            </a:r>
            <a:endParaRPr lang="ru-RU" sz="6600" dirty="0"/>
          </a:p>
        </p:txBody>
      </p:sp>
      <p:pic>
        <p:nvPicPr>
          <p:cNvPr id="22532" name="Picture 4" descr="http://pcsu.ru/wp-content/uploads/2017/04/img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011" y="455974"/>
            <a:ext cx="5677989" cy="600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312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183" y="863747"/>
            <a:ext cx="5233851" cy="5130507"/>
          </a:xfrm>
          <a:prstGeom prst="rect">
            <a:avLst/>
          </a:prstGeom>
        </p:spPr>
        <p:txBody>
          <a:bodyPr wrap="square">
            <a:spAutoFit/>
          </a:bodyPr>
          <a:lstStyle/>
          <a:p>
            <a:pPr>
              <a:lnSpc>
                <a:spcPct val="107000"/>
              </a:lnSpc>
              <a:spcAft>
                <a:spcPts val="0"/>
              </a:spcAft>
            </a:pP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Казалось, было холодно цветам,</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и от росы они слегка поблёкли.</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Зарю, что шла по травам и кустам,</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обшарили немецкие бинокли.</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Цветок, в росинках весь, к цветку приник,</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и пограничник протянул к ним руки.</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А немцы, кончив кофе пить, в тот миг</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влезали в танки, закрывали люки.</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Такою все дышало тишиной,</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что вся земля еще спала, казалось.</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Кто знал, что между миром и войной</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всего каких-то пять минут осталось!</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Я о другом не пел бы ни о чем,</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а славил бы всю жизнь свою дорогу,</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когда б армейским скромным трубачом</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я эти пять минут трубил тревогу.</a:t>
            </a:r>
            <a:b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br>
            <a:r>
              <a:rPr lang="ru-RU"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Стих написан: 1943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avatars.mds.yandex.net/get-zen_doc/98844/pub_5cf0f832a0463d00accbd02e_5cf0f8a2a0463d00accbd038/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362" y="470262"/>
            <a:ext cx="6087824" cy="570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47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99091" y="1471136"/>
            <a:ext cx="8894439" cy="1200329"/>
          </a:xfrm>
          <a:prstGeom prst="rect">
            <a:avLst/>
          </a:prstGeom>
        </p:spPr>
        <p:txBody>
          <a:bodyPr wrap="square">
            <a:spAutoFit/>
          </a:bodyPr>
          <a:lstStyle/>
          <a:p>
            <a:r>
              <a:rPr lang="ru-RU" dirty="0" smtClean="0">
                <a:solidFill>
                  <a:schemeClr val="bg1"/>
                </a:solidFill>
              </a:rPr>
              <a:t>Список использованных источников:</a:t>
            </a:r>
          </a:p>
          <a:p>
            <a:r>
              <a:rPr lang="ru-RU" dirty="0" smtClean="0">
                <a:solidFill>
                  <a:srgbClr val="FFC000"/>
                </a:solidFill>
              </a:rPr>
              <a:t>1</a:t>
            </a:r>
            <a:r>
              <a:rPr lang="ru-RU" dirty="0">
                <a:solidFill>
                  <a:srgbClr val="FFC000"/>
                </a:solidFill>
              </a:rPr>
              <a:t>. </a:t>
            </a:r>
            <a:r>
              <a:rPr lang="en-US" dirty="0">
                <a:solidFill>
                  <a:srgbClr val="FFC000"/>
                </a:solidFill>
              </a:rPr>
              <a:t>http://</a:t>
            </a:r>
            <a:r>
              <a:rPr lang="en-US" dirty="0" smtClean="0">
                <a:solidFill>
                  <a:srgbClr val="FFC000"/>
                </a:solidFill>
              </a:rPr>
              <a:t>victory.sokolniki.com</a:t>
            </a:r>
            <a:endParaRPr lang="ru-RU" dirty="0">
              <a:solidFill>
                <a:srgbClr val="FFC000"/>
              </a:solidFill>
            </a:endParaRPr>
          </a:p>
          <a:p>
            <a:r>
              <a:rPr lang="ru-RU" dirty="0" smtClean="0">
                <a:solidFill>
                  <a:schemeClr val="bg1"/>
                </a:solidFill>
                <a:hlinkClick r:id="rId2"/>
              </a:rPr>
              <a:t>2.</a:t>
            </a:r>
            <a:r>
              <a:rPr lang="en-US" dirty="0" smtClean="0">
                <a:solidFill>
                  <a:schemeClr val="bg1"/>
                </a:solidFill>
                <a:hlinkClick r:id="rId2"/>
              </a:rPr>
              <a:t>https</a:t>
            </a:r>
            <a:r>
              <a:rPr lang="en-US" dirty="0">
                <a:solidFill>
                  <a:schemeClr val="bg1"/>
                </a:solidFill>
                <a:hlinkClick r:id="rId2"/>
              </a:rPr>
              <a:t>://</a:t>
            </a:r>
            <a:r>
              <a:rPr lang="en-US" dirty="0" smtClean="0">
                <a:solidFill>
                  <a:schemeClr val="bg1"/>
                </a:solidFill>
                <a:hlinkClick r:id="rId2"/>
              </a:rPr>
              <a:t>stihi.ru</a:t>
            </a:r>
            <a:r>
              <a:rPr lang="ru-RU" dirty="0" smtClean="0">
                <a:solidFill>
                  <a:schemeClr val="bg1"/>
                </a:solidFill>
                <a:hlinkClick r:id="rId3"/>
              </a:rPr>
              <a:t>3.</a:t>
            </a:r>
            <a:r>
              <a:rPr lang="en-US" dirty="0" smtClean="0">
                <a:solidFill>
                  <a:schemeClr val="bg1"/>
                </a:solidFill>
                <a:hlinkClick r:id="rId3"/>
              </a:rPr>
              <a:t>https</a:t>
            </a:r>
            <a:r>
              <a:rPr lang="en-US" dirty="0">
                <a:solidFill>
                  <a:schemeClr val="bg1"/>
                </a:solidFill>
                <a:hlinkClick r:id="rId3"/>
              </a:rPr>
              <a:t>://ru.wikipedia.org/wiki/</a:t>
            </a:r>
            <a:r>
              <a:rPr lang="ru-RU" dirty="0" err="1">
                <a:solidFill>
                  <a:schemeClr val="bg1"/>
                </a:solidFill>
                <a:hlinkClick r:id="rId3"/>
              </a:rPr>
              <a:t>Великая_Отечественная_война</a:t>
            </a:r>
            <a:endParaRPr lang="ru-RU" dirty="0">
              <a:solidFill>
                <a:schemeClr val="bg1"/>
              </a:solidFill>
            </a:endParaRPr>
          </a:p>
          <a:p>
            <a:r>
              <a:rPr lang="ru-RU" dirty="0" smtClean="0">
                <a:solidFill>
                  <a:schemeClr val="bg1"/>
                </a:solidFill>
                <a:hlinkClick r:id="rId4"/>
              </a:rPr>
              <a:t>3. </a:t>
            </a:r>
            <a:r>
              <a:rPr lang="en-US" dirty="0" smtClean="0">
                <a:solidFill>
                  <a:schemeClr val="bg1"/>
                </a:solidFill>
                <a:hlinkClick r:id="rId4"/>
              </a:rPr>
              <a:t>https</a:t>
            </a:r>
            <a:r>
              <a:rPr lang="en-US" dirty="0">
                <a:solidFill>
                  <a:schemeClr val="bg1"/>
                </a:solidFill>
                <a:hlinkClick r:id="rId4"/>
              </a:rPr>
              <a:t>://histrf.ru/biblioteka/articles/vielikaia-otiechiestviennaia-voina</a:t>
            </a:r>
            <a:endParaRPr lang="ru-RU" dirty="0">
              <a:solidFill>
                <a:schemeClr val="bg1"/>
              </a:solidFill>
            </a:endParaRPr>
          </a:p>
        </p:txBody>
      </p:sp>
    </p:spTree>
    <p:extLst>
      <p:ext uri="{BB962C8B-B14F-4D97-AF65-F5344CB8AC3E}">
        <p14:creationId xmlns:p14="http://schemas.microsoft.com/office/powerpoint/2010/main" val="2552576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2778" y="602792"/>
            <a:ext cx="4563292" cy="2862322"/>
          </a:xfrm>
          <a:prstGeom prst="rect">
            <a:avLst/>
          </a:prstGeom>
        </p:spPr>
        <p:txBody>
          <a:bodyPr wrap="square">
            <a:spAutoFit/>
          </a:bodyPr>
          <a:lstStyle/>
          <a:p>
            <a:r>
              <a:rPr lang="ru-RU" dirty="0" smtClean="0">
                <a:solidFill>
                  <a:schemeClr val="bg1"/>
                </a:solidFill>
              </a:rPr>
              <a:t>Важное значение в годы войны придавалось художественному оформлению связывающей фронт и тыл почтовой корреспонденции — конвертов, открыток, бумаги.</a:t>
            </a:r>
            <a:br>
              <a:rPr lang="ru-RU" dirty="0" smtClean="0">
                <a:solidFill>
                  <a:schemeClr val="bg1"/>
                </a:solidFill>
              </a:rPr>
            </a:br>
            <a:r>
              <a:rPr lang="ru-RU" dirty="0" smtClean="0">
                <a:solidFill>
                  <a:schemeClr val="bg1"/>
                </a:solidFill>
              </a:rPr>
              <a:t>Это своеобразная художественная летопись времен военного лихолетья, обращение к героическому прошлому наших предков, призыв к беспощадной борьбе с захватчиками.</a:t>
            </a:r>
            <a:endParaRPr lang="ru-RU" dirty="0">
              <a:solidFill>
                <a:schemeClr val="bg1"/>
              </a:solidFill>
            </a:endParaRPr>
          </a:p>
        </p:txBody>
      </p:sp>
      <p:pic>
        <p:nvPicPr>
          <p:cNvPr id="12290" name="Picture 2" descr="http://victory.sokolniki.com/EditorFiles/image/Material/d9e3c95b90aa88a5b2a276d3bd88bb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69" y="3465114"/>
            <a:ext cx="5354681" cy="3365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ds04.infourok.ru/uploads/ex/0bd5/00130b1c-0ccfdddd/img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509" y="371066"/>
            <a:ext cx="5468984" cy="565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413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8936" y="276122"/>
            <a:ext cx="4911635" cy="7017306"/>
          </a:xfrm>
          <a:prstGeom prst="rect">
            <a:avLst/>
          </a:prstGeom>
        </p:spPr>
        <p:txBody>
          <a:bodyPr wrap="square">
            <a:spAutoFit/>
          </a:bodyPr>
          <a:lstStyle/>
          <a:p>
            <a:r>
              <a:rPr lang="ru-RU" b="0" i="0" dirty="0" smtClean="0">
                <a:solidFill>
                  <a:srgbClr val="000000"/>
                </a:solidFill>
                <a:effectLst/>
                <a:latin typeface="Arial" panose="020B0604020202020204" pitchFamily="34" charset="0"/>
              </a:rPr>
              <a:t>16-летняя Соня Степина не сразу решилась написать бывшему учителю математики Михаилу Еськину письмо на фронт и признаться ему в любви. И только после нескольких писем, которые получил от него коллектив школы, Соня послала Михаилу весточку. В ней девушка писала: «Часто вспоминаю ваши уроки, Михаил Петрович. Помню, как дрожала и трепетала при каждом звуке вашего голоса…»</a:t>
            </a:r>
            <a:r>
              <a:rPr lang="ru-RU" dirty="0" smtClean="0"/>
              <a:t/>
            </a:r>
            <a:br>
              <a:rPr lang="ru-RU" dirty="0" smtClean="0"/>
            </a:br>
            <a:r>
              <a:rPr lang="ru-RU" b="0" i="0" dirty="0" smtClean="0">
                <a:solidFill>
                  <a:srgbClr val="000000"/>
                </a:solidFill>
                <a:effectLst/>
                <a:latin typeface="Arial" panose="020B0604020202020204" pitchFamily="34" charset="0"/>
              </a:rPr>
              <a:t>И вскоре командир взвода Михаил Еськин ответил Соне: «Я прочитал твое письмо с большой радостью. Ты не представляешь, как счастливы здесь люди, читая письма от знакомых и близких». Переписка стала постоянной. Когда Михаил сообщил Соне, что «немного поцарапан и теперь отлеживается в медсанбате», девушка с горячностью ответила: «Я бы прилетела, будь у меня крылья…» Молодые люди полюбили друг друга.</a:t>
            </a:r>
            <a:r>
              <a:rPr lang="ru-RU" dirty="0" smtClean="0"/>
              <a:t/>
            </a:r>
            <a:br>
              <a:rPr lang="ru-RU" dirty="0" smtClean="0"/>
            </a:br>
            <a:r>
              <a:rPr lang="ru-RU" b="0" i="0" dirty="0" smtClean="0">
                <a:solidFill>
                  <a:srgbClr val="000000"/>
                </a:solidFill>
                <a:effectLst/>
                <a:latin typeface="Arial" panose="020B0604020202020204" pitchFamily="34" charset="0"/>
              </a:rPr>
              <a:t>Почти три года длилась эта переписка. В 1944 году Михаил и Соня поженились.</a:t>
            </a:r>
            <a:r>
              <a:rPr lang="ru-RU" dirty="0" smtClean="0"/>
              <a:t/>
            </a:r>
            <a:br>
              <a:rPr lang="ru-RU" dirty="0" smtClean="0"/>
            </a:br>
            <a:r>
              <a:rPr lang="ru-RU" dirty="0" smtClean="0"/>
              <a:t/>
            </a:r>
            <a:br>
              <a:rPr lang="ru-RU" dirty="0" smtClean="0"/>
            </a:br>
            <a:endParaRPr lang="ru-RU" dirty="0"/>
          </a:p>
        </p:txBody>
      </p:sp>
      <p:pic>
        <p:nvPicPr>
          <p:cNvPr id="16386" name="Picture 2" descr="http://okrug-wyksa.ru/netcat_files/371/314/IMG_28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159" y="438558"/>
            <a:ext cx="5461453" cy="511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25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7944" y="792026"/>
            <a:ext cx="4519748" cy="2585323"/>
          </a:xfrm>
          <a:prstGeom prst="rect">
            <a:avLst/>
          </a:prstGeom>
        </p:spPr>
        <p:txBody>
          <a:bodyPr wrap="square">
            <a:spAutoFit/>
          </a:bodyPr>
          <a:lstStyle/>
          <a:p>
            <a:r>
              <a:rPr lang="ru-RU" b="0" i="0" dirty="0" smtClean="0">
                <a:solidFill>
                  <a:srgbClr val="000000"/>
                </a:solidFill>
                <a:effectLst/>
                <a:latin typeface="Arial" panose="020B0604020202020204" pitchFamily="34" charset="0"/>
              </a:rPr>
              <a:t>С началом военных действий миллионы людей оказались в действующей армии. Шла массовая эвакуация из прифронтовой полосы. Многие люди поменяли адреса, место жительства. Война разлучила тысячи семей. Вся надежда была на почту, которая помогала найти близких — в тылу и на фронте. </a:t>
            </a:r>
            <a:endParaRPr lang="ru-RU" dirty="0"/>
          </a:p>
        </p:txBody>
      </p:sp>
      <p:pic>
        <p:nvPicPr>
          <p:cNvPr id="2050" name="Picture 2" descr="http://victory.sokolniki.com/EditorFiles/image/Material/69741412bdde0bb1a0571c6c9a2959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335" y="792026"/>
            <a:ext cx="469582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kti.ru/img/news/1586/big_5521a17b55ad4eccb6167958c331a10a97431301039a9e434b8a144209a39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06" y="3523796"/>
            <a:ext cx="5576661" cy="307848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400800" y="4108996"/>
            <a:ext cx="5216434" cy="1200329"/>
          </a:xfrm>
          <a:prstGeom prst="rect">
            <a:avLst/>
          </a:prstGeom>
        </p:spPr>
        <p:txBody>
          <a:bodyPr wrap="square">
            <a:spAutoFit/>
          </a:bodyPr>
          <a:lstStyle/>
          <a:p>
            <a:r>
              <a:rPr lang="ru-RU" b="0" i="0" dirty="0" smtClean="0">
                <a:solidFill>
                  <a:srgbClr val="000000"/>
                </a:solidFill>
                <a:effectLst/>
                <a:latin typeface="Arial" panose="020B0604020202020204" pitchFamily="34" charset="0"/>
              </a:rPr>
              <a:t>Ежедневно уходили на фронт тысячи писем, открыток, газет и журналов. Не меньше шло писем с фронта — в разные города, поселки и села, туда, где были оставлены родные люди.</a:t>
            </a:r>
            <a:endParaRPr lang="ru-RU" dirty="0"/>
          </a:p>
        </p:txBody>
      </p:sp>
    </p:spTree>
    <p:extLst>
      <p:ext uri="{BB962C8B-B14F-4D97-AF65-F5344CB8AC3E}">
        <p14:creationId xmlns:p14="http://schemas.microsoft.com/office/powerpoint/2010/main" val="1261154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138" y="335846"/>
            <a:ext cx="5947954" cy="6463308"/>
          </a:xfrm>
          <a:prstGeom prst="rect">
            <a:avLst/>
          </a:prstGeom>
        </p:spPr>
        <p:txBody>
          <a:bodyPr wrap="square">
            <a:spAutoFit/>
          </a:bodyPr>
          <a:lstStyle/>
          <a:p>
            <a:r>
              <a:rPr lang="ru-RU" b="0" i="0" dirty="0" smtClean="0">
                <a:solidFill>
                  <a:srgbClr val="000000"/>
                </a:solidFill>
                <a:effectLst/>
                <a:latin typeface="Arial" panose="020B0604020202020204" pitchFamily="34" charset="0"/>
              </a:rPr>
              <a:t>Многие письма бойцов написаны бесхитростным языком, в основном о том, что их волновало. Только вот читать эти строки сложно — комок застревает в горле, а на глаза наворачиваются слезы. Василий Иванович Волков, житель Алтая, где осталась его семья, в письме обращается к жене: «Многоуважаемая Маня! Шлю привет детям — Зое, Коле и Вале. Я жив-здоров. </a:t>
            </a:r>
            <a:r>
              <a:rPr lang="ru-RU" b="0" i="0" dirty="0" err="1" smtClean="0">
                <a:solidFill>
                  <a:srgbClr val="000000"/>
                </a:solidFill>
                <a:effectLst/>
                <a:latin typeface="Arial" panose="020B0604020202020204" pitchFamily="34" charset="0"/>
              </a:rPr>
              <a:t>Манечка</a:t>
            </a:r>
            <a:r>
              <a:rPr lang="ru-RU" b="0" i="0" dirty="0" smtClean="0">
                <a:solidFill>
                  <a:srgbClr val="000000"/>
                </a:solidFill>
                <a:effectLst/>
                <a:latin typeface="Arial" panose="020B0604020202020204" pitchFamily="34" charset="0"/>
              </a:rPr>
              <a:t>, береги детей. Обрати внимание на здоровье Зои. Она у нас слабенькая. Ей нужно пить молоко».</a:t>
            </a:r>
            <a:r>
              <a:rPr lang="ru-RU" dirty="0" smtClean="0"/>
              <a:t/>
            </a:r>
            <a:br>
              <a:rPr lang="ru-RU" dirty="0" smtClean="0"/>
            </a:br>
            <a:r>
              <a:rPr lang="ru-RU" b="0" i="0" dirty="0" smtClean="0">
                <a:solidFill>
                  <a:srgbClr val="000000"/>
                </a:solidFill>
                <a:effectLst/>
                <a:latin typeface="Arial" panose="020B0604020202020204" pitchFamily="34" charset="0"/>
              </a:rPr>
              <a:t>Война никого не щадила. Жестоко она обошлась и с этой семьей. У Василия Волкова в годы войны погибли два брата. Его сестра Мария жила в Ленинграде, где заведовала детским садом. Во время переправы по «Дороге жизни» машина с детьми от артобстрела на ее глазах ушла под лед. Потрясенная увиденным, Мария тяжело заболела, а в 1947 году умерла. Погибли в боях и братья жены Василия Волкова. Сам старший лейтенант Василий Волков пал смертью храбрых в 1943 году. Трудно пришлось Мане Волковой. Зое в это время только исполнилось 10 лет, ее сестре Вале — 7, братику Коле — 3 года.</a:t>
            </a:r>
            <a:endParaRPr lang="ru-RU" dirty="0"/>
          </a:p>
        </p:txBody>
      </p:sp>
      <p:pic>
        <p:nvPicPr>
          <p:cNvPr id="3074" name="Picture 2" descr="http://victory.sokolniki.com/EditorFiles/image/Material/70acecce57915e53ae3f0ed323f88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732" y="335846"/>
            <a:ext cx="4101737" cy="636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913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760" y="285270"/>
            <a:ext cx="6200503" cy="6463308"/>
          </a:xfrm>
          <a:prstGeom prst="rect">
            <a:avLst/>
          </a:prstGeom>
        </p:spPr>
        <p:txBody>
          <a:bodyPr wrap="square">
            <a:spAutoFit/>
          </a:bodyPr>
          <a:lstStyle/>
          <a:p>
            <a:r>
              <a:rPr lang="ru-RU" b="0" i="0" dirty="0" smtClean="0">
                <a:solidFill>
                  <a:srgbClr val="000000"/>
                </a:solidFill>
                <a:effectLst/>
                <a:latin typeface="Arial" panose="020B0604020202020204" pitchFamily="34" charset="0"/>
              </a:rPr>
              <a:t>Сегодня почти невозможно найти музей или архив, где бы не хранились письма фронтовиков, до которых подчас у исследователей «не доходят руки». А ведь история Второй мировой войны глазами ее участников — важный исторический источник. И специалисты считают, что работу по сбору писем с фронта надо продолжать, ибо уходят из жизни хранители солдатских писем.</a:t>
            </a:r>
            <a:r>
              <a:rPr lang="ru-RU" dirty="0" smtClean="0"/>
              <a:t/>
            </a:r>
            <a:br>
              <a:rPr lang="ru-RU" dirty="0" smtClean="0"/>
            </a:br>
            <a:r>
              <a:rPr lang="ru-RU" b="0" i="0" dirty="0" smtClean="0">
                <a:solidFill>
                  <a:srgbClr val="000000"/>
                </a:solidFill>
                <a:effectLst/>
                <a:latin typeface="Arial" panose="020B0604020202020204" pitchFamily="34" charset="0"/>
              </a:rPr>
              <a:t>Без малого 60 с лишним лет собирает письма фронтовиков москвич, майор в отставке Юлий Соломонович Лурье. Первым письмом в этой большой коллекции стало письмо отца с фронта, которое семья Юлия получила в 1941 году. Сам Юлий в ту пору был подростком. В большом собрании писем Лурье фронтовые вести воинов — от солдата до маршала. Так, рядовой Виталий </a:t>
            </a:r>
            <a:r>
              <a:rPr lang="ru-RU" b="0" i="0" dirty="0" err="1" smtClean="0">
                <a:solidFill>
                  <a:srgbClr val="000000"/>
                </a:solidFill>
                <a:effectLst/>
                <a:latin typeface="Arial" panose="020B0604020202020204" pitchFamily="34" charset="0"/>
              </a:rPr>
              <a:t>Ярошевский</a:t>
            </a:r>
            <a:r>
              <a:rPr lang="ru-RU" b="0" i="0" dirty="0" smtClean="0">
                <a:solidFill>
                  <a:srgbClr val="000000"/>
                </a:solidFill>
                <a:effectLst/>
                <a:latin typeface="Arial" panose="020B0604020202020204" pitchFamily="34" charset="0"/>
              </a:rPr>
              <a:t>, обращаясь к матери, писал: «Если погибну, то погибну за нашу родину и за тебя». Петр Сорокин, пропавший без вести в 1941 году, успел написать всего несколько писем своим родным. Вот строки одного из последнего.</a:t>
            </a:r>
            <a:r>
              <a:rPr lang="ru-RU" dirty="0" smtClean="0"/>
              <a:t/>
            </a:r>
            <a:br>
              <a:rPr lang="ru-RU" dirty="0" smtClean="0"/>
            </a:br>
            <a:r>
              <a:rPr lang="ru-RU" b="0" i="0" dirty="0" smtClean="0">
                <a:solidFill>
                  <a:srgbClr val="000000"/>
                </a:solidFill>
                <a:effectLst/>
                <a:latin typeface="Arial" panose="020B0604020202020204" pitchFamily="34" charset="0"/>
              </a:rPr>
              <a:t>«Здравствуй, мамочка! Не беспокойся обо мне… Я уже прошел боевое крещение. Будем в Кронштадте, обязательно пошлю тебе шелк на платье». Но не успел.</a:t>
            </a:r>
            <a:endParaRPr lang="ru-RU" dirty="0"/>
          </a:p>
        </p:txBody>
      </p:sp>
      <p:pic>
        <p:nvPicPr>
          <p:cNvPr id="4098" name="Picture 2" descr="http://victory.sokolniki.com/EditorFiles/image/Material/e00d88c4735b1fd10b6e89ff0cc9c5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183" y="285270"/>
            <a:ext cx="5434950" cy="629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26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6023" y="837547"/>
            <a:ext cx="4502331" cy="4801314"/>
          </a:xfrm>
          <a:prstGeom prst="rect">
            <a:avLst/>
          </a:prstGeom>
        </p:spPr>
        <p:txBody>
          <a:bodyPr wrap="square">
            <a:spAutoFit/>
          </a:bodyPr>
          <a:lstStyle/>
          <a:p>
            <a:r>
              <a:rPr lang="ru-RU" b="0" i="0" dirty="0" smtClean="0">
                <a:solidFill>
                  <a:srgbClr val="000000"/>
                </a:solidFill>
                <a:effectLst/>
                <a:latin typeface="Arial" panose="020B0604020202020204" pitchFamily="34" charset="0"/>
              </a:rPr>
              <a:t>Не было на фронте человека, который бы не скучал по родному дому. Неслучайно почти все письма начинаются с обращения к родным и близким: «милая мама», «мои родные», «дорогие мои дети», «любимая Маша» и т.д. Как правило, в письмах бойцов встречаются короткие повествования о войне. Отправляли родным стихи, фотографии, вырезки из газет-листовок. Поскольку письма писали прямо с поля боя, «с переднего края», фронтовики по мере того, как шла война, все чаще указывали места, где шел бой. Обычно всего одной строкой: «пишу из Пруссии», «отстояли Одер», «привет из Беларуси».</a:t>
            </a:r>
            <a:endParaRPr lang="ru-RU" dirty="0"/>
          </a:p>
        </p:txBody>
      </p:sp>
      <p:pic>
        <p:nvPicPr>
          <p:cNvPr id="5122" name="Picture 2" descr="http://victory.sokolniki.com/EditorFiles/image/Material/2879b4ad0455b1cfc18ef28fef9404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2126" y="837547"/>
            <a:ext cx="5188041" cy="484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38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4731" y="883980"/>
            <a:ext cx="4354286" cy="4524315"/>
          </a:xfrm>
          <a:prstGeom prst="rect">
            <a:avLst/>
          </a:prstGeom>
        </p:spPr>
        <p:txBody>
          <a:bodyPr wrap="square">
            <a:spAutoFit/>
          </a:bodyPr>
          <a:lstStyle/>
          <a:p>
            <a:r>
              <a:rPr lang="ru-RU" b="0" i="0" dirty="0" smtClean="0">
                <a:solidFill>
                  <a:srgbClr val="000000"/>
                </a:solidFill>
                <a:effectLst/>
                <a:latin typeface="Arial" panose="020B0604020202020204" pitchFamily="34" charset="0"/>
              </a:rPr>
              <a:t>До самой победы воевала гвардии старшина Наталья Черняк. В своем письме матери она писала: «Милая, мама! Вчера у нас в части был большой праздник. Нашему корпусу вручили Гвардейское знамя. Мамочка, мне выдали новые сапоги. Мой 36-й размер. Представляешь, как я довольна. Сейчас 3 часа ночи. Сижу на дежурстве и пишу тебе. Читаю в свободное время Маяковского. Да, чуть не забыла, мамочка, пришли мне ноты: вальсы Штрауса «Весенние голоса», «На голубом Дунае», украинские и русские песни. Это нужно для нашего оркестра».</a:t>
            </a:r>
            <a:endParaRPr lang="ru-RU" dirty="0"/>
          </a:p>
        </p:txBody>
      </p:sp>
      <p:pic>
        <p:nvPicPr>
          <p:cNvPr id="17410" name="Picture 2" descr="http://xn----1941-1945-yij4d1asn2cf9c6cn5y.xn--p1ai/images/le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700" y="883980"/>
            <a:ext cx="6476134" cy="446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96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Берлин</Template>
  <TotalTime>78</TotalTime>
  <Words>1356</Words>
  <Application>Microsoft Office PowerPoint</Application>
  <PresentationFormat>Произвольный</PresentationFormat>
  <Paragraphs>32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Берлин</vt:lpstr>
      <vt:lpstr>Письма с фронта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Письма с фронта</dc:title>
  <dc:creator>оксана невенкина</dc:creator>
  <cp:lastModifiedBy>Надежда</cp:lastModifiedBy>
  <cp:revision>11</cp:revision>
  <dcterms:created xsi:type="dcterms:W3CDTF">2018-05-07T16:36:48Z</dcterms:created>
  <dcterms:modified xsi:type="dcterms:W3CDTF">2025-11-21T07:58:44Z</dcterms:modified>
</cp:coreProperties>
</file>