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7" r:id="rId4"/>
    <p:sldId id="260" r:id="rId5"/>
    <p:sldId id="278" r:id="rId6"/>
    <p:sldId id="279" r:id="rId7"/>
    <p:sldId id="272" r:id="rId8"/>
    <p:sldId id="280" r:id="rId9"/>
    <p:sldId id="281" r:id="rId10"/>
    <p:sldId id="283" r:id="rId11"/>
    <p:sldId id="284" r:id="rId12"/>
    <p:sldId id="285" r:id="rId13"/>
    <p:sldId id="288" r:id="rId14"/>
    <p:sldId id="289" r:id="rId15"/>
    <p:sldId id="290" r:id="rId16"/>
    <p:sldId id="291" r:id="rId17"/>
    <p:sldId id="293" r:id="rId18"/>
    <p:sldId id="292" r:id="rId19"/>
    <p:sldId id="270" r:id="rId20"/>
    <p:sldId id="295" r:id="rId21"/>
    <p:sldId id="282" r:id="rId22"/>
    <p:sldId id="29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8.4872256992021472E-2"/>
          <c:y val="3.0820806490097833E-2"/>
          <c:w val="0.66892957130358743"/>
          <c:h val="0.8326195683872849"/>
        </c:manualLayout>
      </c:layout>
      <c:barChart>
        <c:barDir val="col"/>
        <c:grouping val="clustered"/>
        <c:ser>
          <c:idx val="0"/>
          <c:order val="0"/>
          <c:tx>
            <c:strRef>
              <c:f>[Книга1]Лист1!$E$6</c:f>
              <c:strCache>
                <c:ptCount val="1"/>
                <c:pt idx="0">
                  <c:v>Коровы</c:v>
                </c:pt>
              </c:strCache>
            </c:strRef>
          </c:tx>
          <c:cat>
            <c:numRef>
              <c:f>[Книга1]Лист1!$F$5:$J$5</c:f>
              <c:numCache>
                <c:formatCode>General</c:formatCode>
                <c:ptCount val="5"/>
                <c:pt idx="0">
                  <c:v>1941</c:v>
                </c:pt>
                <c:pt idx="1">
                  <c:v>1942</c:v>
                </c:pt>
                <c:pt idx="2">
                  <c:v>1943</c:v>
                </c:pt>
                <c:pt idx="3">
                  <c:v>1944</c:v>
                </c:pt>
                <c:pt idx="4">
                  <c:v>1945</c:v>
                </c:pt>
              </c:numCache>
            </c:numRef>
          </c:cat>
          <c:val>
            <c:numRef>
              <c:f>[Книга1]Лист1!$F$6:$J$6</c:f>
              <c:numCache>
                <c:formatCode>General</c:formatCode>
                <c:ptCount val="5"/>
                <c:pt idx="0">
                  <c:v>101.7</c:v>
                </c:pt>
                <c:pt idx="1">
                  <c:v>102.7</c:v>
                </c:pt>
                <c:pt idx="2">
                  <c:v>108.5</c:v>
                </c:pt>
                <c:pt idx="3">
                  <c:v>115.8</c:v>
                </c:pt>
                <c:pt idx="4">
                  <c:v>120.7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C2-45FB-BFFD-98EDA139BFE7}"/>
            </c:ext>
          </c:extLst>
        </c:ser>
        <c:ser>
          <c:idx val="1"/>
          <c:order val="1"/>
          <c:tx>
            <c:strRef>
              <c:f>[Книга1]Лист1!$E$7</c:f>
              <c:strCache>
                <c:ptCount val="1"/>
                <c:pt idx="0">
                  <c:v>Свиньи</c:v>
                </c:pt>
              </c:strCache>
            </c:strRef>
          </c:tx>
          <c:cat>
            <c:numRef>
              <c:f>[Книга1]Лист1!$F$5:$J$5</c:f>
              <c:numCache>
                <c:formatCode>General</c:formatCode>
                <c:ptCount val="5"/>
                <c:pt idx="0">
                  <c:v>1941</c:v>
                </c:pt>
                <c:pt idx="1">
                  <c:v>1942</c:v>
                </c:pt>
                <c:pt idx="2">
                  <c:v>1943</c:v>
                </c:pt>
                <c:pt idx="3">
                  <c:v>1944</c:v>
                </c:pt>
                <c:pt idx="4">
                  <c:v>1945</c:v>
                </c:pt>
              </c:numCache>
            </c:numRef>
          </c:cat>
          <c:val>
            <c:numRef>
              <c:f>[Книга1]Лист1!$F$7:$J$7</c:f>
              <c:numCache>
                <c:formatCode>General</c:formatCode>
                <c:ptCount val="5"/>
                <c:pt idx="0">
                  <c:v>95.2</c:v>
                </c:pt>
                <c:pt idx="1">
                  <c:v>112.2</c:v>
                </c:pt>
                <c:pt idx="2">
                  <c:v>142</c:v>
                </c:pt>
                <c:pt idx="3">
                  <c:v>140.5</c:v>
                </c:pt>
                <c:pt idx="4">
                  <c:v>115.5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C2-45FB-BFFD-98EDA139BFE7}"/>
            </c:ext>
          </c:extLst>
        </c:ser>
        <c:ser>
          <c:idx val="2"/>
          <c:order val="2"/>
          <c:tx>
            <c:strRef>
              <c:f>[Книга1]Лист1!$E$8</c:f>
              <c:strCache>
                <c:ptCount val="1"/>
                <c:pt idx="0">
                  <c:v>Овцы и козы</c:v>
                </c:pt>
              </c:strCache>
            </c:strRef>
          </c:tx>
          <c:cat>
            <c:numRef>
              <c:f>[Книга1]Лист1!$F$5:$J$5</c:f>
              <c:numCache>
                <c:formatCode>General</c:formatCode>
                <c:ptCount val="5"/>
                <c:pt idx="0">
                  <c:v>1941</c:v>
                </c:pt>
                <c:pt idx="1">
                  <c:v>1942</c:v>
                </c:pt>
                <c:pt idx="2">
                  <c:v>1943</c:v>
                </c:pt>
                <c:pt idx="3">
                  <c:v>1944</c:v>
                </c:pt>
                <c:pt idx="4">
                  <c:v>1945</c:v>
                </c:pt>
              </c:numCache>
            </c:numRef>
          </c:cat>
          <c:val>
            <c:numRef>
              <c:f>[Книга1]Лист1!$F$8:$J$8</c:f>
              <c:numCache>
                <c:formatCode>General</c:formatCode>
                <c:ptCount val="5"/>
                <c:pt idx="0">
                  <c:v>510.2</c:v>
                </c:pt>
                <c:pt idx="1">
                  <c:v>436.6</c:v>
                </c:pt>
                <c:pt idx="2">
                  <c:v>524.79999999999995</c:v>
                </c:pt>
                <c:pt idx="3">
                  <c:v>594.9</c:v>
                </c:pt>
                <c:pt idx="4">
                  <c:v>517.79999999999995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1C2-45FB-BFFD-98EDA139BFE7}"/>
            </c:ext>
          </c:extLst>
        </c:ser>
        <c:dLbls/>
        <c:axId val="65646976"/>
        <c:axId val="65648512"/>
      </c:barChart>
      <c:catAx>
        <c:axId val="65646976"/>
        <c:scaling>
          <c:orientation val="minMax"/>
        </c:scaling>
        <c:axPos val="b"/>
        <c:numFmt formatCode="General" sourceLinked="1"/>
        <c:tickLblPos val="nextTo"/>
        <c:crossAx val="65648512"/>
        <c:crosses val="autoZero"/>
        <c:auto val="1"/>
        <c:lblAlgn val="ctr"/>
        <c:lblOffset val="100"/>
      </c:catAx>
      <c:valAx>
        <c:axId val="65648512"/>
        <c:scaling>
          <c:orientation val="minMax"/>
        </c:scaling>
        <c:axPos val="l"/>
        <c:majorGridlines/>
        <c:numFmt formatCode="General" sourceLinked="1"/>
        <c:tickLblPos val="nextTo"/>
        <c:crossAx val="65646976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[Книга1]Лист1!$E$6</c:f>
              <c:strCache>
                <c:ptCount val="1"/>
                <c:pt idx="0">
                  <c:v>Коровы</c:v>
                </c:pt>
              </c:strCache>
            </c:strRef>
          </c:tx>
          <c:marker>
            <c:symbol val="none"/>
          </c:marker>
          <c:cat>
            <c:numRef>
              <c:f>[Книга1]Лист1!$F$5:$J$5</c:f>
              <c:numCache>
                <c:formatCode>General</c:formatCode>
                <c:ptCount val="5"/>
                <c:pt idx="0">
                  <c:v>1941</c:v>
                </c:pt>
                <c:pt idx="1">
                  <c:v>1942</c:v>
                </c:pt>
                <c:pt idx="2">
                  <c:v>1943</c:v>
                </c:pt>
                <c:pt idx="3">
                  <c:v>1944</c:v>
                </c:pt>
                <c:pt idx="4">
                  <c:v>1945</c:v>
                </c:pt>
              </c:numCache>
            </c:numRef>
          </c:cat>
          <c:val>
            <c:numRef>
              <c:f>[Книга1]Лист1!$F$6:$J$6</c:f>
              <c:numCache>
                <c:formatCode>General</c:formatCode>
                <c:ptCount val="5"/>
                <c:pt idx="0">
                  <c:v>101.7</c:v>
                </c:pt>
                <c:pt idx="1">
                  <c:v>102.7</c:v>
                </c:pt>
                <c:pt idx="2">
                  <c:v>108.5</c:v>
                </c:pt>
                <c:pt idx="3">
                  <c:v>115.8</c:v>
                </c:pt>
                <c:pt idx="4">
                  <c:v>120.7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9A-4910-B2C3-CDC233AC8886}"/>
            </c:ext>
          </c:extLst>
        </c:ser>
        <c:ser>
          <c:idx val="1"/>
          <c:order val="1"/>
          <c:tx>
            <c:strRef>
              <c:f>[Книга1]Лист1!$E$7</c:f>
              <c:strCache>
                <c:ptCount val="1"/>
                <c:pt idx="0">
                  <c:v>Свиньи</c:v>
                </c:pt>
              </c:strCache>
            </c:strRef>
          </c:tx>
          <c:marker>
            <c:symbol val="none"/>
          </c:marker>
          <c:cat>
            <c:numRef>
              <c:f>[Книга1]Лист1!$F$5:$J$5</c:f>
              <c:numCache>
                <c:formatCode>General</c:formatCode>
                <c:ptCount val="5"/>
                <c:pt idx="0">
                  <c:v>1941</c:v>
                </c:pt>
                <c:pt idx="1">
                  <c:v>1942</c:v>
                </c:pt>
                <c:pt idx="2">
                  <c:v>1943</c:v>
                </c:pt>
                <c:pt idx="3">
                  <c:v>1944</c:v>
                </c:pt>
                <c:pt idx="4">
                  <c:v>1945</c:v>
                </c:pt>
              </c:numCache>
            </c:numRef>
          </c:cat>
          <c:val>
            <c:numRef>
              <c:f>[Книга1]Лист1!$F$7:$J$7</c:f>
              <c:numCache>
                <c:formatCode>General</c:formatCode>
                <c:ptCount val="5"/>
                <c:pt idx="0">
                  <c:v>95.2</c:v>
                </c:pt>
                <c:pt idx="1">
                  <c:v>112.2</c:v>
                </c:pt>
                <c:pt idx="2">
                  <c:v>142</c:v>
                </c:pt>
                <c:pt idx="3">
                  <c:v>140.5</c:v>
                </c:pt>
                <c:pt idx="4">
                  <c:v>115.5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E9A-4910-B2C3-CDC233AC8886}"/>
            </c:ext>
          </c:extLst>
        </c:ser>
        <c:ser>
          <c:idx val="2"/>
          <c:order val="2"/>
          <c:tx>
            <c:strRef>
              <c:f>[Книга1]Лист1!$E$8</c:f>
              <c:strCache>
                <c:ptCount val="1"/>
                <c:pt idx="0">
                  <c:v>Овцы и козы</c:v>
                </c:pt>
              </c:strCache>
            </c:strRef>
          </c:tx>
          <c:marker>
            <c:symbol val="none"/>
          </c:marker>
          <c:cat>
            <c:numRef>
              <c:f>[Книга1]Лист1!$F$5:$J$5</c:f>
              <c:numCache>
                <c:formatCode>General</c:formatCode>
                <c:ptCount val="5"/>
                <c:pt idx="0">
                  <c:v>1941</c:v>
                </c:pt>
                <c:pt idx="1">
                  <c:v>1942</c:v>
                </c:pt>
                <c:pt idx="2">
                  <c:v>1943</c:v>
                </c:pt>
                <c:pt idx="3">
                  <c:v>1944</c:v>
                </c:pt>
                <c:pt idx="4">
                  <c:v>1945</c:v>
                </c:pt>
              </c:numCache>
            </c:numRef>
          </c:cat>
          <c:val>
            <c:numRef>
              <c:f>[Книга1]Лист1!$F$8:$J$8</c:f>
              <c:numCache>
                <c:formatCode>General</c:formatCode>
                <c:ptCount val="5"/>
                <c:pt idx="0">
                  <c:v>510.2</c:v>
                </c:pt>
                <c:pt idx="1">
                  <c:v>436.6</c:v>
                </c:pt>
                <c:pt idx="2">
                  <c:v>524.79999999999995</c:v>
                </c:pt>
                <c:pt idx="3">
                  <c:v>594.9</c:v>
                </c:pt>
                <c:pt idx="4">
                  <c:v>517.79999999999995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E9A-4910-B2C3-CDC233AC8886}"/>
            </c:ext>
          </c:extLst>
        </c:ser>
        <c:dLbls/>
        <c:marker val="1"/>
        <c:axId val="65807488"/>
        <c:axId val="65809024"/>
      </c:lineChart>
      <c:catAx>
        <c:axId val="65807488"/>
        <c:scaling>
          <c:orientation val="minMax"/>
        </c:scaling>
        <c:axPos val="b"/>
        <c:numFmt formatCode="General" sourceLinked="1"/>
        <c:tickLblPos val="nextTo"/>
        <c:crossAx val="65809024"/>
        <c:crosses val="autoZero"/>
        <c:auto val="1"/>
        <c:lblAlgn val="ctr"/>
        <c:lblOffset val="100"/>
      </c:catAx>
      <c:valAx>
        <c:axId val="65809024"/>
        <c:scaling>
          <c:orientation val="minMax"/>
        </c:scaling>
        <c:axPos val="l"/>
        <c:majorGridlines/>
        <c:numFmt formatCode="General" sourceLinked="1"/>
        <c:tickLblPos val="nextTo"/>
        <c:crossAx val="65807488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4415-18C6-4004-B08D-7F2009239639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543C-60BB-4A87-8A32-038848DC8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4415-18C6-4004-B08D-7F2009239639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543C-60BB-4A87-8A32-038848DC8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4415-18C6-4004-B08D-7F2009239639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543C-60BB-4A87-8A32-038848DC8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4415-18C6-4004-B08D-7F2009239639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543C-60BB-4A87-8A32-038848DC8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4415-18C6-4004-B08D-7F2009239639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543C-60BB-4A87-8A32-038848DC8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4415-18C6-4004-B08D-7F2009239639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543C-60BB-4A87-8A32-038848DC8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4415-18C6-4004-B08D-7F2009239639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543C-60BB-4A87-8A32-038848DC8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4415-18C6-4004-B08D-7F2009239639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543C-60BB-4A87-8A32-038848DC8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4415-18C6-4004-B08D-7F2009239639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543C-60BB-4A87-8A32-038848DC8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4415-18C6-4004-B08D-7F2009239639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543C-60BB-4A87-8A32-038848DC8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4415-18C6-4004-B08D-7F2009239639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543C-60BB-4A87-8A32-038848DC8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34415-18C6-4004-B08D-7F2009239639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A543C-60BB-4A87-8A32-038848DC8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_Microsoft_Office_Excel1.xls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&#1087;&#1086;&#1073;&#1077;&#1076;&#1080;&#1090;&#1077;&#1083;&#1080;21.&#1088;&#1092;/virtualnyj-metodicheskij-kabinet/pedagogam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fs01.cap.ru/www21-11/www21-11/gcheb-kult/news/2022/01/28/8afafa4a-0ef7-468c-98f4-dfcc9ea3112f/spravka.pdf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276872"/>
            <a:ext cx="7992888" cy="1584176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Исследовательская</a:t>
            </a:r>
            <a:r>
              <a:rPr lang="en-US" b="1" dirty="0"/>
              <a:t> </a:t>
            </a:r>
            <a:r>
              <a:rPr lang="en-US" b="1" dirty="0" err="1" smtClean="0"/>
              <a:t>работа</a:t>
            </a:r>
            <a:r>
              <a:rPr lang="ru-RU" b="1" dirty="0" smtClean="0"/>
              <a:t> </a:t>
            </a:r>
            <a:r>
              <a:rPr lang="en-US" b="1" dirty="0" err="1"/>
              <a:t>по</a:t>
            </a:r>
            <a:r>
              <a:rPr lang="en-US" b="1" dirty="0"/>
              <a:t> </a:t>
            </a:r>
            <a:r>
              <a:rPr lang="en-US" b="1" dirty="0" err="1"/>
              <a:t>теме</a:t>
            </a:r>
            <a:r>
              <a:rPr lang="en-US" b="1"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«</a:t>
            </a:r>
            <a:r>
              <a:rPr lang="en-US" b="1" dirty="0" err="1"/>
              <a:t>Статистика</a:t>
            </a:r>
            <a:r>
              <a:rPr lang="en-US" b="1" dirty="0"/>
              <a:t> </a:t>
            </a:r>
            <a:r>
              <a:rPr lang="ru-RU" b="1" dirty="0" smtClean="0"/>
              <a:t>Чувашии </a:t>
            </a:r>
            <a:r>
              <a:rPr lang="en-US" b="1" dirty="0" smtClean="0"/>
              <a:t>в </a:t>
            </a:r>
            <a:r>
              <a:rPr lang="en-US" b="1" dirty="0" err="1"/>
              <a:t>годы</a:t>
            </a:r>
            <a:r>
              <a:rPr lang="en-US" b="1" dirty="0"/>
              <a:t> </a:t>
            </a:r>
            <a:r>
              <a:rPr lang="en-US" b="1" dirty="0" err="1"/>
              <a:t>Великой</a:t>
            </a:r>
            <a:r>
              <a:rPr lang="en-US" b="1" dirty="0"/>
              <a:t> </a:t>
            </a:r>
            <a:r>
              <a:rPr lang="en-US" b="1" dirty="0" err="1"/>
              <a:t>Отечественной</a:t>
            </a:r>
            <a:r>
              <a:rPr lang="en-US" b="1" dirty="0"/>
              <a:t> </a:t>
            </a:r>
            <a:r>
              <a:rPr lang="en-US" b="1" dirty="0" err="1"/>
              <a:t>войны</a:t>
            </a:r>
            <a:r>
              <a:rPr lang="en-US" b="1" dirty="0"/>
              <a:t> </a:t>
            </a:r>
            <a:r>
              <a:rPr lang="ru-RU" b="1" dirty="0" smtClean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3861048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smtClean="0"/>
              <a:t> </a:t>
            </a:r>
            <a:endParaRPr lang="ru-RU" dirty="0"/>
          </a:p>
          <a:p>
            <a:r>
              <a:rPr lang="ru-RU" dirty="0" smtClean="0">
                <a:solidFill>
                  <a:schemeClr val="tx1"/>
                </a:solidFill>
              </a:rPr>
              <a:t>Выполнила: ученица 9Б </a:t>
            </a:r>
            <a:r>
              <a:rPr lang="ru-RU" dirty="0">
                <a:solidFill>
                  <a:schemeClr val="tx1"/>
                </a:solidFill>
              </a:rPr>
              <a:t>класса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Гаврилова Софья Ильинична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Руководитель: учитель математики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Тимакова  Н.В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052736"/>
            <a:ext cx="8532440" cy="144016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tx1"/>
                </a:solidFill>
              </a:rPr>
              <a:t>Сельское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хозяйство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0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76872"/>
            <a:ext cx="4548188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1841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8532440" cy="4248472"/>
          </a:xfrm>
        </p:spPr>
        <p:txBody>
          <a:bodyPr>
            <a:normAutofit fontScale="85000" lnSpcReduction="20000"/>
          </a:bodyPr>
          <a:lstStyle/>
          <a:p>
            <a:r>
              <a:rPr lang="ru-RU" sz="2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en-US" sz="2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посевов: Перед началом войны общая площадь посевных полей в Чувашии составляла 606,7 тысяч гектаров. В 1945 году посевная площадь стала 596,5 тыс. гектаров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процентов снизилась посевная площадь?                               Решение: 1способ.       606,7  - 100%    ; 596,5 – х%                                                                                                1)606,7:100=6,067-1%  </a:t>
            </a:r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596,5:6,067=98,32 </a:t>
            </a:r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100-98,32=1,68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Если бы удалось сохранить довоенную урожайность, сколько гектаров дополнительно потребовалось бы засеять для выполнения плана?</a:t>
            </a:r>
          </a:p>
          <a:p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606,7-596,5=10,2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тыс.гектаров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0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737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9542"/>
            <a:ext cx="5976664" cy="387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12" y="3970205"/>
            <a:ext cx="5976664" cy="209720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76664" y="160338"/>
            <a:ext cx="3178915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Задача</a:t>
            </a:r>
            <a:r>
              <a:rPr lang="ru-RU" dirty="0"/>
              <a:t>: В годы Великой Отечественной войны сельское хозяйство Чувашии столкнулось с серьезными трудностями. В 1943 году, несмотря на все усилия, урожайность картофеля составила всего 44 центнеров с гектара. Однако уже в 1944 году, благодаря внедрению новых агротехнических методов и мобилизации всех ресурсов, урожайность удалось повысить до 73 центнеров с гектара. На сколько процентов увеличилась урожайность картофеля в 1944 году по сравнению с 1943 годом?                                                                                    </a:t>
            </a:r>
          </a:p>
          <a:p>
            <a:r>
              <a:rPr lang="ru-RU" sz="1600" dirty="0"/>
              <a:t>Решение: 1</a:t>
            </a:r>
            <a:r>
              <a:rPr lang="ru-RU" sz="1600" dirty="0" smtClean="0"/>
              <a:t>) ( 73*100</a:t>
            </a:r>
            <a:r>
              <a:rPr lang="ru-RU" sz="1600" dirty="0"/>
              <a:t>):44=приближенно 166 2)166-100=66</a:t>
            </a:r>
          </a:p>
        </p:txBody>
      </p:sp>
    </p:spTree>
    <p:extLst>
      <p:ext uri="{BB962C8B-B14F-4D97-AF65-F5344CB8AC3E}">
        <p14:creationId xmlns:p14="http://schemas.microsoft.com/office/powerpoint/2010/main" xmlns="" val="140166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21227607"/>
              </p:ext>
            </p:extLst>
          </p:nvPr>
        </p:nvGraphicFramePr>
        <p:xfrm>
          <a:off x="899592" y="764704"/>
          <a:ext cx="4048760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2710">
                  <a:extLst>
                    <a:ext uri="{9D8B030D-6E8A-4147-A177-3AD203B41FA5}">
                      <a16:colId xmlns:a16="http://schemas.microsoft.com/office/drawing/2014/main" xmlns="" val="1479674611"/>
                    </a:ext>
                  </a:extLst>
                </a:gridCol>
                <a:gridCol w="537210">
                  <a:extLst>
                    <a:ext uri="{9D8B030D-6E8A-4147-A177-3AD203B41FA5}">
                      <a16:colId xmlns:a16="http://schemas.microsoft.com/office/drawing/2014/main" xmlns="" val="1144888218"/>
                    </a:ext>
                  </a:extLst>
                </a:gridCol>
                <a:gridCol w="537210">
                  <a:extLst>
                    <a:ext uri="{9D8B030D-6E8A-4147-A177-3AD203B41FA5}">
                      <a16:colId xmlns:a16="http://schemas.microsoft.com/office/drawing/2014/main" xmlns="" val="1010950051"/>
                    </a:ext>
                  </a:extLst>
                </a:gridCol>
                <a:gridCol w="537210">
                  <a:extLst>
                    <a:ext uri="{9D8B030D-6E8A-4147-A177-3AD203B41FA5}">
                      <a16:colId xmlns:a16="http://schemas.microsoft.com/office/drawing/2014/main" xmlns="" val="2249268389"/>
                    </a:ext>
                  </a:extLst>
                </a:gridCol>
                <a:gridCol w="537210">
                  <a:extLst>
                    <a:ext uri="{9D8B030D-6E8A-4147-A177-3AD203B41FA5}">
                      <a16:colId xmlns:a16="http://schemas.microsoft.com/office/drawing/2014/main" xmlns="" val="874974813"/>
                    </a:ext>
                  </a:extLst>
                </a:gridCol>
                <a:gridCol w="537210">
                  <a:extLst>
                    <a:ext uri="{9D8B030D-6E8A-4147-A177-3AD203B41FA5}">
                      <a16:colId xmlns:a16="http://schemas.microsoft.com/office/drawing/2014/main" xmlns="" val="1385447466"/>
                    </a:ext>
                  </a:extLst>
                </a:gridCol>
              </a:tblGrid>
              <a:tr h="190500"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Поголовье скота на начало года(тыс.голов)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13137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/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1941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1942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1943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1944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1945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2335613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Коровы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101,7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102,7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108,5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115,8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120,7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3426059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Свиньи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95,2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112,2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142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140,5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115,5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5803023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Овцы и козы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510,2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436,6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524,8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594,9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517,8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593953391"/>
                  </a:ext>
                </a:extLst>
              </a:tr>
            </a:tbl>
          </a:graphicData>
        </a:graphic>
      </p:graphicFrame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35471"/>
            <a:ext cx="3883025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1083430550"/>
              </p:ext>
            </p:extLst>
          </p:nvPr>
        </p:nvGraphicFramePr>
        <p:xfrm>
          <a:off x="155575" y="3325024"/>
          <a:ext cx="4200401" cy="2546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1245832486"/>
              </p:ext>
            </p:extLst>
          </p:nvPr>
        </p:nvGraphicFramePr>
        <p:xfrm>
          <a:off x="4644008" y="3385567"/>
          <a:ext cx="3981450" cy="245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755" y="368786"/>
            <a:ext cx="8242506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140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820472" cy="4752528"/>
          </a:xfrm>
        </p:spPr>
        <p:txBody>
          <a:bodyPr>
            <a:noAutofit/>
          </a:bodyPr>
          <a:lstStyle/>
          <a:p>
            <a:r>
              <a:rPr lang="en-US" sz="2600" dirty="0" err="1">
                <a:solidFill>
                  <a:schemeClr val="tx1"/>
                </a:solidFill>
              </a:rPr>
              <a:t>Из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этой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таблицы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возьмем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данные</a:t>
            </a:r>
            <a:r>
              <a:rPr lang="en-US" sz="2600" dirty="0">
                <a:solidFill>
                  <a:schemeClr val="tx1"/>
                </a:solidFill>
              </a:rPr>
              <a:t> и </a:t>
            </a:r>
            <a:r>
              <a:rPr lang="en-US" sz="2600" dirty="0" err="1">
                <a:solidFill>
                  <a:schemeClr val="tx1"/>
                </a:solidFill>
              </a:rPr>
              <a:t>построим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график</a:t>
            </a:r>
            <a:r>
              <a:rPr lang="en-US" sz="2600" dirty="0">
                <a:solidFill>
                  <a:schemeClr val="tx1"/>
                </a:solidFill>
              </a:rPr>
              <a:t>. </a:t>
            </a:r>
            <a:r>
              <a:rPr lang="en-US" sz="2600" dirty="0" err="1">
                <a:solidFill>
                  <a:schemeClr val="tx1"/>
                </a:solidFill>
              </a:rPr>
              <a:t>Построение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графика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на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основе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данных</a:t>
            </a:r>
            <a:r>
              <a:rPr lang="en-US" sz="2600" dirty="0">
                <a:solidFill>
                  <a:schemeClr val="tx1"/>
                </a:solidFill>
              </a:rPr>
              <a:t> о </a:t>
            </a:r>
            <a:r>
              <a:rPr lang="en-US" sz="2600" dirty="0" err="1">
                <a:solidFill>
                  <a:schemeClr val="tx1"/>
                </a:solidFill>
              </a:rPr>
              <a:t>поголовье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скота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позволяет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наглядно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представить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динамику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изменений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численности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различных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видов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животных</a:t>
            </a:r>
            <a:r>
              <a:rPr lang="en-US" sz="2600" dirty="0">
                <a:solidFill>
                  <a:schemeClr val="tx1"/>
                </a:solidFill>
              </a:rPr>
              <a:t> в </a:t>
            </a:r>
            <a:r>
              <a:rPr lang="en-US" sz="2600" dirty="0" err="1">
                <a:solidFill>
                  <a:schemeClr val="tx1"/>
                </a:solidFill>
              </a:rPr>
              <a:t>течение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определенного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периода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времени</a:t>
            </a:r>
            <a:r>
              <a:rPr lang="en-US" sz="2600" dirty="0">
                <a:solidFill>
                  <a:schemeClr val="tx1"/>
                </a:solidFill>
              </a:rPr>
              <a:t>. </a:t>
            </a:r>
            <a:r>
              <a:rPr lang="en-US" sz="2600" dirty="0" err="1">
                <a:solidFill>
                  <a:schemeClr val="tx1"/>
                </a:solidFill>
              </a:rPr>
              <a:t>Для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анализа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построенного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графика</a:t>
            </a:r>
            <a:r>
              <a:rPr lang="en-US" sz="2600" dirty="0">
                <a:solidFill>
                  <a:schemeClr val="tx1"/>
                </a:solidFill>
              </a:rPr>
              <a:t>  </a:t>
            </a:r>
            <a:r>
              <a:rPr lang="en-US" sz="2600" dirty="0" err="1">
                <a:solidFill>
                  <a:schemeClr val="tx1"/>
                </a:solidFill>
              </a:rPr>
              <a:t>можно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рассмотреть</a:t>
            </a:r>
            <a:r>
              <a:rPr lang="en-US" sz="2600" dirty="0">
                <a:solidFill>
                  <a:schemeClr val="tx1"/>
                </a:solidFill>
              </a:rPr>
              <a:t>  </a:t>
            </a:r>
            <a:r>
              <a:rPr lang="en-US" sz="2600" dirty="0" err="1">
                <a:solidFill>
                  <a:schemeClr val="tx1"/>
                </a:solidFill>
              </a:rPr>
              <a:t>несколько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ключевых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аспектов</a:t>
            </a:r>
            <a:r>
              <a:rPr lang="en-US" sz="2600" dirty="0">
                <a:solidFill>
                  <a:schemeClr val="tx1"/>
                </a:solidFill>
              </a:rPr>
              <a:t>: </a:t>
            </a:r>
            <a:r>
              <a:rPr lang="en-US" sz="2600" dirty="0" err="1">
                <a:solidFill>
                  <a:schemeClr val="tx1"/>
                </a:solidFill>
              </a:rPr>
              <a:t>Изменение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численности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каждого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вида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скота</a:t>
            </a:r>
            <a:r>
              <a:rPr lang="en-US" sz="2600" dirty="0">
                <a:solidFill>
                  <a:schemeClr val="tx1"/>
                </a:solidFill>
              </a:rPr>
              <a:t>; </a:t>
            </a:r>
            <a:r>
              <a:rPr lang="en-US" sz="2600" dirty="0" err="1">
                <a:solidFill>
                  <a:schemeClr val="tx1"/>
                </a:solidFill>
              </a:rPr>
              <a:t>соотношение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между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видами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скота</a:t>
            </a:r>
            <a:r>
              <a:rPr lang="en-US" sz="2600" dirty="0">
                <a:solidFill>
                  <a:schemeClr val="tx1"/>
                </a:solidFill>
              </a:rPr>
              <a:t>; </a:t>
            </a:r>
            <a:r>
              <a:rPr lang="en-US" sz="2600" dirty="0" err="1">
                <a:solidFill>
                  <a:schemeClr val="tx1"/>
                </a:solidFill>
              </a:rPr>
              <a:t>темпы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роста</a:t>
            </a:r>
            <a:r>
              <a:rPr lang="en-US" sz="2600" dirty="0">
                <a:solidFill>
                  <a:schemeClr val="tx1"/>
                </a:solidFill>
              </a:rPr>
              <a:t> и </a:t>
            </a:r>
            <a:r>
              <a:rPr lang="en-US" sz="2600" dirty="0" err="1">
                <a:solidFill>
                  <a:schemeClr val="tx1"/>
                </a:solidFill>
              </a:rPr>
              <a:t>сокращения</a:t>
            </a:r>
            <a:r>
              <a:rPr lang="en-US" sz="2600" dirty="0">
                <a:solidFill>
                  <a:schemeClr val="tx1"/>
                </a:solidFill>
              </a:rPr>
              <a:t>; </a:t>
            </a:r>
            <a:r>
              <a:rPr lang="en-US" sz="2600" dirty="0" err="1">
                <a:solidFill>
                  <a:schemeClr val="tx1"/>
                </a:solidFill>
              </a:rPr>
              <a:t>сезонность</a:t>
            </a:r>
            <a:r>
              <a:rPr lang="en-US" sz="2600" dirty="0">
                <a:solidFill>
                  <a:schemeClr val="tx1"/>
                </a:solidFill>
              </a:rPr>
              <a:t> и </a:t>
            </a:r>
            <a:r>
              <a:rPr lang="en-US" sz="2600" dirty="0" err="1">
                <a:solidFill>
                  <a:schemeClr val="tx1"/>
                </a:solidFill>
              </a:rPr>
              <a:t>внешние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факторы</a:t>
            </a:r>
            <a:r>
              <a:rPr lang="en-US" sz="2600" dirty="0">
                <a:solidFill>
                  <a:schemeClr val="tx1"/>
                </a:solidFill>
              </a:rPr>
              <a:t>; </a:t>
            </a:r>
            <a:r>
              <a:rPr lang="ru-RU" sz="2600" dirty="0" err="1">
                <a:solidFill>
                  <a:schemeClr val="tx1"/>
                </a:solidFill>
              </a:rPr>
              <a:t>п</a:t>
            </a:r>
            <a:r>
              <a:rPr lang="en-US" sz="2600" dirty="0" err="1" smtClean="0">
                <a:solidFill>
                  <a:schemeClr val="tx1"/>
                </a:solidFill>
              </a:rPr>
              <a:t>рогнозирование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0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471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48680"/>
            <a:ext cx="5112568" cy="5328592"/>
          </a:xfrm>
        </p:spPr>
        <p:txBody>
          <a:bodyPr>
            <a:noAutofit/>
          </a:bodyPr>
          <a:lstStyle/>
          <a:p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Самоотверженный труд работников сельского хозяйства в годы войны позволил бесперебойно снабжать армию и тыл продовольствием. За четыре года войны колхозное крестьянство Чувашии сдало государству больше, чем за четыре предвоенных года, хлеба – на 6086 тысяч пудов, мяса – на 121 тысячу пудов, молока - на 779 тысяч литров, шерсти – на 25 тысяч пудов, картофеля – на 1206 тысяч пудов, овощей – на 780 тысяч пудов, махорки – на 15 тысяч пудов.</a:t>
            </a:r>
          </a:p>
          <a:p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перевести литры молока в пуды, нам нужно учесть плотность молока. Плотность молока примерно равна 1,03 кг/л. Один пуд равен 16,38 кг.</a:t>
            </a:r>
          </a:p>
          <a:p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779000*1.03=802370 кг;    802370:16,38  приближенно = 48 980 кг =49 тыс. пудов</a:t>
            </a:r>
          </a:p>
          <a:p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Хлеб: +6 086 тыс. пудов  ;- Мясо: +121 тыс. пудов  ;- Молоко: +49тыс.пудов </a:t>
            </a:r>
          </a:p>
          <a:p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Шерсть: +25 тыс. пудов  ;- Картофель: +1 206 тыс. пудов  ;- Овощи: +780 тыс. пудов  ;- Махорка: +15 тыс. пудов  </a:t>
            </a:r>
          </a:p>
        </p:txBody>
      </p:sp>
      <p:sp>
        <p:nvSpPr>
          <p:cNvPr id="1030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372200" y="14127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77388583"/>
              </p:ext>
            </p:extLst>
          </p:nvPr>
        </p:nvGraphicFramePr>
        <p:xfrm>
          <a:off x="5652120" y="1340768"/>
          <a:ext cx="3276600" cy="2914650"/>
        </p:xfrm>
        <a:graphic>
          <a:graphicData uri="http://schemas.openxmlformats.org/presentationml/2006/ole">
            <p:oleObj spid="_x0000_s8201" name="Диаграмма" r:id="rId4" imgW="3267143" imgH="2914650" progId="Excel.Chart.8">
              <p:embed/>
            </p:oleObj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372200" y="432742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305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820472" cy="4752528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ДЕМОГРАФИЯ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17 января 1939 года по данным переписи населения на территории Чувашской АССР проживало 1078,1 тыс. человек. За годы Великой Отечественной войны с территории Чувашии в ряды вооруженных сил СССР было мобилизовано более 208 тысяч ее жителей. Какая это часть населения?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Война оборвала жизни более 100 тыс. наших земляков. Какая часть не вернулась?  Решение:   1078,1:208 приближенно равно 5,1. Значить не вернулась 5 часть населения республики.208:2 приближённо =2 .Значит каждый второй ,из ушедших не вернулся.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годы Великой Отечественной войны из Красночетайского района на фронт ушли 8020 человек, 4306 из них – не вернулись в родные дома. Это огромное количество, оно составляет более половины ушедших на фронт людей. Какую часть ушедших на фронт людей из Чувашии составляли ушедшие на войну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красночетайцы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Какая часть не вернулась?</a:t>
            </a:r>
          </a:p>
          <a:p>
            <a:pPr lvl="0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было призвано 208 тысяч. Чтобы узнать, какую часть из них составляли наши земляки, я посчитала: 8020 : 208 000 х 100%  = 3.86%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2)802064304=1,86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Наши земляки составляли почти четыре процента от всех ушедших на фронт людей нашей республики. Более половины ушедших на фронт людей не вернулось.</a:t>
            </a:r>
          </a:p>
        </p:txBody>
      </p:sp>
      <p:sp>
        <p:nvSpPr>
          <p:cNvPr id="1030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149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820472" cy="4896544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Однако, были люди, которые оставались в тылу, а именно – женщины, дети и старики. Они всячески помогали фронту, передавали еду и теплую одежду. Некоторые из них ушли на строительство Сурского рубежа. Всего в Чувашии  было мобилизовано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171 000  рабочих,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13 000 человек конных. Ежедневно на строительстве трудились в среднем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 тысяч человек, а в отдельные периоды это количество  доходило и  до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 тысяч человек.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строительстве также принимали участие множество жителей Красночетайского района. </a:t>
            </a:r>
          </a:p>
          <a:p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Сурский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Казанский рубежи для обороны от фашистских захватчиков строились в Чувашии с 28 октября 1941-го по 21 января 1942 года. На строительстве рубежей трудились треть трудоспособного населения республики по состоянию на 1 октября 1941 года. Мобилизации подлежали жители ЧАССР «не моложе 17 лет, физически здоровые». По факту же привлекались 15 и 16-летние. Всех трудоспособных (преимущественно женщин) практически со всех районов Чувашии свозили на рытье окопов и противотанковых рвов. Работали по 10 часов в день без выходных, было очень тяжело. А еще голод и холод – пришли 40-градусные морозы. 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Решение следующей задачи поможет нам увидеть в «цифрах» какой трудовой  подвиг совершили наши земляки при строительстве этих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рубежей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0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521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820472" cy="475252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Выполните устно вычисления и заполните пропуски в тексте. (Выберите подходящие ответы:1621459; 13 660; 85000; 110000; 380; 3000000000; 1600; 1500; 80) На строительство Сурского и Казанского рубежей всего было мобилизовано 32429*50=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1621450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рабочих, 341,5*40=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13660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 конных. Ежедневно на строительстве трудились в среднем 8,5*10000= 85000 человек, а в отдельные периоды эта цифра доходила до 2000*50=110000человек. И за 45 дней сделали практически невозможное – построили 760*0,5=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380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километров оборонительных конструкций. Объем вынутой земли составил 0,6*5000000000=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3000000000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кубических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метров, отстроено 800: 0,5=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1600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огневых точек (дзотов и площадок), 30*0,5*100 =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1500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землянок и   0,4*200=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км окопов с ходами сообщений, противотанковых рвов.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значительный вклад жителей города и  в достижение Победы в Великой Отечественной войне 1941-1945 годов, обеспечение бесперебойного производства военной и гражданской продукции на промышленных предприятиях, проявленные при этом массовый трудовой героизм и самоотверженность, г.Чебоксары присвоено звание Город трудовой доблести» </a:t>
            </a:r>
          </a:p>
        </p:txBody>
      </p:sp>
      <p:sp>
        <p:nvSpPr>
          <p:cNvPr id="1030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98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b="1" i="1" dirty="0"/>
              <a:t>Заключение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7848872" cy="1872208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статистики Чувашии в годы Великой Отечественной войны актуально по нескольким причинам. Во-первых, это позволило мне глубже понять экономические и социальные процессы, происходившие в регионе в сложное военное время. Во-вторых, статистика наглядно демонстрирует вклад Чувашии в Победу, показывая мобилизацию ресурсов и усилий населения. В-третьих, исследование статистических данных помогает осмыслить исторические уроки, важные для современного управления и планирования. 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проект демонстрирует, как использование математических методов анализа данных позволяет выявить важные тенденции и закономерности в развитии экономики региона в условиях военного времени. Построенные графики помогают наглядно представить динамику изменения ключевых показателей, а проведенный анализ способствует лучшему пониманию исторических процессов.  Эта тема способствует сохранению памяти о подвигах предков и воспитанию патриотизма у молодого поколения.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Оглавление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9144" y="1628800"/>
            <a:ext cx="7560840" cy="4320480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1.Введение</a:t>
            </a:r>
            <a:endParaRPr lang="ru-RU" sz="5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5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2.Экономика республики в годы ВОВ</a:t>
            </a:r>
          </a:p>
          <a:p>
            <a:pPr algn="l"/>
            <a:r>
              <a:rPr lang="ru-RU" sz="5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Промышленность</a:t>
            </a:r>
          </a:p>
          <a:p>
            <a:pPr algn="l"/>
            <a:r>
              <a:rPr lang="ru-RU" sz="5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pPr algn="l"/>
            <a:r>
              <a:rPr lang="ru-RU" sz="5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Сельское хозяйство</a:t>
            </a:r>
          </a:p>
          <a:p>
            <a:pPr algn="l"/>
            <a:r>
              <a:rPr lang="ru-RU" sz="5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pPr algn="l"/>
            <a:r>
              <a:rPr lang="ru-RU" sz="5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в) Строительство</a:t>
            </a:r>
          </a:p>
          <a:p>
            <a:pPr algn="l"/>
            <a:r>
              <a:rPr lang="ru-RU" sz="5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pPr algn="l"/>
            <a:r>
              <a:rPr lang="ru-RU" sz="5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Демография</a:t>
            </a:r>
          </a:p>
          <a:p>
            <a:pPr algn="l"/>
            <a:r>
              <a:rPr lang="ru-RU" sz="5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pPr algn="l"/>
            <a:r>
              <a:rPr lang="ru-RU" sz="5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3.Заключение</a:t>
            </a:r>
            <a:endParaRPr lang="ru-RU" sz="5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5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4.Список </a:t>
            </a:r>
            <a:r>
              <a:rPr lang="ru-RU" sz="5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использованной литературы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692696"/>
            <a:ext cx="7848872" cy="2736304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статистические данные о Чувашии в годы Великой Отечественной войны (1941–1945):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Мобилизация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из Чувашии на фронт были призваны более 208 тыс. жителей, или пятая часть населения республики. Каждый второй (106 тыс. человек) не вернулся домой.  </a:t>
            </a:r>
          </a:p>
          <a:p>
            <a:pPr lvl="0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54 тыс. человек награждены боевыми орденами и медалями, свыше 3,2 тыс. красноармейцев удостоены медали «За взятие Берлина». Звания Героя СССР удостоен 71 земляк и 22 воина чувашской национальности, родившиеся и проживавшие за пределами Чувашии, 16 человек являются полными кавалерами ордена Славы.  </a:t>
            </a:r>
          </a:p>
          <a:p>
            <a:pPr lvl="0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 в тылу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более 120 тыс. земляков награждены медалью «За доблестный труд в Великой Отечественной войне 1941–1945 гг.», свыше 400 передовиков промышленности, транспорта и сельского хозяйства были удостоены орденов и медалей Советского Союза.  </a:t>
            </a:r>
          </a:p>
          <a:p>
            <a:pPr lvl="0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 республику было перебазировано оборудование 28 заводов, фабрик, цехов. В 1941–1942 годах в Чувашию прибыло более 70 тыс. эвакуированных, в числе которых было около 27,7 тыс. детей.  </a:t>
            </a:r>
          </a:p>
          <a:p>
            <a:pPr lvl="0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хозяйство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накануне войны сельские жители составляли 87,8% всего населения. Около 150 тыс. селян были призваны на фронт, из них более 80 тыс. не вернулись. За первый год войны численность трудоспособных колхозников сократилась на 58%. </a:t>
            </a:r>
          </a:p>
        </p:txBody>
      </p:sp>
    </p:spTree>
    <p:extLst>
      <p:ext uri="{BB962C8B-B14F-4D97-AF65-F5344CB8AC3E}">
        <p14:creationId xmlns:p14="http://schemas.microsoft.com/office/powerpoint/2010/main" xmlns="" val="125769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7"/>
            <a:ext cx="7772400" cy="1152127"/>
          </a:xfrm>
        </p:spPr>
        <p:txBody>
          <a:bodyPr>
            <a:noAutofit/>
          </a:bodyPr>
          <a:lstStyle/>
          <a:p>
            <a:r>
              <a:rPr lang="en-US" dirty="0" err="1"/>
              <a:t>Список</a:t>
            </a:r>
            <a:r>
              <a:rPr lang="en-US" dirty="0"/>
              <a:t> </a:t>
            </a:r>
            <a:r>
              <a:rPr lang="en-US" dirty="0" err="1"/>
              <a:t>литературы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820472" cy="4752528"/>
          </a:xfrm>
        </p:spPr>
        <p:txBody>
          <a:bodyPr>
            <a:noAutofit/>
          </a:bodyPr>
          <a:lstStyle/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В.Г.Орлов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и другие  “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Красночетайцы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фронтах Великой Отечественной войны ”, изд.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Калем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2005г.</a:t>
            </a:r>
          </a:p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ресурсы:</a:t>
            </a:r>
          </a:p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http://www.xn--21-9kcmebub0ayk5b.xn--p1ai/virtualnyj-metodicheskij-kabinet/pedagogam.html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(виртуальный методический кабинет)</a:t>
            </a:r>
          </a:p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://21.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rosstat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gov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Статистика Чувашии в годы ВОВ)</a:t>
            </a:r>
          </a:p>
          <a:p>
            <a:pPr algn="l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https://fs01.cap.ru/www21-11/www21-11/gcheb-kult/news/2022/01/28/8afafa4a-0ef7-468c-98f4-dfcc9ea3112f/spravka.pdf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(Историческая справка по городу Чебоксары в 1941-1945 гг. (города Ордена Трудового Красного Знамени) «Чебоксары – город трудовой доблести)</a:t>
            </a:r>
          </a:p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https://news.rambler.ru/other/44105281-voyna-chuvashiya-1941-1945-gg/(сборник «Статистика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Чувашии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войны»)</a:t>
            </a:r>
          </a:p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5.https://ru.wikipedia.org/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wiki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/%D0%A7%D1%83%D0%B2%D0%B0%D1%88%D0%B8%D1%8F(Википедия Чувашии)</a:t>
            </a:r>
          </a:p>
        </p:txBody>
      </p:sp>
      <p:sp>
        <p:nvSpPr>
          <p:cNvPr id="1030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420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776" y="2924944"/>
            <a:ext cx="4666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Спасибо за внимание!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09461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944216"/>
          </a:xfrm>
        </p:spPr>
        <p:txBody>
          <a:bodyPr>
            <a:normAutofit/>
          </a:bodyPr>
          <a:lstStyle/>
          <a:p>
            <a:r>
              <a:rPr lang="en-US" sz="3200" b="1" i="1" dirty="0" err="1"/>
              <a:t>Введение</a:t>
            </a:r>
            <a:r>
              <a:rPr lang="en-US" sz="3200" b="1" i="1" dirty="0"/>
              <a:t>: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060848"/>
            <a:ext cx="7560840" cy="381642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годы Великой Отечественной войны статистика играла важную роль в управлении экономическими и социальными процессами на территории Чувашской АССР. Сбор и анализ данных позволяли эффективно распределять ресурсы, мобилизовать население и обеспечивать бесперебойную работу предприятий. Несмотря на трудности военного времени, статистические органы продолжали функционировать, предоставляя ценную информацию для принятия решений. Статистика тех лет отражает героизм и самоотверженность народа, а также вклад региона в общую победу над фашизмом.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668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620688"/>
            <a:ext cx="2664296" cy="1008112"/>
          </a:xfrm>
        </p:spPr>
        <p:txBody>
          <a:bodyPr>
            <a:normAutofit/>
          </a:bodyPr>
          <a:lstStyle/>
          <a:p>
            <a:pPr algn="l"/>
            <a:r>
              <a:rPr lang="ru-RU" sz="3200" b="1" i="1" dirty="0" smtClean="0"/>
              <a:t>Цель</a:t>
            </a:r>
            <a:r>
              <a:rPr lang="ru-RU" sz="3200" b="1" dirty="0" smtClean="0"/>
              <a:t>: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3888432" cy="4320480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ru-RU" sz="5600" dirty="0" smtClean="0">
                <a:solidFill>
                  <a:schemeClr val="tx1"/>
                </a:solidFill>
              </a:rPr>
              <a:t>- </a:t>
            </a:r>
            <a:r>
              <a:rPr lang="ru-RU" sz="5600" dirty="0">
                <a:solidFill>
                  <a:schemeClr val="tx1"/>
                </a:solidFill>
              </a:rPr>
              <a:t>Исследовать и проанализировать статистические данные, касающиеся различных аспектов жизни в Чувашской АССР в период Великой Отечественной войны (1941–1945 гг.), используя методы математики</a:t>
            </a:r>
            <a:r>
              <a:rPr lang="ru-RU" sz="4300" dirty="0"/>
              <a:t>.</a:t>
            </a:r>
            <a:endParaRPr lang="ru-RU" sz="4300" dirty="0">
              <a:solidFill>
                <a:schemeClr val="tx1"/>
              </a:solidFill>
            </a:endParaRPr>
          </a:p>
        </p:txBody>
      </p:sp>
      <p:pic>
        <p:nvPicPr>
          <p:cNvPr id="3075" name="Picture 3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1664" y="1988840"/>
            <a:ext cx="4233144" cy="24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Задачи проекта</a:t>
            </a:r>
            <a:r>
              <a:rPr lang="en-US" sz="3200" b="1" i="1" dirty="0" smtClean="0"/>
              <a:t>: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1484784"/>
            <a:ext cx="5508104" cy="4752528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1. Изучить доступные исторические источники и литературу по теме.</a:t>
            </a:r>
          </a:p>
          <a:p>
            <a:r>
              <a:rPr lang="ru-RU" dirty="0">
                <a:solidFill>
                  <a:schemeClr val="tx1"/>
                </a:solidFill>
              </a:rPr>
              <a:t>2. Собрать и систематизировать статистические данные по ключевым показателям военного периода в Чувашии ( численность населения, промышленное производство, сельское хозяйство, демография).</a:t>
            </a:r>
          </a:p>
          <a:p>
            <a:r>
              <a:rPr lang="ru-RU" dirty="0">
                <a:solidFill>
                  <a:schemeClr val="tx1"/>
                </a:solidFill>
              </a:rPr>
              <a:t>  3. Применить математические методы анализа данных (сравнения, вычисления процентов, средних значений и др.) для выявления тенденций и закономерностей.</a:t>
            </a:r>
          </a:p>
          <a:p>
            <a:r>
              <a:rPr lang="ru-RU" dirty="0">
                <a:solidFill>
                  <a:schemeClr val="tx1"/>
                </a:solidFill>
              </a:rPr>
              <a:t>4. Представить некоторые результаты исследования в виде графиков, диаграмм и таблиц.</a:t>
            </a:r>
          </a:p>
          <a:p>
            <a:r>
              <a:rPr lang="ru-RU" dirty="0">
                <a:solidFill>
                  <a:schemeClr val="tx1"/>
                </a:solidFill>
              </a:rPr>
              <a:t>5. Сделать выводы о влиянии войны на различные сферы жизни республики.</a:t>
            </a:r>
          </a:p>
        </p:txBody>
      </p:sp>
      <p:sp>
        <p:nvSpPr>
          <p:cNvPr id="1030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84784"/>
            <a:ext cx="2886195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0816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7"/>
            <a:ext cx="7772400" cy="1440160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Промышленность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8532440" cy="4752528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 Чувашии в годы ВОВ, были представлены различными отраслями, включая машиностроение, легкую промышленность, пищевую промышленность, деревообрабатывающую и химическую промышленность. Определите, какие отрасли промышленности были наиболее развиты в Чувашии в годы Великой Отечественной войны на основе представленных данных о предприятиях, введённых в эксплуатацию.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Чебоксарский завод электроаппаратуры (1941 г.)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Чебоксарский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винкомбинат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(1941 г.)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Алатырская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гармонно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-лыжная фабрика (1941 г.)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Цивильская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хлопчатобумажная фабрика (1942 г.)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Сундырская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хлопчатобумажная фабрика (1942 г.)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Чебоксарская чулочная фабрика (1942 г.)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Алатырская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обувная фабрика (1942 г.)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Чебоксарская лентоткацкая фабрика (1942 г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0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551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764704"/>
            <a:ext cx="8532440" cy="5040560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Алатырская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махорочная фабрика (1942 г.)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Чебоксарская кондитерская фабрика (1943 г.)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Канашский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мотороремонтный завод (1944 г.)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Шумерлинский деревообделочный завод (1944 г.)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Заволжская электростанция (1944 г.)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Чебоксарский мясокомбинат (1944 г.)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Чебоксарская швейная фабрика им. Ленина (1945 г.)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 Составим ряд:1941,1941,1941,1942, 1942, 1942, 1942, 1942, 1942,1943,1944,1944,1944,1945 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Используя статистическую характеристику, как мода ряда, можно сделать вывод, что большинство предприятий, в период войны, были введены в эксплуатацию в 1942 году.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dirty="0"/>
          </a:p>
        </p:txBody>
      </p:sp>
      <p:sp>
        <p:nvSpPr>
          <p:cNvPr id="1030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8532440" cy="1008112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отраслей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промышленности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развивалась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войны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Чувашии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0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92896"/>
            <a:ext cx="4691062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6503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7"/>
            <a:ext cx="7772400" cy="648071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836712"/>
            <a:ext cx="8820472" cy="5040560"/>
          </a:xfrm>
        </p:spPr>
        <p:txBody>
          <a:bodyPr>
            <a:noAutofit/>
          </a:bodyPr>
          <a:lstStyle/>
          <a:p>
            <a:r>
              <a:rPr lang="ru-RU" sz="15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годы Великой Отечественной войны наиболее интенсивно развивавшейся отраслью в Чувашии было машиностроение. Этот сектор играл ключевую роль в производстве деталей и комплектующих для военной техники, такой как танки, самолеты и другая боевая техника. Заводы Чувашии активно работали над выполнением оборонных заказов, обеспечивая фронт необходимыми механизмами и запчастями. Одним из первых к выпуску оборонной продукции в 1941 году также приступил Чебоксарский электроаппаратный завод. Делали  установочные изделия для  танков и самолётов, реле и автоматику, морскую электроаппаратуру. </a:t>
            </a:r>
          </a:p>
          <a:p>
            <a:r>
              <a:rPr lang="ru-RU" sz="15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На </a:t>
            </a:r>
            <a:r>
              <a:rPr lang="ru-RU" sz="15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Канашском</a:t>
            </a:r>
            <a:r>
              <a:rPr lang="ru-RU" sz="15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вагоноремонтном заводе открылось несколько специальных цехов по выпуску боеприпасов, ремонту и строительству бронепоездов и бронетранспортеров На </a:t>
            </a:r>
            <a:r>
              <a:rPr lang="ru-RU" sz="15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Алатырском</a:t>
            </a:r>
            <a:r>
              <a:rPr lang="ru-RU" sz="15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паровозоремонтном заводе также ремонтировали паровозы и железнодорожные вагоны, изготавливали артиллерийские снаряды, бронепоезда и бронетранспортёры. Следует отметить, что огромная нагрузка легла на железнодорожный транспорт. Увеличилась пропускная способность узлов, станций и разъездов. В это же время были проложены десятки километров подъездных железнодорожных путей, построена дорога протяжённостью более 190 километров, 565-метровый деревянный мост через р. Сура. Существенной перестройке подверглись работа Козловского домостроительного завода и Шумерлинского деревообрабатывающего комбината. Они стали производить материальные части для самолетов. Свой значительный вклад внесли Чебоксарская прядильно-ткацкая фабрика, Чебоксарская швейная фабрика, Чебоксарская техно-ткацкая фабрика, Чебоксарская макаронная фабрика, Чебоксарский </a:t>
            </a:r>
            <a:r>
              <a:rPr lang="ru-RU" sz="15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хлебокомбинат</a:t>
            </a:r>
            <a:r>
              <a:rPr lang="ru-RU" sz="15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другие организации. Всего за годы войны в Чувашии было построено и введено в эксплуатацию более 90 различных промышленных объектов, которые приближали Победу. Их мощности позволили в три раза превзойти довоенный уровень её </a:t>
            </a:r>
            <a:r>
              <a:rPr lang="ru-RU" sz="15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выпуска. </a:t>
            </a:r>
            <a:endParaRPr lang="ru-RU" sz="153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0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675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1603</Words>
  <Application>Microsoft Office PowerPoint</Application>
  <PresentationFormat>Экран (4:3)</PresentationFormat>
  <Paragraphs>125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Диаграмма</vt:lpstr>
      <vt:lpstr>Исследовательская работа по теме  «Статистика Чувашии в годы Великой Отечественной войны » </vt:lpstr>
      <vt:lpstr>Оглавление</vt:lpstr>
      <vt:lpstr>Введение:</vt:lpstr>
      <vt:lpstr>Цель:</vt:lpstr>
      <vt:lpstr>Задачи проекта:</vt:lpstr>
      <vt:lpstr>Промышленность</vt:lpstr>
      <vt:lpstr>Слайд 7</vt:lpstr>
      <vt:lpstr>Слайд 8</vt:lpstr>
      <vt:lpstr>Вывод: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Заключение</vt:lpstr>
      <vt:lpstr>Слайд 20</vt:lpstr>
      <vt:lpstr>Список литературы 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Учитель</cp:lastModifiedBy>
  <cp:revision>28</cp:revision>
  <dcterms:created xsi:type="dcterms:W3CDTF">2025-01-23T20:04:13Z</dcterms:created>
  <dcterms:modified xsi:type="dcterms:W3CDTF">2025-11-20T06:36:32Z</dcterms:modified>
</cp:coreProperties>
</file>