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30"/>
  </p:notesMasterIdLst>
  <p:sldIdLst>
    <p:sldId id="256" r:id="rId2"/>
    <p:sldId id="349" r:id="rId3"/>
    <p:sldId id="348" r:id="rId4"/>
    <p:sldId id="352" r:id="rId5"/>
    <p:sldId id="363" r:id="rId6"/>
    <p:sldId id="364" r:id="rId7"/>
    <p:sldId id="353" r:id="rId8"/>
    <p:sldId id="365" r:id="rId9"/>
    <p:sldId id="366" r:id="rId10"/>
    <p:sldId id="358" r:id="rId11"/>
    <p:sldId id="367" r:id="rId12"/>
    <p:sldId id="354" r:id="rId13"/>
    <p:sldId id="368" r:id="rId14"/>
    <p:sldId id="355" r:id="rId15"/>
    <p:sldId id="356" r:id="rId16"/>
    <p:sldId id="351" r:id="rId17"/>
    <p:sldId id="357" r:id="rId18"/>
    <p:sldId id="371" r:id="rId19"/>
    <p:sldId id="257" r:id="rId20"/>
    <p:sldId id="369" r:id="rId21"/>
    <p:sldId id="347" r:id="rId22"/>
    <p:sldId id="370" r:id="rId23"/>
    <p:sldId id="359" r:id="rId24"/>
    <p:sldId id="360" r:id="rId25"/>
    <p:sldId id="361" r:id="rId26"/>
    <p:sldId id="260" r:id="rId27"/>
    <p:sldId id="362" r:id="rId28"/>
    <p:sldId id="264" r:id="rId29"/>
  </p:sldIdLst>
  <p:sldSz cx="9144000" cy="5143500" type="screen16x9"/>
  <p:notesSz cx="6858000" cy="9144000"/>
  <p:embeddedFontLst>
    <p:embeddedFont>
      <p:font typeface="Crimson Text" panose="020B0604020202020204" charset="0"/>
      <p:regular r:id="rId31"/>
      <p:bold r:id="rId32"/>
      <p:italic r:id="rId33"/>
      <p:boldItalic r:id="rId34"/>
    </p:embeddedFon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Montserrat" panose="00000500000000000000" pitchFamily="2" charset="-52"/>
      <p:regular r:id="rId39"/>
      <p:bold r:id="rId40"/>
      <p:italic r:id="rId41"/>
      <p:boldItalic r:id="rId42"/>
    </p:embeddedFont>
    <p:embeddedFont>
      <p:font typeface="PT Sans" panose="020B0503020203020204" pitchFamily="34" charset="-52"/>
      <p:regular r:id="rId43"/>
      <p:bold r:id="rId44"/>
      <p:italic r:id="rId45"/>
      <p:boldItalic r:id="rId46"/>
    </p:embeddedFont>
    <p:embeddedFont>
      <p:font typeface="Vidaloka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08BAB1-C15E-4CA9-BB58-FB3DA0ADABED}">
  <a:tblStyle styleId="{C208BAB1-C15E-4CA9-BB58-FB3DA0ADAB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662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228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091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010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600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230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550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286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026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979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889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95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825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251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019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970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7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70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75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20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81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867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78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1" r:id="rId4"/>
    <p:sldLayoutId id="2147483664" r:id="rId5"/>
    <p:sldLayoutId id="2147483696" r:id="rId6"/>
    <p:sldLayoutId id="2147483697" r:id="rId7"/>
    <p:sldLayoutId id="2147483698" r:id="rId8"/>
    <p:sldLayoutId id="214748369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797578" y="993994"/>
            <a:ext cx="8015915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>
                <a:ln w="0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Золотое сечение</a:t>
            </a:r>
            <a:endParaRPr sz="8000" dirty="0">
              <a:ln w="0">
                <a:solidFill>
                  <a:srgbClr val="FFC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C521BD-A985-EC00-3DF1-AB3C099CFBBE}"/>
              </a:ext>
            </a:extLst>
          </p:cNvPr>
          <p:cNvSpPr txBox="1"/>
          <p:nvPr/>
        </p:nvSpPr>
        <p:spPr>
          <a:xfrm>
            <a:off x="2854866" y="4260266"/>
            <a:ext cx="3591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«Ночь. Голубая волна»</a:t>
            </a:r>
          </a:p>
          <a:p>
            <a:pPr algn="ctr"/>
            <a:r>
              <a:rPr lang="ru-RU" sz="1600" dirty="0"/>
              <a:t>И. К. Айвазовский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704E01-9748-D87F-F061-BB1C97D27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491" y="408232"/>
            <a:ext cx="5100288" cy="38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2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C521BD-A985-EC00-3DF1-AB3C099CFBBE}"/>
              </a:ext>
            </a:extLst>
          </p:cNvPr>
          <p:cNvSpPr txBox="1"/>
          <p:nvPr/>
        </p:nvSpPr>
        <p:spPr>
          <a:xfrm>
            <a:off x="3509562" y="863589"/>
            <a:ext cx="56344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Ива́н </a:t>
            </a:r>
            <a:r>
              <a:rPr lang="ru-RU" sz="2800" i="1" dirty="0" err="1"/>
              <a:t>Константи́нович</a:t>
            </a:r>
            <a:r>
              <a:rPr lang="ru-RU" sz="2800" i="1" dirty="0"/>
              <a:t> </a:t>
            </a:r>
            <a:r>
              <a:rPr lang="ru-RU" sz="2800" i="1" dirty="0" err="1"/>
              <a:t>Айвазо́вский</a:t>
            </a:r>
            <a:endParaRPr lang="ru-RU" sz="2800" i="1" dirty="0"/>
          </a:p>
          <a:p>
            <a:pPr algn="ctr"/>
            <a:r>
              <a:rPr lang="ru-RU" sz="1600" dirty="0"/>
              <a:t>(17 июля 1817 — 19 апреля 1900) </a:t>
            </a:r>
          </a:p>
          <a:p>
            <a:pPr algn="ctr"/>
            <a:endParaRPr lang="ru-RU" sz="1600" dirty="0"/>
          </a:p>
          <a:p>
            <a:r>
              <a:rPr lang="ru-RU" sz="1600" dirty="0"/>
              <a:t>— представитель русской живописи, выдающийся маринист, коллекционер, меценат. Живописец Главного морского штаба, действительный тайный советник, академик и почётный член Императорской Академии художеств в Санкт-Петербурге, почётный член Академий художеств в Амстердаме, Риме, Париже, Флоренции и Штутгарте. Айвазовский никогда не писал с натуры, лишь по памяти.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156368-F429-6F63-6764-BB707CC34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2" y="522730"/>
            <a:ext cx="3194953" cy="40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95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70A05B-D77F-2C60-9897-28057332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70" y="561916"/>
            <a:ext cx="4711500" cy="572700"/>
          </a:xfrm>
        </p:spPr>
        <p:txBody>
          <a:bodyPr/>
          <a:lstStyle/>
          <a:p>
            <a:r>
              <a:rPr lang="ru-RU" sz="4400" dirty="0"/>
              <a:t>Числа Фибоначчи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5FAA35-2ED6-D1D8-7B1E-F601E77AD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445" y="955793"/>
            <a:ext cx="2545219" cy="31002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06307A-7F41-8876-E934-72E68264E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433"/>
          <a:stretch/>
        </p:blipFill>
        <p:spPr>
          <a:xfrm>
            <a:off x="253107" y="3243972"/>
            <a:ext cx="5553075" cy="8121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3CF7B0-7B3E-0C8E-0ABE-664456893B02}"/>
              </a:ext>
            </a:extLst>
          </p:cNvPr>
          <p:cNvSpPr txBox="1"/>
          <p:nvPr/>
        </p:nvSpPr>
        <p:spPr>
          <a:xfrm>
            <a:off x="374736" y="1489646"/>
            <a:ext cx="52880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/>
              <a:t>	Ряд Фибоначчи </a:t>
            </a:r>
            <a:r>
              <a:rPr lang="ru-RU" sz="1800" i="1" dirty="0"/>
              <a:t>– это бесконечная последовательность чисел, первые два члена которой равны 1, а каждое последующее число, начиная с третьего, является суммой двух предыдущих членов последовательности.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97272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C521BD-A985-EC00-3DF1-AB3C099CFBBE}"/>
              </a:ext>
            </a:extLst>
          </p:cNvPr>
          <p:cNvSpPr txBox="1"/>
          <p:nvPr/>
        </p:nvSpPr>
        <p:spPr>
          <a:xfrm>
            <a:off x="3509562" y="863589"/>
            <a:ext cx="563443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Леона́рдо Пиза́нский</a:t>
            </a:r>
          </a:p>
          <a:p>
            <a:pPr algn="ctr"/>
            <a:r>
              <a:rPr lang="ru-RU" sz="1600" dirty="0"/>
              <a:t>(1170 - 1250 года) </a:t>
            </a:r>
          </a:p>
          <a:p>
            <a:pPr algn="ctr"/>
            <a:endParaRPr lang="ru-RU" sz="1600" dirty="0"/>
          </a:p>
          <a:p>
            <a:r>
              <a:rPr lang="ru-RU" sz="1600" dirty="0"/>
              <a:t>— первый крупный математик средневековой Европы. Наиболее известен под прозвищем </a:t>
            </a:r>
            <a:r>
              <a:rPr lang="ru-RU" sz="1600" dirty="0" err="1"/>
              <a:t>Фибона́ччи</a:t>
            </a:r>
            <a:r>
              <a:rPr lang="ru-RU" sz="1600" dirty="0"/>
              <a:t> (переводится как «счастливчик»). Леонардо написал труд «Книга абака» (абак — это древнеримские счеты). В своей книге Фибоначчи сообщил европейцам о десятичной системе счисления. До тех пор они пользовались римскими цифрами. «Книга абака» включала в себя все известные на тот момент знания по арифметике и алгебре. Другая книга Фибоначчи, «Практика геометрии», была сводом знаний по геометрии.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A7C9A7-2CDD-992C-B8E2-88D8CEA19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8" y="709701"/>
            <a:ext cx="3060602" cy="34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3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70A05B-D77F-2C60-9897-28057332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579" y="484887"/>
            <a:ext cx="6059261" cy="572700"/>
          </a:xfrm>
        </p:spPr>
        <p:txBody>
          <a:bodyPr/>
          <a:lstStyle/>
          <a:p>
            <a:r>
              <a:rPr lang="ru-RU" sz="4400" dirty="0"/>
              <a:t>Спираль Фибоначчи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44542C-AC90-A52C-3CD0-2F958C2C7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63" y="1364280"/>
            <a:ext cx="4943894" cy="312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2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03AF4E-FC37-3817-E8A9-5AD531B6E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64" b="11562"/>
          <a:stretch/>
        </p:blipFill>
        <p:spPr>
          <a:xfrm>
            <a:off x="1429072" y="313357"/>
            <a:ext cx="6285855" cy="451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5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70A05B-D77F-2C60-9897-28057332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6420" y="239075"/>
            <a:ext cx="7351123" cy="572700"/>
          </a:xfrm>
        </p:spPr>
        <p:txBody>
          <a:bodyPr/>
          <a:lstStyle/>
          <a:p>
            <a:pPr algn="ctr"/>
            <a:r>
              <a:rPr lang="ru-RU" sz="4000" dirty="0"/>
              <a:t>В природе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ACCA0A-9166-3C36-3892-9CE94381F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0" r="5577" b="13468"/>
          <a:stretch/>
        </p:blipFill>
        <p:spPr>
          <a:xfrm>
            <a:off x="4296572" y="1118737"/>
            <a:ext cx="4186897" cy="32280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A64EE-FA97-3B46-638E-DCD3FED30F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35" r="5214"/>
          <a:stretch/>
        </p:blipFill>
        <p:spPr>
          <a:xfrm>
            <a:off x="352539" y="1118737"/>
            <a:ext cx="3685083" cy="322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6D6EA76-8D1D-49E4-1972-42002D85E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8" y="390409"/>
            <a:ext cx="8736377" cy="43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99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C521BD-A985-EC00-3DF1-AB3C099CFBBE}"/>
              </a:ext>
            </a:extLst>
          </p:cNvPr>
          <p:cNvSpPr txBox="1"/>
          <p:nvPr/>
        </p:nvSpPr>
        <p:spPr>
          <a:xfrm>
            <a:off x="232027" y="511048"/>
            <a:ext cx="454013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Витрувианский человек</a:t>
            </a:r>
          </a:p>
          <a:p>
            <a:r>
              <a:rPr lang="ru-RU" sz="2800" i="1" dirty="0"/>
              <a:t> </a:t>
            </a:r>
            <a:r>
              <a:rPr lang="ru-RU" sz="1600" dirty="0"/>
              <a:t>— рисунок, сделанный Леонардо Да Винчи примерно в 1490-1492 годах, как иллюстрация для книги, посвященной трудам </a:t>
            </a:r>
            <a:r>
              <a:rPr lang="ru-RU" sz="1600" dirty="0" err="1"/>
              <a:t>Витрувия</a:t>
            </a:r>
            <a:r>
              <a:rPr lang="ru-RU" sz="1600" dirty="0"/>
              <a:t>. Это математические  пропорции человеческого тела. Рисунок сам по себе часто используется как неявный символ внутренней симметрии человеческого тела.</a:t>
            </a:r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	Термин «золотое сечение» ввел Леонардо да Винчи. Действительно в природе и человеческом теле много пропорциональных отношений, близких к тому, которое Леонардо да Винчи назвал золотым сечением.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2230A5-2F0D-8600-B271-9F1EED48B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160" y="779683"/>
            <a:ext cx="4139812" cy="35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65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70A05B-D77F-2C60-9897-28057332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13" y="318266"/>
            <a:ext cx="4711500" cy="572700"/>
          </a:xfrm>
        </p:spPr>
        <p:txBody>
          <a:bodyPr/>
          <a:lstStyle/>
          <a:p>
            <a:r>
              <a:rPr lang="ru-RU" sz="4000" dirty="0"/>
              <a:t>В живописи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60438B-5568-B109-4245-2884CEC1F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835" y="483599"/>
            <a:ext cx="2564884" cy="3736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C48AC7-86C7-1551-DC97-2F3BFFC1D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21" y="1027769"/>
            <a:ext cx="4229202" cy="3192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A4BA84-04A7-D1F5-3B7B-672F2274AF60}"/>
              </a:ext>
            </a:extLst>
          </p:cNvPr>
          <p:cNvSpPr txBox="1"/>
          <p:nvPr/>
        </p:nvSpPr>
        <p:spPr>
          <a:xfrm>
            <a:off x="5190991" y="4220183"/>
            <a:ext cx="2660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«Мона Лиза» </a:t>
            </a:r>
          </a:p>
          <a:p>
            <a:pPr algn="ctr"/>
            <a:r>
              <a:rPr lang="ru-RU" sz="1600" dirty="0"/>
              <a:t>Леонардо да Винчи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E69DA0-5A84-B1A7-518A-885AF5462376}"/>
              </a:ext>
            </a:extLst>
          </p:cNvPr>
          <p:cNvSpPr txBox="1"/>
          <p:nvPr/>
        </p:nvSpPr>
        <p:spPr>
          <a:xfrm>
            <a:off x="89271" y="4220182"/>
            <a:ext cx="4770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«Большая волна в Канагаве»</a:t>
            </a:r>
            <a:r>
              <a:rPr lang="en-US" altLang="ja-JP" sz="1600" dirty="0"/>
              <a:t> </a:t>
            </a:r>
            <a:r>
              <a:rPr lang="ru-RU" sz="1600" dirty="0"/>
              <a:t>гравюра на дереве Кацусики Хокусая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70A05B-D77F-2C60-9897-28057332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881" y="327210"/>
            <a:ext cx="7351123" cy="572700"/>
          </a:xfrm>
        </p:spPr>
        <p:txBody>
          <a:bodyPr/>
          <a:lstStyle/>
          <a:p>
            <a:pPr algn="ctr"/>
            <a:r>
              <a:rPr lang="ru-RU" sz="4000" dirty="0"/>
              <a:t>В природе - пропорция "создающая жизнь"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73EC4A-7011-C2A1-61C3-E16921D2E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1" y="2078803"/>
            <a:ext cx="5245811" cy="22633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B01DA9-A858-3B0A-9FC4-84C9ACEC0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13" y="1802264"/>
            <a:ext cx="2512821" cy="26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0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C521BD-A985-EC00-3DF1-AB3C099CFBBE}"/>
              </a:ext>
            </a:extLst>
          </p:cNvPr>
          <p:cNvSpPr txBox="1"/>
          <p:nvPr/>
        </p:nvSpPr>
        <p:spPr>
          <a:xfrm>
            <a:off x="3272010" y="1348331"/>
            <a:ext cx="58719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/>
              <a:t>Кацусика</a:t>
            </a:r>
            <a:r>
              <a:rPr lang="ru-RU" sz="2800" i="1" dirty="0"/>
              <a:t> Хокусай</a:t>
            </a:r>
          </a:p>
          <a:p>
            <a:pPr algn="ctr"/>
            <a:r>
              <a:rPr lang="ru-RU" sz="1600" dirty="0"/>
              <a:t>(21 октября 1760 – 10 мая 1849)</a:t>
            </a:r>
          </a:p>
          <a:p>
            <a:pPr algn="ctr"/>
            <a:endParaRPr lang="ru-RU" sz="1600" dirty="0"/>
          </a:p>
          <a:p>
            <a:r>
              <a:rPr lang="ru-RU" sz="1600" dirty="0"/>
              <a:t>— японский художник укиё-э, иллюстратор, гравёр. Мастер завершающего периода японской ксилографии.</a:t>
            </a:r>
          </a:p>
          <a:p>
            <a:r>
              <a:rPr lang="ru-RU" sz="1600" dirty="0"/>
              <a:t>Хокусай использовал не менее тридцати псевдонимов на протяжении своей жизни. Хокусай создал более 30 000 произведений искусства.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58DB83-45A9-D9F7-1C2B-61F46EB1E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12" y="579784"/>
            <a:ext cx="2671934" cy="40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6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A4BA84-04A7-D1F5-3B7B-672F2274AF60}"/>
              </a:ext>
            </a:extLst>
          </p:cNvPr>
          <p:cNvSpPr txBox="1"/>
          <p:nvPr/>
        </p:nvSpPr>
        <p:spPr>
          <a:xfrm>
            <a:off x="5190991" y="4220183"/>
            <a:ext cx="2660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«Мадонна Литта» </a:t>
            </a:r>
          </a:p>
          <a:p>
            <a:pPr algn="ctr"/>
            <a:r>
              <a:rPr lang="ru-RU" sz="1600" dirty="0"/>
              <a:t>Леонардо да Винчи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E69DA0-5A84-B1A7-518A-885AF5462376}"/>
              </a:ext>
            </a:extLst>
          </p:cNvPr>
          <p:cNvSpPr txBox="1"/>
          <p:nvPr/>
        </p:nvSpPr>
        <p:spPr>
          <a:xfrm>
            <a:off x="0" y="4220183"/>
            <a:ext cx="4770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«Девушка с жемчужной серёжкой»</a:t>
            </a:r>
          </a:p>
          <a:p>
            <a:pPr algn="ctr"/>
            <a:r>
              <a:rPr lang="ru-RU" sz="1600" dirty="0"/>
              <a:t>Ян Вермеер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0FEC5F-626C-CBA8-A635-D2BFE6A4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667" y="548584"/>
            <a:ext cx="2881897" cy="36715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118BAE-8CFB-EF95-B041-FA49CBB29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34" y="471307"/>
            <a:ext cx="3628634" cy="36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C521BD-A985-EC00-3DF1-AB3C099CFBBE}"/>
              </a:ext>
            </a:extLst>
          </p:cNvPr>
          <p:cNvSpPr txBox="1"/>
          <p:nvPr/>
        </p:nvSpPr>
        <p:spPr>
          <a:xfrm>
            <a:off x="3635566" y="571994"/>
            <a:ext cx="539826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Вермеер Ян</a:t>
            </a:r>
          </a:p>
          <a:p>
            <a:pPr algn="ctr"/>
            <a:r>
              <a:rPr lang="ru-RU" sz="1600" dirty="0"/>
              <a:t>(31 октября 1632 – 15 декабря 1675)</a:t>
            </a:r>
          </a:p>
          <a:p>
            <a:pPr algn="ctr"/>
            <a:endParaRPr lang="ru-RU" sz="1600" dirty="0"/>
          </a:p>
          <a:p>
            <a:r>
              <a:rPr lang="ru-RU" sz="1600" dirty="0"/>
              <a:t>— нидерландский живописец, мастер бытового и портретного жанров, один из самых выдающихся художников «Золотого века голландской живописи». В работах Вермеера огромную роль играют символы и знаки, часто ими он зашифровывает библейские аллегории, вопросы морали и нравственности, выбора и любви. Ян Вермеер рисовал медленно. Именно по этой причине он успевал полностью завершать лишь по три картины в год. За всю жизнь он написал не более 40 - 45 работ.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2AAF46-445E-8626-4B9D-6FCFAC11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3" y="571994"/>
            <a:ext cx="3135712" cy="379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08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70A05B-D77F-2C60-9897-28057332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1847" y="223998"/>
            <a:ext cx="7351123" cy="572700"/>
          </a:xfrm>
        </p:spPr>
        <p:txBody>
          <a:bodyPr/>
          <a:lstStyle/>
          <a:p>
            <a:pPr algn="ctr"/>
            <a:r>
              <a:rPr lang="ru-RU" sz="4000" dirty="0"/>
              <a:t>В архитектуре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A30B36-C466-6DE2-F6B1-BBE73DFFC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21" y="966041"/>
            <a:ext cx="3728292" cy="37207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F0C45E-815C-7DF3-29E7-724AD6976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119" y="458022"/>
            <a:ext cx="3078775" cy="42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9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айны ряда Фибоначчи: как работает принцип золотого сечения в архитектуре">
            <a:extLst>
              <a:ext uri="{FF2B5EF4-FFF2-40B4-BE49-F238E27FC236}">
                <a16:creationId xmlns:a16="http://schemas.microsoft.com/office/drawing/2014/main" id="{CB51109F-17A0-9AC5-DC86-D40A069F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0" y="475577"/>
            <a:ext cx="4232112" cy="26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44EC66-6838-7E82-67F1-FC7A4935C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1454"/>
            <a:ext cx="4403820" cy="3038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7AC58D-68CD-A208-AFCB-92283C3C597E}"/>
              </a:ext>
            </a:extLst>
          </p:cNvPr>
          <p:cNvSpPr txBox="1"/>
          <p:nvPr/>
        </p:nvSpPr>
        <p:spPr>
          <a:xfrm>
            <a:off x="1102092" y="3530228"/>
            <a:ext cx="2660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«Парфенон»</a:t>
            </a:r>
          </a:p>
          <a:p>
            <a:pPr algn="ctr"/>
            <a:r>
              <a:rPr lang="ru-RU" sz="1800" dirty="0"/>
              <a:t>Древнегреческий храм</a:t>
            </a:r>
          </a:p>
        </p:txBody>
      </p:sp>
    </p:spTree>
    <p:extLst>
      <p:ext uri="{BB962C8B-B14F-4D97-AF65-F5344CB8AC3E}">
        <p14:creationId xmlns:p14="http://schemas.microsoft.com/office/powerpoint/2010/main" val="1089372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E6DE09-DEF8-5DD4-8C37-FAF463836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6" b="25459"/>
          <a:stretch/>
        </p:blipFill>
        <p:spPr>
          <a:xfrm>
            <a:off x="1540512" y="409009"/>
            <a:ext cx="6354114" cy="3711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55DCEE-DD9D-EAAE-A17B-239E896A7FA2}"/>
              </a:ext>
            </a:extLst>
          </p:cNvPr>
          <p:cNvSpPr txBox="1"/>
          <p:nvPr/>
        </p:nvSpPr>
        <p:spPr>
          <a:xfrm>
            <a:off x="3387282" y="4149716"/>
            <a:ext cx="2660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«Тадж-Махал»</a:t>
            </a:r>
          </a:p>
          <a:p>
            <a:pPr algn="ctr"/>
            <a:r>
              <a:rPr lang="ru-RU" sz="1600" dirty="0"/>
              <a:t>Мечеть в Индии</a:t>
            </a:r>
          </a:p>
        </p:txBody>
      </p:sp>
    </p:spTree>
    <p:extLst>
      <p:ext uri="{BB962C8B-B14F-4D97-AF65-F5344CB8AC3E}">
        <p14:creationId xmlns:p14="http://schemas.microsoft.com/office/powerpoint/2010/main" val="174244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5;p63">
            <a:extLst>
              <a:ext uri="{FF2B5EF4-FFF2-40B4-BE49-F238E27FC236}">
                <a16:creationId xmlns:a16="http://schemas.microsoft.com/office/drawing/2014/main" id="{637C4B1C-F3E9-1826-D9F3-9C06BA911EFB}"/>
              </a:ext>
            </a:extLst>
          </p:cNvPr>
          <p:cNvSpPr txBox="1">
            <a:spLocks/>
          </p:cNvSpPr>
          <p:nvPr/>
        </p:nvSpPr>
        <p:spPr>
          <a:xfrm>
            <a:off x="375672" y="858343"/>
            <a:ext cx="4526836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200"/>
              </a:spcAft>
            </a:pPr>
            <a:r>
              <a:rPr lang="ru-RU" dirty="0"/>
              <a:t>«В геометрии существует два сокровища – теорема Пифагора и деление отрезка в крайнем и среднем отношении. Первое можно сравнить с ценностью золота, второе можно назвать драгоценным камнем»</a:t>
            </a:r>
          </a:p>
        </p:txBody>
      </p:sp>
      <p:sp>
        <p:nvSpPr>
          <p:cNvPr id="7" name="Google Shape;534;p63">
            <a:extLst>
              <a:ext uri="{FF2B5EF4-FFF2-40B4-BE49-F238E27FC236}">
                <a16:creationId xmlns:a16="http://schemas.microsoft.com/office/drawing/2014/main" id="{3422368C-48E9-90E9-2AB2-47CD489796E8}"/>
              </a:ext>
            </a:extLst>
          </p:cNvPr>
          <p:cNvSpPr txBox="1">
            <a:spLocks/>
          </p:cNvSpPr>
          <p:nvPr/>
        </p:nvSpPr>
        <p:spPr>
          <a:xfrm>
            <a:off x="1643461" y="3348192"/>
            <a:ext cx="4323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r>
              <a:rPr lang="ru-RU" dirty="0"/>
              <a:t>— Иоганн Кеплер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B150244-20CF-DF6E-0C86-5C381E51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21" y="362894"/>
            <a:ext cx="3088307" cy="44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3"/>
          <p:cNvSpPr txBox="1">
            <a:spLocks noGrp="1"/>
          </p:cNvSpPr>
          <p:nvPr>
            <p:ph type="subTitle" idx="1"/>
          </p:nvPr>
        </p:nvSpPr>
        <p:spPr>
          <a:xfrm>
            <a:off x="0" y="1805934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«Мир построен силою чисел»</a:t>
            </a:r>
            <a:endParaRPr dirty="0"/>
          </a:p>
        </p:txBody>
      </p:sp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2597788" y="244537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</a:t>
            </a:r>
            <a:r>
              <a:rPr lang="ru-RU" dirty="0"/>
              <a:t> Пифагор</a:t>
            </a:r>
            <a:endParaRPr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C904223-3661-B757-6A69-AB85AC51E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93" y="598928"/>
            <a:ext cx="2685323" cy="36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45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7"/>
          <p:cNvSpPr txBox="1">
            <a:spLocks noGrp="1"/>
          </p:cNvSpPr>
          <p:nvPr>
            <p:ph type="title"/>
          </p:nvPr>
        </p:nvSpPr>
        <p:spPr>
          <a:xfrm>
            <a:off x="997425" y="832829"/>
            <a:ext cx="7149150" cy="1291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n w="0">
                  <a:solidFill>
                    <a:srgbClr val="FFC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</a:t>
            </a:r>
            <a:r>
              <a:rPr lang="en" dirty="0">
                <a:ln w="0">
                  <a:solidFill>
                    <a:srgbClr val="FFC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dirty="0">
              <a:ln w="0">
                <a:solidFill>
                  <a:srgbClr val="FFC0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70A05B-D77F-2C60-9897-28057332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71" y="681743"/>
            <a:ext cx="4711500" cy="572700"/>
          </a:xfrm>
        </p:spPr>
        <p:txBody>
          <a:bodyPr/>
          <a:lstStyle/>
          <a:p>
            <a:r>
              <a:rPr lang="ru-RU" sz="4400" dirty="0"/>
              <a:t>В живописи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A3E28-D887-B870-0F14-B518E9D4E5E4}"/>
              </a:ext>
            </a:extLst>
          </p:cNvPr>
          <p:cNvSpPr txBox="1"/>
          <p:nvPr/>
        </p:nvSpPr>
        <p:spPr>
          <a:xfrm>
            <a:off x="223898" y="1676128"/>
            <a:ext cx="36059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PT Sans" panose="020B0503020203020204" pitchFamily="34" charset="-52"/>
              </a:rPr>
              <a:t>Правило золотого сечения в картине </a:t>
            </a:r>
            <a:r>
              <a:rPr lang="ru-RU" sz="20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PT Sans" panose="020B0503020203020204" pitchFamily="34" charset="-52"/>
              </a:rPr>
              <a:t>проявляется делением ее на части четырьмя линиями - две из них горизонтальные,  и две вертикальные.</a:t>
            </a:r>
            <a:r>
              <a:rPr lang="ru-RU" sz="2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PT Sans" panose="020B0503020203020204" pitchFamily="34" charset="-52"/>
              </a:rPr>
              <a:t> Расположены они согласно пропорции 1,618.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8C3A28-5EDA-3B0B-3001-4EB7CE3D1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856" y="1254350"/>
            <a:ext cx="5017773" cy="320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70A05B-D77F-2C60-9897-28057332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69" y="295893"/>
            <a:ext cx="4711500" cy="572700"/>
          </a:xfrm>
        </p:spPr>
        <p:txBody>
          <a:bodyPr/>
          <a:lstStyle/>
          <a:p>
            <a:r>
              <a:rPr lang="ru-RU" sz="4400" dirty="0"/>
              <a:t>В живописи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A6FA6-1F78-E684-6D3A-307C43601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29" b="96687" l="4167" r="90556">
                        <a14:foregroundMark x1="12222" y1="18976" x2="63611" y2="20181"/>
                        <a14:foregroundMark x1="63611" y1="20181" x2="73889" y2="18675"/>
                        <a14:foregroundMark x1="4444" y1="16265" x2="12500" y2="62349"/>
                        <a14:foregroundMark x1="12500" y1="62349" x2="34722" y2="70783"/>
                        <a14:foregroundMark x1="34722" y1="70783" x2="64167" y2="61446"/>
                        <a14:foregroundMark x1="64167" y1="61446" x2="78611" y2="31928"/>
                        <a14:foregroundMark x1="78611" y1="31928" x2="77500" y2="14759"/>
                        <a14:foregroundMark x1="13611" y1="14458" x2="74444" y2="7831"/>
                        <a14:foregroundMark x1="35000" y1="37651" x2="63056" y2="45482"/>
                        <a14:foregroundMark x1="40833" y1="24699" x2="41389" y2="45783"/>
                        <a14:foregroundMark x1="32222" y1="72289" x2="55556" y2="64759"/>
                        <a14:foregroundMark x1="55556" y1="64759" x2="78333" y2="48494"/>
                        <a14:foregroundMark x1="78333" y1="48494" x2="81944" y2="42470"/>
                        <a14:foregroundMark x1="90334" y1="56627" x2="90833" y2="59639"/>
                        <a14:foregroundMark x1="88889" y1="47892" x2="89781" y2="53284"/>
                        <a14:foregroundMark x1="26389" y1="63554" x2="48611" y2="28916"/>
                        <a14:foregroundMark x1="36667" y1="59940" x2="74722" y2="48193"/>
                        <a14:foregroundMark x1="25000" y1="90663" x2="62778" y2="50000"/>
                        <a14:foregroundMark x1="20000" y1="72892" x2="35278" y2="82229"/>
                        <a14:foregroundMark x1="35278" y1="82229" x2="65556" y2="89157"/>
                        <a14:foregroundMark x1="67335" y1="86145" x2="68611" y2="85843"/>
                        <a14:foregroundMark x1="22778" y1="96687" x2="67335" y2="86145"/>
                        <a14:foregroundMark x1="69444" y1="84940" x2="69722" y2="84639"/>
                        <a14:foregroundMark x1="69166" y1="85241" x2="69444" y2="84940"/>
                        <a14:foregroundMark x1="68611" y1="85843" x2="69166" y2="85241"/>
                        <a14:foregroundMark x1="62778" y1="75301" x2="58056" y2="90663"/>
                        <a14:foregroundMark x1="33889" y1="75904" x2="21667" y2="90964"/>
                        <a14:foregroundMark x1="14167" y1="92169" x2="16389" y2="68675"/>
                        <a14:foregroundMark x1="40833" y1="66867" x2="53056" y2="79518"/>
                        <a14:foregroundMark x1="53056" y1="79518" x2="53056" y2="81325"/>
                        <a14:foregroundMark x1="40000" y1="90060" x2="37778" y2="74699"/>
                        <a14:foregroundMark x1="12778" y1="87651" x2="12778" y2="69880"/>
                        <a14:backgroundMark x1="3056" y1="93675" x2="7222" y2="98494"/>
                        <a14:backgroundMark x1="93056" y1="71084" x2="91389" y2="66265"/>
                        <a14:backgroundMark x1="93611" y1="57831" x2="90833" y2="57530"/>
                        <a14:backgroundMark x1="90833" y1="64157" x2="91667" y2="62651"/>
                        <a14:backgroundMark x1="68611" y1="90060" x2="70278" y2="83735"/>
                        <a14:backgroundMark x1="75000" y1="87349" x2="70278" y2="83735"/>
                        <a14:backgroundMark x1="70000" y1="85241" x2="70000" y2="85241"/>
                        <a14:backgroundMark x1="69167" y1="84337" x2="69167" y2="84337"/>
                        <a14:backgroundMark x1="69167" y1="84337" x2="69167" y2="84337"/>
                        <a14:backgroundMark x1="69444" y1="86145" x2="69444" y2="86145"/>
                        <a14:backgroundMark x1="69444" y1="85843" x2="69444" y2="85843"/>
                        <a14:backgroundMark x1="68611" y1="85241" x2="68611" y2="85241"/>
                        <a14:backgroundMark x1="69722" y1="84940" x2="69722" y2="849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7576" y="624259"/>
            <a:ext cx="4223474" cy="3894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5B5104-4E61-3D21-2EFE-43680C6448C0}"/>
              </a:ext>
            </a:extLst>
          </p:cNvPr>
          <p:cNvSpPr txBox="1"/>
          <p:nvPr/>
        </p:nvSpPr>
        <p:spPr>
          <a:xfrm>
            <a:off x="5613869" y="3863404"/>
            <a:ext cx="4770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«Сумерки. Стога»</a:t>
            </a:r>
          </a:p>
          <a:p>
            <a:pPr algn="ctr"/>
            <a:r>
              <a:rPr lang="ru-RU" sz="1600" dirty="0"/>
              <a:t>И.И. Левитана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521BD-A985-EC00-3DF1-AB3C099CFBBE}"/>
              </a:ext>
            </a:extLst>
          </p:cNvPr>
          <p:cNvSpPr txBox="1"/>
          <p:nvPr/>
        </p:nvSpPr>
        <p:spPr>
          <a:xfrm>
            <a:off x="354036" y="4191167"/>
            <a:ext cx="3591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«Александр Сергеевич Пушкин в селе Михайловском» Н. Н. </a:t>
            </a:r>
            <a:r>
              <a:rPr lang="ru-RU" sz="1600" dirty="0" err="1"/>
              <a:t>Ге</a:t>
            </a:r>
            <a:r>
              <a:rPr lang="ru-RU" sz="1600" dirty="0"/>
              <a:t> </a:t>
            </a:r>
          </a:p>
        </p:txBody>
      </p:sp>
      <p:pic>
        <p:nvPicPr>
          <p:cNvPr id="1026" name="Picture 2" descr="правило золотого сечения в живописи">
            <a:extLst>
              <a:ext uri="{FF2B5EF4-FFF2-40B4-BE49-F238E27FC236}">
                <a16:creationId xmlns:a16="http://schemas.microsoft.com/office/drawing/2014/main" id="{E2CCC700-F552-3ADB-30B9-65D8DAD1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3" y="1196959"/>
            <a:ext cx="3880233" cy="29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0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C521BD-A985-EC00-3DF1-AB3C099CFBBE}"/>
              </a:ext>
            </a:extLst>
          </p:cNvPr>
          <p:cNvSpPr txBox="1"/>
          <p:nvPr/>
        </p:nvSpPr>
        <p:spPr>
          <a:xfrm>
            <a:off x="3685832" y="1175902"/>
            <a:ext cx="516541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/>
              <a:t>Никола́й</a:t>
            </a:r>
            <a:r>
              <a:rPr lang="ru-RU" sz="2800" i="1" dirty="0"/>
              <a:t> </a:t>
            </a:r>
            <a:r>
              <a:rPr lang="ru-RU" sz="2800" i="1" dirty="0" err="1"/>
              <a:t>Никола́евич</a:t>
            </a:r>
            <a:r>
              <a:rPr lang="ru-RU" sz="2800" i="1" dirty="0"/>
              <a:t> </a:t>
            </a:r>
            <a:r>
              <a:rPr lang="ru-RU" sz="2800" i="1" dirty="0" err="1"/>
              <a:t>Ге</a:t>
            </a:r>
            <a:endParaRPr lang="ru-RU" sz="2800" i="1" dirty="0"/>
          </a:p>
          <a:p>
            <a:pPr algn="ctr"/>
            <a:r>
              <a:rPr lang="ru-RU" sz="1600" dirty="0"/>
              <a:t>(15 февраля 1831 — 1  июня 1894) </a:t>
            </a:r>
          </a:p>
          <a:p>
            <a:pPr algn="ctr"/>
            <a:endParaRPr lang="ru-RU" sz="1600" dirty="0"/>
          </a:p>
          <a:p>
            <a:r>
              <a:rPr lang="ru-RU" sz="1600" dirty="0"/>
              <a:t>— русский живописец и рисовальщик, скульптор, теоретик искусства и писатель. Один из членов-учредителей Товарищества передвижников (с 1870). Профессор (1864–1890) и сверхштатный член (1872–1891) Императорской Академии художеств. За «Тайную вечерю» Академия присвоила Николаю </a:t>
            </a:r>
            <a:r>
              <a:rPr lang="ru-RU" sz="1600" dirty="0" err="1"/>
              <a:t>Ге</a:t>
            </a:r>
            <a:r>
              <a:rPr lang="ru-RU" sz="1600" dirty="0"/>
              <a:t> звание профессора, минуя звание академика.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F0BF6F-62EC-5C9B-4BB4-03D78FDC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53" y="571500"/>
            <a:ext cx="29146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C521BD-A985-EC00-3DF1-AB3C099CFBBE}"/>
              </a:ext>
            </a:extLst>
          </p:cNvPr>
          <p:cNvSpPr txBox="1"/>
          <p:nvPr/>
        </p:nvSpPr>
        <p:spPr>
          <a:xfrm>
            <a:off x="3840300" y="1021666"/>
            <a:ext cx="516541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Левитан Исаак Ильич</a:t>
            </a:r>
          </a:p>
          <a:p>
            <a:pPr algn="ctr"/>
            <a:r>
              <a:rPr lang="ru-RU" sz="1600" dirty="0"/>
              <a:t>(18 августа 1860 — 22 июля 1900) </a:t>
            </a:r>
          </a:p>
          <a:p>
            <a:pPr algn="ctr"/>
            <a:endParaRPr lang="ru-RU" sz="1600" dirty="0"/>
          </a:p>
          <a:p>
            <a:r>
              <a:rPr lang="ru-RU" sz="1600" dirty="0"/>
              <a:t>— русский живописец и рисовальщик еврейского происхождения, один из крупнейших и наиболее плодовитых мастеров реалистического пейзажа второй половины XIX века. Академик Императорской Академии художеств (1898).</a:t>
            </a:r>
          </a:p>
          <a:p>
            <a:r>
              <a:rPr lang="ru-RU" sz="1600" dirty="0"/>
              <a:t>Его называют “певцом русской природы”, ведь он любил и ценил меланхоличный среднерусский пейзаж выше красот любимых тогдашними художниками Швейцарии и Франции. </a:t>
            </a:r>
          </a:p>
        </p:txBody>
      </p:sp>
      <p:pic>
        <p:nvPicPr>
          <p:cNvPr id="2050" name="Picture 2" descr="Левитан в 1899 году">
            <a:extLst>
              <a:ext uri="{FF2B5EF4-FFF2-40B4-BE49-F238E27FC236}">
                <a16:creationId xmlns:a16="http://schemas.microsoft.com/office/drawing/2014/main" id="{3B46B860-F329-6BDA-8E8E-BFA9DF6A5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" y="483359"/>
            <a:ext cx="3232876" cy="41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4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5B5104-4E61-3D21-2EFE-43680C6448C0}"/>
              </a:ext>
            </a:extLst>
          </p:cNvPr>
          <p:cNvSpPr txBox="1"/>
          <p:nvPr/>
        </p:nvSpPr>
        <p:spPr>
          <a:xfrm>
            <a:off x="4814373" y="4150494"/>
            <a:ext cx="4770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«Утро в сосновом лесу»</a:t>
            </a:r>
          </a:p>
          <a:p>
            <a:pPr algn="ctr"/>
            <a:r>
              <a:rPr lang="ru-RU" sz="1600" dirty="0"/>
              <a:t>Шишкин И. 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521BD-A985-EC00-3DF1-AB3C099CFBBE}"/>
              </a:ext>
            </a:extLst>
          </p:cNvPr>
          <p:cNvSpPr txBox="1"/>
          <p:nvPr/>
        </p:nvSpPr>
        <p:spPr>
          <a:xfrm>
            <a:off x="728610" y="3417421"/>
            <a:ext cx="3591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«Тайная вечеря»</a:t>
            </a:r>
          </a:p>
          <a:p>
            <a:pPr algn="ctr"/>
            <a:r>
              <a:rPr lang="ru-RU" sz="1600" dirty="0"/>
              <a:t>Леонардо да Винчи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D84284-1E6A-CCE3-1057-ADF90BFF3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32" y="476275"/>
            <a:ext cx="4441868" cy="2941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AEE128-FC6D-5422-DBDE-F4425C914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152" y="1198103"/>
            <a:ext cx="4231558" cy="29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1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C521BD-A985-EC00-3DF1-AB3C099CFBBE}"/>
              </a:ext>
            </a:extLst>
          </p:cNvPr>
          <p:cNvSpPr txBox="1"/>
          <p:nvPr/>
        </p:nvSpPr>
        <p:spPr>
          <a:xfrm>
            <a:off x="3586680" y="340370"/>
            <a:ext cx="516541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Леонардо да Винчи </a:t>
            </a:r>
          </a:p>
          <a:p>
            <a:pPr algn="ctr"/>
            <a:r>
              <a:rPr lang="ru-RU" sz="1600" dirty="0"/>
              <a:t>(15 апреля 1452 год – 2 мая 1519 год) </a:t>
            </a:r>
          </a:p>
          <a:p>
            <a:pPr algn="ctr"/>
            <a:endParaRPr lang="ru-RU" sz="1600" dirty="0"/>
          </a:p>
          <a:p>
            <a:r>
              <a:rPr lang="ru-RU" sz="1600" dirty="0"/>
              <a:t>— был знаменитым итальянским архитектором эпохи Возрождения, музыкантом, изобретателем, инженером, скульптором и гениальный художником. Он был описан как архетип «человека эпохи Возрождения» и универсального гения. Он также знаменит за свои многочисленные изобретения. Леонардо да Винчи оставил после себя более 13 000 страниц заметок и рисунков по анатомии, физиологии, инженерному делу, механике, геометрии, математике, полету птиц, летательным аппаратам, ботанике, пропорциям, топологии, оружию, музыкальным инструментам, искусству и многому другому. Всё это он записывал особой зеркальной стенографией, справа налево.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CCE7660-C73F-873F-BE49-2D710706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7" y="479234"/>
            <a:ext cx="2933398" cy="41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4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C521BD-A985-EC00-3DF1-AB3C099CFBBE}"/>
              </a:ext>
            </a:extLst>
          </p:cNvPr>
          <p:cNvSpPr txBox="1"/>
          <p:nvPr/>
        </p:nvSpPr>
        <p:spPr>
          <a:xfrm>
            <a:off x="3509562" y="571202"/>
            <a:ext cx="516541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Ива́н </a:t>
            </a:r>
            <a:r>
              <a:rPr lang="ru-RU" sz="2800" i="1" dirty="0" err="1"/>
              <a:t>Ива́нович</a:t>
            </a:r>
            <a:r>
              <a:rPr lang="ru-RU" sz="2800" i="1" dirty="0"/>
              <a:t> </a:t>
            </a:r>
            <a:r>
              <a:rPr lang="ru-RU" sz="2800" i="1" dirty="0" err="1"/>
              <a:t>Ши́шкин</a:t>
            </a:r>
            <a:r>
              <a:rPr lang="ru-RU" sz="2800" i="1" dirty="0"/>
              <a:t> </a:t>
            </a:r>
          </a:p>
          <a:p>
            <a:pPr algn="ctr"/>
            <a:r>
              <a:rPr lang="ru-RU" sz="1600" dirty="0"/>
              <a:t>(13 января 1832— 8 марта 1898 ) </a:t>
            </a:r>
          </a:p>
          <a:p>
            <a:pPr algn="ctr"/>
            <a:endParaRPr lang="ru-RU" sz="1600" dirty="0"/>
          </a:p>
          <a:p>
            <a:r>
              <a:rPr lang="ru-RU" sz="1600" dirty="0"/>
              <a:t>— русский живописец, рисовальщик и гравёр-офортист, один из главных мастеров реалистического пейзажа второй половины XIX века. Академик (1865), профессор (1873), руководитель пейзажной мастерской (1894—1895) Императорской Академии художеств. Один из членов-учредителей (1870) Товарищества передвижных художественных выставок. За свою жизнь великий художник написал более 800 картин, которые в настоящее время хранятся в музеях и галереях по всему миру.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9358FB8-5A06-BE5C-9799-5A51B03F2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t="1714" r="20317"/>
          <a:stretch/>
        </p:blipFill>
        <p:spPr bwMode="auto">
          <a:xfrm>
            <a:off x="336820" y="572189"/>
            <a:ext cx="2944721" cy="399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5445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926</Words>
  <Application>Microsoft Office PowerPoint</Application>
  <PresentationFormat>Экран (16:9)</PresentationFormat>
  <Paragraphs>74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Vidaloka</vt:lpstr>
      <vt:lpstr>Lato</vt:lpstr>
      <vt:lpstr>Arial</vt:lpstr>
      <vt:lpstr>Crimson Text</vt:lpstr>
      <vt:lpstr>PT Sans</vt:lpstr>
      <vt:lpstr>Montserrat</vt:lpstr>
      <vt:lpstr>Minimalist Business Slides XL by Slidesgo</vt:lpstr>
      <vt:lpstr>Золотое сечение</vt:lpstr>
      <vt:lpstr>В природе - пропорция "создающая жизнь"</vt:lpstr>
      <vt:lpstr>В живописи</vt:lpstr>
      <vt:lpstr>В живописи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Числа Фибоначчи</vt:lpstr>
      <vt:lpstr>Презентация PowerPoint</vt:lpstr>
      <vt:lpstr>Спираль Фибоначчи</vt:lpstr>
      <vt:lpstr>Презентация PowerPoint</vt:lpstr>
      <vt:lpstr>В природе</vt:lpstr>
      <vt:lpstr>Презентация PowerPoint</vt:lpstr>
      <vt:lpstr>Презентация PowerPoint</vt:lpstr>
      <vt:lpstr>В живописи</vt:lpstr>
      <vt:lpstr>Презентация PowerPoint</vt:lpstr>
      <vt:lpstr>Презентация PowerPoint</vt:lpstr>
      <vt:lpstr>Презентация PowerPoint</vt:lpstr>
      <vt:lpstr>В архитектуре</vt:lpstr>
      <vt:lpstr>Презентация PowerPoint</vt:lpstr>
      <vt:lpstr>Презентация PowerPoint</vt:lpstr>
      <vt:lpstr>Презентация PowerPoint</vt:lpstr>
      <vt:lpstr>— Пифагор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сечение</dc:title>
  <cp:lastModifiedBy>Валентина</cp:lastModifiedBy>
  <cp:revision>8</cp:revision>
  <dcterms:modified xsi:type="dcterms:W3CDTF">2024-04-24T18:42:27Z</dcterms:modified>
</cp:coreProperties>
</file>