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5" r:id="rId6"/>
    <p:sldId id="264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285616-B9F5-4EC0-90F6-BE64DA55A540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FF06DC5-57B9-4BF2-AE4F-0E3B727887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7"/>
            <a:ext cx="7922840" cy="1728192"/>
          </a:xfrm>
        </p:spPr>
        <p:txBody>
          <a:bodyPr/>
          <a:lstStyle/>
          <a:p>
            <a:pPr algn="ctr"/>
            <a:r>
              <a:rPr lang="ru-RU" sz="4000" b="1" dirty="0" smtClean="0"/>
              <a:t>Оказание первой помощи в боевых условиях</a:t>
            </a:r>
            <a:endParaRPr lang="ru-RU" sz="4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26350"/>
            <a:ext cx="384810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8674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наложения жгута-турникета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16831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Для турникета (жгута-закрутки):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свободный конец ленты продевают в пряжку и образуют петлю для наложения ее на конечность;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петля предварительно затягивается на конечности и фиксируется с помощью застежки «</a:t>
            </a:r>
            <a:r>
              <a:rPr lang="ru-RU" dirty="0" err="1" smtClean="0"/>
              <a:t>велкро</a:t>
            </a:r>
            <a:r>
              <a:rPr lang="ru-RU" dirty="0" smtClean="0"/>
              <a:t>» (к телу пациента должна прилегать гладкая поверхность ленты);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 помощью рычага затяжного механизма производится </a:t>
            </a:r>
            <a:r>
              <a:rPr lang="ru-RU" dirty="0" err="1" smtClean="0"/>
              <a:t>дозатяжка</a:t>
            </a:r>
            <a:r>
              <a:rPr lang="ru-RU" dirty="0" smtClean="0"/>
              <a:t> жгута до полной остановки кровотечения и его закрепление.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после наложения жгута обязательно применение обезболивания наркотическим анальгетиком из шприц-тюбика, выполнение транспортной иммобилизации. </a:t>
            </a:r>
          </a:p>
          <a:p>
            <a:r>
              <a:rPr lang="ru-RU" dirty="0" smtClean="0"/>
              <a:t>Жгут должен быть хорошо заметен со стороны, он не должен закрываться повязкой или </a:t>
            </a:r>
            <a:r>
              <a:rPr lang="ru-RU" dirty="0" err="1" smtClean="0"/>
              <a:t>иммобилизирующей</a:t>
            </a:r>
            <a:r>
              <a:rPr lang="ru-RU" dirty="0" smtClean="0"/>
              <a:t> шиной (рекомендуется написать на лбу раненого «ЖГУТ!»); необходимо указать время наложения жгута в сопроводительных документах (или на циферблате жгута-закрутки);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237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Зоны оказания медицинской помощи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889844"/>
            <a:ext cx="71287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ы.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b="1" dirty="0" smtClean="0">
                <a:solidFill>
                  <a:srgbClr val="FF0000"/>
                </a:solidFill>
              </a:rPr>
              <a:t>«Красная зона» </a:t>
            </a:r>
            <a:r>
              <a:rPr lang="ru-RU" dirty="0" smtClean="0"/>
              <a:t>– опасная зона непосредственного огневого контакта:</a:t>
            </a:r>
          </a:p>
          <a:p>
            <a:r>
              <a:rPr lang="ru-RU" dirty="0" smtClean="0"/>
              <a:t>высокая вероятность возникновения дополнительных потерь и выхода из строя</a:t>
            </a:r>
          </a:p>
          <a:p>
            <a:r>
              <a:rPr lang="ru-RU" dirty="0" smtClean="0"/>
              <a:t>личного состава;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«Желтая зона»</a:t>
            </a:r>
            <a:r>
              <a:rPr lang="ru-RU" dirty="0" smtClean="0"/>
              <a:t> – зона относительной безопасности: временное укрытие</a:t>
            </a:r>
          </a:p>
          <a:p>
            <a:r>
              <a:rPr lang="ru-RU" dirty="0" smtClean="0"/>
              <a:t>(объекты техники, фортификационные сооружения, складки местности, строения</a:t>
            </a:r>
          </a:p>
          <a:p>
            <a:r>
              <a:rPr lang="ru-RU" dirty="0" smtClean="0"/>
              <a:t>и т.д.). Сохраняется риск поражения личного состава (вторичные ранящие</a:t>
            </a:r>
          </a:p>
          <a:p>
            <a:r>
              <a:rPr lang="ru-RU" dirty="0" smtClean="0"/>
              <a:t>снаряды, рикошеты и т.д.).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«Зеленая зона» </a:t>
            </a:r>
            <a:r>
              <a:rPr lang="ru-RU" dirty="0" smtClean="0"/>
              <a:t>– условно безопасная зона: риск поражения личного</a:t>
            </a:r>
          </a:p>
          <a:p>
            <a:r>
              <a:rPr lang="ru-RU" dirty="0" smtClean="0"/>
              <a:t>состава минимален.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73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Порядок осмотра раненого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340768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После эвакуации раненого в укрытие проводится быстрый осмотр для выявления сильного кровотечения и проверки эффективности ранее наложенных кровоостанавливающих жгутов, если это было выполнено ранее в порядке самопомощи и взаимопомощи.</a:t>
            </a:r>
          </a:p>
          <a:p>
            <a:r>
              <a:rPr lang="ru-RU" dirty="0" smtClean="0"/>
              <a:t> При отсутствии сознания – провести проверку дыхания: </a:t>
            </a:r>
          </a:p>
          <a:p>
            <a:pPr marL="342900" indent="-342900">
              <a:buAutoNum type="arabicParenR"/>
            </a:pPr>
            <a:r>
              <a:rPr lang="ru-RU" dirty="0" smtClean="0"/>
              <a:t>Снять защитный шлем (ЗШ). ЗШ снимается бережно, чтобы не допустить получения вторичных травм, прежде всего – повреждения шейного отдела позвоночника. </a:t>
            </a:r>
          </a:p>
          <a:p>
            <a:pPr marL="342900" indent="-342900">
              <a:buAutoNum type="arabicParenR"/>
            </a:pPr>
            <a:r>
              <a:rPr lang="ru-RU" dirty="0" smtClean="0"/>
              <a:t>Открыть дыхательные пути способом запрокидывания головы и выдвижения нижней челюсти. </a:t>
            </a:r>
          </a:p>
          <a:p>
            <a:pPr marL="342900" indent="-342900">
              <a:buAutoNum type="arabicParenR"/>
            </a:pPr>
            <a:r>
              <a:rPr lang="ru-RU" dirty="0" smtClean="0"/>
              <a:t>Срезать экипировку с помощью спасательных ножниц или </a:t>
            </a:r>
            <a:r>
              <a:rPr lang="ru-RU" dirty="0" err="1" smtClean="0"/>
              <a:t>стропореза</a:t>
            </a:r>
            <a:r>
              <a:rPr lang="ru-RU" dirty="0" smtClean="0"/>
              <a:t> при необходимости. </a:t>
            </a:r>
          </a:p>
          <a:p>
            <a:pPr marL="342900" indent="-342900">
              <a:buAutoNum type="arabicParenR"/>
            </a:pPr>
            <a:r>
              <a:rPr lang="ru-RU" dirty="0" smtClean="0"/>
              <a:t> Прижаться ухом ко рту и носу раненого и в течение 10 секунд выслушивать дыхательные шумы. После проверки дыхания и остановки кровотечения провести первичный осмотр раненого. Осмотреть все видимые участки тела. Грудь, спину и живот ощупать руками, для обнаружения ранений. Последовательность осмотра: 1) голова; 2) шея; 3) плечи; 4) грудь; 5) живот; 6) таз; 7) ноги; 8) руки; 9) спина.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69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и способы переноски раненых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44824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000" dirty="0" smtClean="0"/>
              <a:t>В </a:t>
            </a:r>
            <a:r>
              <a:rPr lang="ru-RU" sz="2000" dirty="0"/>
              <a:t>состав группы, выделенной для эвакуации раненого в безопасную </a:t>
            </a:r>
            <a:r>
              <a:rPr lang="ru-RU" sz="2000" dirty="0" smtClean="0"/>
              <a:t>зону (относительно </a:t>
            </a:r>
            <a:r>
              <a:rPr lang="ru-RU" sz="2000" dirty="0"/>
              <a:t>безопасную) военнослужащих: </a:t>
            </a:r>
            <a:r>
              <a:rPr lang="ru-RU" sz="2000" dirty="0" smtClean="0"/>
              <a:t>целесообразно задействовать 5 человек</a:t>
            </a:r>
            <a:r>
              <a:rPr lang="ru-RU" sz="2000" dirty="0" smtClean="0"/>
              <a:t>. Двое </a:t>
            </a:r>
            <a:r>
              <a:rPr lang="ru-RU" sz="2000" dirty="0"/>
              <a:t>– осуществляют эвакуацию (вынос раненого</a:t>
            </a:r>
            <a:r>
              <a:rPr lang="ru-RU" sz="2000" dirty="0" smtClean="0"/>
              <a:t>);</a:t>
            </a:r>
          </a:p>
          <a:p>
            <a:r>
              <a:rPr lang="ru-RU" sz="2000" dirty="0" smtClean="0"/>
              <a:t>двое </a:t>
            </a:r>
            <a:r>
              <a:rPr lang="ru-RU" sz="2000" dirty="0"/>
              <a:t>впереди расчищают дорогу и ориентируют группу эвакуации; </a:t>
            </a:r>
            <a:r>
              <a:rPr lang="ru-RU" sz="2000" dirty="0" smtClean="0"/>
              <a:t>пятый </a:t>
            </a:r>
            <a:r>
              <a:rPr lang="ru-RU" sz="2000" dirty="0"/>
              <a:t>военнослужащий (санинструктор) следует сзади с оружием раненого и его имуществом. </a:t>
            </a:r>
            <a:endParaRPr lang="ru-RU" sz="2000" dirty="0" smtClean="0"/>
          </a:p>
          <a:p>
            <a:r>
              <a:rPr lang="ru-RU" sz="2000" dirty="0" smtClean="0"/>
              <a:t>       Вынос </a:t>
            </a:r>
            <a:r>
              <a:rPr lang="ru-RU" sz="2000" dirty="0"/>
              <a:t>из зоны огневого контакта проводится в основном в положении лежа, волоком. Облегчает эвакуацию использование волокуш или подручных предметов (плащ-накидка, полотно брезента, эвакуационная стропа и т.п</a:t>
            </a:r>
            <a:r>
              <a:rPr lang="ru-RU" sz="2000" dirty="0" smtClean="0"/>
              <a:t>.).</a:t>
            </a:r>
          </a:p>
          <a:p>
            <a:endParaRPr lang="ru-RU" dirty="0"/>
          </a:p>
          <a:p>
            <a:r>
              <a:rPr lang="ru-RU" dirty="0" smtClean="0"/>
              <a:t>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05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D2533C"/>
                </a:solidFill>
              </a:rPr>
              <a:t>Порядок и способы переноски раненых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82341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292934"/>
                </a:solidFill>
              </a:rPr>
              <a:t>      После </a:t>
            </a:r>
            <a:r>
              <a:rPr lang="ru-RU" dirty="0">
                <a:solidFill>
                  <a:srgbClr val="292934"/>
                </a:solidFill>
              </a:rPr>
              <a:t>оказания первой помощи осуществляется подготовка раненого к эвакуации: проводится профилактика дополнительного </a:t>
            </a:r>
            <a:r>
              <a:rPr lang="ru-RU" dirty="0" err="1">
                <a:solidFill>
                  <a:srgbClr val="292934"/>
                </a:solidFill>
              </a:rPr>
              <a:t>травмирования</a:t>
            </a:r>
            <a:r>
              <a:rPr lang="ru-RU" dirty="0">
                <a:solidFill>
                  <a:srgbClr val="292934"/>
                </a:solidFill>
              </a:rPr>
              <a:t> – используются «демпфирующие прокладки» из мягкого материала (куртки, спальные мешки) и </a:t>
            </a:r>
            <a:r>
              <a:rPr lang="ru-RU" dirty="0" err="1">
                <a:solidFill>
                  <a:srgbClr val="292934"/>
                </a:solidFill>
              </a:rPr>
              <a:t>карематы</a:t>
            </a:r>
            <a:r>
              <a:rPr lang="ru-RU" dirty="0">
                <a:solidFill>
                  <a:srgbClr val="292934"/>
                </a:solidFill>
              </a:rPr>
              <a:t> – полиуретановый коврик. </a:t>
            </a:r>
            <a:r>
              <a:rPr lang="ru-RU" dirty="0" err="1">
                <a:solidFill>
                  <a:srgbClr val="292934"/>
                </a:solidFill>
              </a:rPr>
              <a:t>Каремат</a:t>
            </a:r>
            <a:r>
              <a:rPr lang="ru-RU" dirty="0">
                <a:solidFill>
                  <a:srgbClr val="292934"/>
                </a:solidFill>
              </a:rPr>
              <a:t> укладывается на носилки, сверху – спальный мешок; раненый накрывается вторым спальным мешком и вторым </a:t>
            </a:r>
            <a:r>
              <a:rPr lang="ru-RU" dirty="0" err="1">
                <a:solidFill>
                  <a:srgbClr val="292934"/>
                </a:solidFill>
              </a:rPr>
              <a:t>карематом</a:t>
            </a:r>
            <a:r>
              <a:rPr lang="ru-RU" dirty="0">
                <a:solidFill>
                  <a:srgbClr val="292934"/>
                </a:solidFill>
              </a:rPr>
              <a:t>; проводится фиксация положения раненого на носилках. </a:t>
            </a:r>
          </a:p>
        </p:txBody>
      </p:sp>
      <p:pic>
        <p:nvPicPr>
          <p:cNvPr id="3075" name="Picture 3" descr="C:\Users\Светлана\Desktop\26_war_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682793"/>
            <a:ext cx="4098032" cy="296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96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Способы временной остановки наружного кровотечения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700808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Прямое давление на рану </a:t>
            </a:r>
            <a:r>
              <a:rPr lang="ru-RU" dirty="0"/>
              <a:t>является наиболее простым способом остановки кровотечений. Используется кратковременно, до наложения давящей повязки или кровоостанавливающего </a:t>
            </a:r>
            <a:r>
              <a:rPr lang="ru-RU" dirty="0" smtClean="0"/>
              <a:t>жгута</a:t>
            </a:r>
          </a:p>
          <a:p>
            <a:endParaRPr lang="ru-RU" dirty="0"/>
          </a:p>
          <a:p>
            <a:r>
              <a:rPr lang="ru-RU" b="1" dirty="0">
                <a:solidFill>
                  <a:srgbClr val="00B050"/>
                </a:solidFill>
              </a:rPr>
              <a:t>Пальцевое прижатие артерии </a:t>
            </a:r>
            <a:r>
              <a:rPr lang="ru-RU" dirty="0"/>
              <a:t>позволяет быстро останавливать кровотечение из крупных артерий. </a:t>
            </a:r>
            <a:endParaRPr lang="ru-RU" dirty="0" smtClean="0"/>
          </a:p>
          <a:p>
            <a:endParaRPr lang="ru-RU" dirty="0"/>
          </a:p>
          <a:p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Наложение давящей повязки </a:t>
            </a:r>
            <a:r>
              <a:rPr lang="ru-RU" dirty="0"/>
              <a:t>на область кровоточащей раны вызывает повышение внутритканевого давления и сдавливание поврежденных сосудов, что содействует образованию внутрисосудистых тромбов.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>
                <a:solidFill>
                  <a:srgbClr val="00B050"/>
                </a:solidFill>
              </a:rPr>
              <a:t>Наложение кровоостанавливающего жгута </a:t>
            </a:r>
            <a:r>
              <a:rPr lang="ru-RU" dirty="0"/>
              <a:t>– является наиболее надежным и достаточно быстрым способом временной остановки кровотечения при массивных артериальных кровотечениях из конечностей.</a:t>
            </a:r>
          </a:p>
        </p:txBody>
      </p:sp>
    </p:spTree>
    <p:extLst>
      <p:ext uri="{BB962C8B-B14F-4D97-AF65-F5344CB8AC3E}">
        <p14:creationId xmlns:p14="http://schemas.microsoft.com/office/powerpoint/2010/main" val="328016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Основные принципы при наложении жгута на конечность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84784"/>
            <a:ext cx="8064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Жгут следует накладывать выше раны и максимально близко к ней (10-15 см от раны). Наложение жгута на предплечье и голень так же является эффективным. Не допускается наложение кровоостанавливающего жгута в нижней 1/3 бедра (над коленом), в области запястья и в нижней 1/3 голени (над лодыжками).</a:t>
            </a:r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r>
              <a:rPr lang="ru-RU" dirty="0" smtClean="0"/>
              <a:t> При наложении резинового ленточного жгута следует стремиться остановить кровотечение первым или вторым витком (турами), следующие накладываются плотно, фиксируя ранее наложенные туры и формируя «лесенку» (ступеньки). Если рана расположена высоко, то витки накладываются один на другой. </a:t>
            </a:r>
            <a:endParaRPr lang="ru-RU" dirty="0"/>
          </a:p>
        </p:txBody>
      </p:sp>
      <p:pic>
        <p:nvPicPr>
          <p:cNvPr id="2050" name="Picture 2" descr="C:\Users\Светлана\Desktop\UVO_11_02_2021_6-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320540" y="4624105"/>
            <a:ext cx="2995876" cy="199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272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D2533C"/>
                </a:solidFill>
              </a:rPr>
              <a:t>Основные принципы при наложении жгута на конечность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88838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>
                <a:solidFill>
                  <a:srgbClr val="292934"/>
                </a:solidFill>
              </a:rPr>
              <a:t>3. Наложение жгута на конечность само по себе является травматическим фактором (рис. 4), поэтому время нахождения жгута на конечности не должно превышать максимально допустимое время: не более одного часа в холодное время года, двух часов – в теплое. </a:t>
            </a:r>
            <a:endParaRPr lang="ru-RU" sz="2000" dirty="0" smtClean="0">
              <a:solidFill>
                <a:srgbClr val="292934"/>
              </a:solidFill>
            </a:endParaRPr>
          </a:p>
          <a:p>
            <a:pPr lvl="0"/>
            <a:endParaRPr lang="ru-RU" sz="2000" dirty="0">
              <a:solidFill>
                <a:srgbClr val="292934"/>
              </a:solidFill>
            </a:endParaRPr>
          </a:p>
          <a:p>
            <a:pPr lvl="0"/>
            <a:r>
              <a:rPr lang="ru-RU" sz="2000" dirty="0" smtClean="0">
                <a:solidFill>
                  <a:srgbClr val="292934"/>
                </a:solidFill>
              </a:rPr>
              <a:t>4</a:t>
            </a:r>
            <a:r>
              <a:rPr lang="ru-RU" sz="2000" dirty="0">
                <a:solidFill>
                  <a:srgbClr val="292934"/>
                </a:solidFill>
              </a:rPr>
              <a:t>. С учетом травматического воздействия при первой возможности следует избавиться от кровоостанавливающего жгута и перейти на другие способы временной остановки кровотечения: наложение давящей повязки; тампонада раны. </a:t>
            </a:r>
          </a:p>
        </p:txBody>
      </p:sp>
    </p:spTree>
    <p:extLst>
      <p:ext uri="{BB962C8B-B14F-4D97-AF65-F5344CB8AC3E}">
        <p14:creationId xmlns:p14="http://schemas.microsoft.com/office/powerpoint/2010/main" val="157032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наложения жгута-</a:t>
            </a:r>
            <a:r>
              <a:rPr lang="ru-RU" dirty="0" err="1" smtClean="0"/>
              <a:t>Эсмарха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844824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Правила наложения кровоостанавливающего жгута: жгут накладывается выше раны и как можно ближе к ней, чтобы ограничить участок обескровливания конечности; наложение жгута осуществляется на одежду или мягкую подкладку для предупреждения повреждения кожи;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Для резинового жгута: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остановка кровотечения достигается первым туром жгута, последующие лишь обеспечивают поддержание достигнутого уровня сдавления артерии;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сдавление конечности жгутом не должно быть чрезмерным, иначе возможно дополнительное повреждение тканей;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 жгут обязательно фиксируется на конечности путем использования имеющегося на нем фиксатора, либо концы жгута завязывают на два узла.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281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</TotalTime>
  <Words>902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Оказание первой помощи в боевых условиях</vt:lpstr>
      <vt:lpstr>Зоны оказания медицинской помощи</vt:lpstr>
      <vt:lpstr>Порядок осмотра раненого</vt:lpstr>
      <vt:lpstr>Порядок и способы переноски раненых</vt:lpstr>
      <vt:lpstr>Порядок и способы переноски раненых</vt:lpstr>
      <vt:lpstr>Способы временной остановки наружного кровотечения </vt:lpstr>
      <vt:lpstr>Основные принципы при наложении жгута на конечность</vt:lpstr>
      <vt:lpstr>Основные принципы при наложении жгута на конечность</vt:lpstr>
      <vt:lpstr>Порядок наложения жгута-Эсмарха.</vt:lpstr>
      <vt:lpstr>Порядок наложения жгута-турникета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6</cp:revision>
  <dcterms:created xsi:type="dcterms:W3CDTF">2025-01-23T23:22:58Z</dcterms:created>
  <dcterms:modified xsi:type="dcterms:W3CDTF">2025-01-27T00:18:49Z</dcterms:modified>
</cp:coreProperties>
</file>