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 Light" panose="020B0604020202020204" charset="0"/>
      <p:regular r:id="rId13"/>
    </p:embeddedFont>
    <p:embeddedFont>
      <p:font typeface="Montserrat Medium" pitchFamily="2" charset="-52"/>
      <p:regular r:id="rId14"/>
      <p:italic r:id="rId1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B9F"/>
    <a:srgbClr val="FFC409"/>
    <a:srgbClr val="6EF2EF"/>
    <a:srgbClr val="409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6" d="100"/>
          <a:sy n="66" d="100"/>
        </p:scale>
        <p:origin x="372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013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sv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38" y="1027418"/>
            <a:ext cx="4319752" cy="6479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 0"/>
          <p:cNvSpPr/>
          <p:nvPr/>
        </p:nvSpPr>
        <p:spPr>
          <a:xfrm>
            <a:off x="5993130" y="399456"/>
            <a:ext cx="8130540" cy="1255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НАУЧНАЯ КОНФЕРЕНЦИЯ-КОНКУРС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ИССЛЕДОВАТЕЛЕЙ ИМЕНИ В.П. ЛАРИОНОВА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ИННИКИГЭ ХАРДЫЫ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PROFESSOR V.P. LARIONOV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«A STEP INTO THE FUTURE» SCIENCE FAIR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РАБОТА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«КУЛЬТУРНЫЕ ВЗАИМОСВЯЗИ ТАТАРСТАНА И ЯКУТИИ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ПРИЗМУ 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КОСТЮМА»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ученица 7«В» класса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«СОШ №10 имени Д.Г.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Новопашина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Якутск»</a:t>
            </a:r>
          </a:p>
          <a:p>
            <a:pPr algn="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М.И.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Иларова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Д.Н. Шарипова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английского языка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МОБУ «СОШ №10 имени Д.Г.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Новопашина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«город Якутск»</a:t>
            </a:r>
          </a:p>
          <a:p>
            <a:pPr marL="0" indent="0" algn="ctr">
              <a:lnSpc>
                <a:spcPts val="10650"/>
              </a:lnSpc>
              <a:buNone/>
            </a:pP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5993130" y="6045875"/>
            <a:ext cx="6004679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5993130" y="6624995"/>
            <a:ext cx="8130540" cy="579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99669" y="539234"/>
            <a:ext cx="11266408" cy="612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И ПЕРСПЕКТИВЫ ИССЛЕДОВАНИЯ</a:t>
            </a:r>
          </a:p>
        </p:txBody>
      </p:sp>
      <p:sp>
        <p:nvSpPr>
          <p:cNvPr id="3" name="Shape 1"/>
          <p:cNvSpPr/>
          <p:nvPr/>
        </p:nvSpPr>
        <p:spPr>
          <a:xfrm>
            <a:off x="686395" y="1838325"/>
            <a:ext cx="4288393" cy="2701885"/>
          </a:xfrm>
          <a:prstGeom prst="roundRect">
            <a:avLst>
              <a:gd name="adj" fmla="val 406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5" y="1815465"/>
            <a:ext cx="4288393" cy="9144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448" y="1544241"/>
            <a:ext cx="588288" cy="5882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712899" y="1691283"/>
            <a:ext cx="23526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905351" y="2328624"/>
            <a:ext cx="3396139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ПОДТВЕРЖДЕНИЕ ГИПОТЕЗЫ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05351" y="2752606"/>
            <a:ext cx="3850481" cy="156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Традиционный головной убор — эффективный инструмент укрепления межкультурных связей, способствующий межнациональному диалогу.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5170884" y="1838325"/>
            <a:ext cx="4288512" cy="2701885"/>
          </a:xfrm>
          <a:prstGeom prst="roundRect">
            <a:avLst>
              <a:gd name="adj" fmla="val 406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84" y="1815465"/>
            <a:ext cx="4288512" cy="91440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937" y="1544241"/>
            <a:ext cx="588288" cy="58828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197388" y="1691283"/>
            <a:ext cx="23526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5389840" y="2328624"/>
            <a:ext cx="3306485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ГЛУБИНА ВЗАИМОДЕЙСТВИЯ</a:t>
            </a:r>
          </a:p>
        </p:txBody>
      </p:sp>
      <p:sp>
        <p:nvSpPr>
          <p:cNvPr id="14" name="Text 8"/>
          <p:cNvSpPr/>
          <p:nvPr/>
        </p:nvSpPr>
        <p:spPr>
          <a:xfrm>
            <a:off x="5389840" y="2752606"/>
            <a:ext cx="3850600" cy="1254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latin typeface="Inter Light" pitchFamily="34" charset="0"/>
                <a:ea typeface="Inter Light" pitchFamily="34" charset="-122"/>
              </a:rPr>
              <a:t>Исторические корни татарско-якутского диалога, насчитывающие более 300 лет, доказывают прочность культурных </a:t>
            </a:r>
            <a:r>
              <a:rPr lang="en-US" sz="1500" dirty="0" err="1">
                <a:latin typeface="Inter Light" pitchFamily="34" charset="0"/>
                <a:ea typeface="Inter Light" pitchFamily="34" charset="-122"/>
              </a:rPr>
              <a:t>связей</a:t>
            </a:r>
            <a:r>
              <a:rPr lang="en-US" sz="1500" dirty="0">
                <a:latin typeface="Inter Light" pitchFamily="34" charset="0"/>
                <a:ea typeface="Inter Light" pitchFamily="34" charset="-122"/>
              </a:rPr>
              <a:t>.</a:t>
            </a:r>
          </a:p>
        </p:txBody>
      </p:sp>
      <p:sp>
        <p:nvSpPr>
          <p:cNvPr id="15" name="Shape 9"/>
          <p:cNvSpPr/>
          <p:nvPr/>
        </p:nvSpPr>
        <p:spPr>
          <a:xfrm>
            <a:off x="9655493" y="1838325"/>
            <a:ext cx="4288512" cy="2701885"/>
          </a:xfrm>
          <a:prstGeom prst="roundRect">
            <a:avLst>
              <a:gd name="adj" fmla="val 4061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5493" y="1815465"/>
            <a:ext cx="4288512" cy="91440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5545" y="1544241"/>
            <a:ext cx="588288" cy="58828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11681996" y="1691283"/>
            <a:ext cx="235268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1850" dirty="0"/>
          </a:p>
        </p:txBody>
      </p:sp>
      <p:sp>
        <p:nvSpPr>
          <p:cNvPr id="19" name="Text 11"/>
          <p:cNvSpPr/>
          <p:nvPr/>
        </p:nvSpPr>
        <p:spPr>
          <a:xfrm>
            <a:off x="9874447" y="2328624"/>
            <a:ext cx="4610809" cy="612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400"/>
              </a:lnSpc>
              <a:buNone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СОТРУДНИЧЕСТВА</a:t>
            </a:r>
          </a:p>
        </p:txBody>
      </p:sp>
      <p:sp>
        <p:nvSpPr>
          <p:cNvPr id="20" name="Text 12"/>
          <p:cNvSpPr/>
          <p:nvPr/>
        </p:nvSpPr>
        <p:spPr>
          <a:xfrm>
            <a:off x="9874448" y="3058954"/>
            <a:ext cx="3850600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450"/>
              </a:lnSpc>
              <a:buNone/>
            </a:pPr>
            <a:r>
              <a:rPr lang="en-US" sz="1500" dirty="0">
                <a:latin typeface="Inter Light" pitchFamily="34" charset="0"/>
                <a:ea typeface="Inter Light" pitchFamily="34" charset="-122"/>
              </a:rPr>
              <a:t>Федеральный Сабантуй 2025 года в </a:t>
            </a:r>
            <a:r>
              <a:rPr lang="en-US" sz="1500" dirty="0" err="1">
                <a:latin typeface="Inter Light" pitchFamily="34" charset="0"/>
                <a:ea typeface="Inter Light" pitchFamily="34" charset="-122"/>
              </a:rPr>
              <a:t>Якутии</a:t>
            </a:r>
            <a:r>
              <a:rPr lang="en-US" sz="1500" dirty="0">
                <a:latin typeface="Inter Light" pitchFamily="34" charset="0"/>
                <a:ea typeface="Inter Light" pitchFamily="34" charset="-122"/>
              </a:rPr>
              <a:t> </a:t>
            </a:r>
            <a:r>
              <a:rPr lang="en-US" sz="1500" dirty="0" err="1">
                <a:latin typeface="Inter Light" pitchFamily="34" charset="0"/>
                <a:ea typeface="Inter Light" pitchFamily="34" charset="-122"/>
              </a:rPr>
              <a:t>ста</a:t>
            </a:r>
            <a:r>
              <a:rPr lang="ru-RU" sz="1500" dirty="0">
                <a:latin typeface="Inter Light" pitchFamily="34" charset="0"/>
                <a:ea typeface="Inter Light" pitchFamily="34" charset="-122"/>
              </a:rPr>
              <a:t>л</a:t>
            </a:r>
            <a:r>
              <a:rPr lang="en-US" sz="1500" dirty="0">
                <a:latin typeface="Inter Light" pitchFamily="34" charset="0"/>
                <a:ea typeface="Inter Light" pitchFamily="34" charset="-122"/>
              </a:rPr>
              <a:t> новым этапом в развитии многовекового диалога </a:t>
            </a:r>
            <a:r>
              <a:rPr lang="en-US" sz="1500" dirty="0" err="1">
                <a:latin typeface="Inter Light" pitchFamily="34" charset="0"/>
                <a:ea typeface="Inter Light" pitchFamily="34" charset="-122"/>
              </a:rPr>
              <a:t>культур</a:t>
            </a:r>
            <a:r>
              <a:rPr lang="en-US" sz="1500" dirty="0">
                <a:latin typeface="Inter Light" pitchFamily="34" charset="0"/>
                <a:ea typeface="Inter Light" pitchFamily="34" charset="-122"/>
              </a:rPr>
              <a:t>.</a:t>
            </a:r>
          </a:p>
        </p:txBody>
      </p:sp>
      <p:sp>
        <p:nvSpPr>
          <p:cNvPr id="21" name="Text 13"/>
          <p:cNvSpPr/>
          <p:nvPr/>
        </p:nvSpPr>
        <p:spPr>
          <a:xfrm>
            <a:off x="5014977" y="4746069"/>
            <a:ext cx="4435793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ТЕМЫ</a:t>
            </a:r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17210" y="5319593"/>
            <a:ext cx="1038475" cy="1038475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686395" y="6329482"/>
            <a:ext cx="3962876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</a:t>
            </a:r>
          </a:p>
        </p:txBody>
      </p:sp>
      <p:sp>
        <p:nvSpPr>
          <p:cNvPr id="24" name="Text 15"/>
          <p:cNvSpPr/>
          <p:nvPr/>
        </p:nvSpPr>
        <p:spPr>
          <a:xfrm>
            <a:off x="686395" y="6753463"/>
            <a:ext cx="4255770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latin typeface="Inter Light" pitchFamily="34" charset="0"/>
                <a:ea typeface="Inter Light" pitchFamily="34" charset="-122"/>
              </a:rPr>
              <a:t>Разработка программ по народным промыслам для учреждений дополнительного </a:t>
            </a:r>
            <a:r>
              <a:rPr lang="en-US" sz="1500" dirty="0" err="1">
                <a:latin typeface="Inter Light" pitchFamily="34" charset="0"/>
                <a:ea typeface="Inter Light" pitchFamily="34" charset="-122"/>
              </a:rPr>
              <a:t>образования</a:t>
            </a:r>
            <a:r>
              <a:rPr lang="en-US" sz="1500" dirty="0">
                <a:latin typeface="Inter Light" pitchFamily="34" charset="0"/>
                <a:ea typeface="Inter Light" pitchFamily="34" charset="-122"/>
              </a:rPr>
              <a:t>.</a:t>
            </a:r>
          </a:p>
        </p:txBody>
      </p:sp>
      <p:pic>
        <p:nvPicPr>
          <p:cNvPr id="25" name="Image 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28453" y="5484257"/>
            <a:ext cx="765791" cy="765791"/>
          </a:xfrm>
          <a:prstGeom prst="rect">
            <a:avLst/>
          </a:prstGeom>
        </p:spPr>
      </p:pic>
      <p:sp>
        <p:nvSpPr>
          <p:cNvPr id="26" name="Text 16"/>
          <p:cNvSpPr/>
          <p:nvPr/>
        </p:nvSpPr>
        <p:spPr>
          <a:xfrm>
            <a:off x="5187315" y="6329482"/>
            <a:ext cx="2648069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МУЗЕЙ</a:t>
            </a:r>
          </a:p>
        </p:txBody>
      </p:sp>
      <p:sp>
        <p:nvSpPr>
          <p:cNvPr id="27" name="Text 17"/>
          <p:cNvSpPr/>
          <p:nvPr/>
        </p:nvSpPr>
        <p:spPr>
          <a:xfrm>
            <a:off x="5187315" y="6753463"/>
            <a:ext cx="4255770" cy="941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latin typeface="Inter Light" pitchFamily="34" charset="0"/>
                <a:ea typeface="Inter Light" pitchFamily="34" charset="-122"/>
              </a:rPr>
              <a:t>Создание онлайн-площадки для демонстрации татарско-якутского культурного наследия</a:t>
            </a: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500" dirty="0"/>
          </a:p>
        </p:txBody>
      </p:sp>
      <p:pic>
        <p:nvPicPr>
          <p:cNvPr id="29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50329" y="5532512"/>
            <a:ext cx="765791" cy="612635"/>
          </a:xfrm>
          <a:prstGeom prst="rect">
            <a:avLst/>
          </a:prstGeom>
          <a:noFill/>
          <a:ln w="42242" cap="rnd">
            <a:solidFill>
              <a:schemeClr val="tx1"/>
            </a:solidFill>
            <a:prstDash val="solid"/>
            <a:round/>
          </a:ln>
        </p:spPr>
      </p:pic>
      <p:sp>
        <p:nvSpPr>
          <p:cNvPr id="30" name="Text 19"/>
          <p:cNvSpPr/>
          <p:nvPr/>
        </p:nvSpPr>
        <p:spPr>
          <a:xfrm>
            <a:off x="9688235" y="6329482"/>
            <a:ext cx="3202067" cy="306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2400"/>
              </a:lnSpc>
              <a:buNone/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ПЕРЕДВИЖНЫЕ ВЫСТАВКИ</a:t>
            </a:r>
          </a:p>
        </p:txBody>
      </p:sp>
      <p:sp>
        <p:nvSpPr>
          <p:cNvPr id="31" name="Text 20"/>
          <p:cNvSpPr/>
          <p:nvPr/>
        </p:nvSpPr>
        <p:spPr>
          <a:xfrm>
            <a:off x="9688235" y="6753463"/>
            <a:ext cx="4255770" cy="6274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latin typeface="Inter Light" pitchFamily="34" charset="0"/>
                <a:ea typeface="Inter Light" pitchFamily="34" charset="-122"/>
              </a:rPr>
              <a:t>Организация экспозиций декоративно-прикладного искусства в </a:t>
            </a:r>
            <a:r>
              <a:rPr lang="en-US" sz="1500" dirty="0" err="1">
                <a:latin typeface="Inter Light" pitchFamily="34" charset="0"/>
                <a:ea typeface="Inter Light" pitchFamily="34" charset="-122"/>
              </a:rPr>
              <a:t>регионах</a:t>
            </a:r>
            <a:r>
              <a:rPr lang="en-US" sz="1500" dirty="0">
                <a:latin typeface="Inter Light" pitchFamily="34" charset="0"/>
                <a:ea typeface="Inter Light" pitchFamily="34" charset="-122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1199020" y="1152048"/>
            <a:ext cx="9190456" cy="2810947"/>
          </a:xfrm>
          <a:prstGeom prst="roundRect">
            <a:avLst>
              <a:gd name="adj" fmla="val 5205"/>
            </a:avLst>
          </a:prstGeom>
          <a:solidFill>
            <a:srgbClr val="FFFFFF"/>
          </a:solidFill>
          <a:ln w="3048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" name="Text 0"/>
          <p:cNvSpPr/>
          <p:nvPr/>
        </p:nvSpPr>
        <p:spPr>
          <a:xfrm>
            <a:off x="4224040" y="235712"/>
            <a:ext cx="118407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206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44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Актуальность </a:t>
            </a:r>
            <a:r>
              <a:rPr lang="ru-RU" sz="44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и</a:t>
            </a:r>
            <a:r>
              <a:rPr lang="en-US" sz="445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сследования</a:t>
            </a:r>
            <a:endParaRPr lang="en-US" sz="44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372" y="1366789"/>
            <a:ext cx="121920" cy="281094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69368" y="1352076"/>
            <a:ext cx="1015027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dirty="0">
                <a:solidFill>
                  <a:srgbClr val="3D3E44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    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СОХРАНЕНИЕ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Э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ТНОКУЛЬТУРНОГО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М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НОГООБРАЗИЯ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497112" y="2089011"/>
            <a:ext cx="58019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 условиях глобализации необходимо сохранять уникальное этнокультурное многообразие России. Якутия и Татарстан служат моделью межрегионального диалога и сотрудничества.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585987" y="2254210"/>
            <a:ext cx="6408063" cy="2810947"/>
          </a:xfrm>
          <a:prstGeom prst="roundRect">
            <a:avLst>
              <a:gd name="adj" fmla="val 5205"/>
            </a:avLst>
          </a:prstGeom>
          <a:solidFill>
            <a:srgbClr val="FFFFFF"/>
          </a:solidFill>
          <a:ln w="3048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067" y="2135148"/>
            <a:ext cx="121920" cy="281094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777282" y="2392442"/>
            <a:ext cx="47342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КУЛЬТУРНЫЙ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ИАЛОГ КАК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О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СНОВА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777282" y="2882860"/>
            <a:ext cx="580203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Изучение элементов татарского национального костюма в якутской среде позволяет выявить механизмы адаптации, сохранения традиций и межнационального взаимодействия.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1530906" y="4500382"/>
            <a:ext cx="510302" cy="510302"/>
          </a:xfrm>
          <a:prstGeom prst="roundRect">
            <a:avLst>
              <a:gd name="adj" fmla="val 40005"/>
            </a:avLst>
          </a:prstGeom>
          <a:solidFill>
            <a:schemeClr val="accent1">
              <a:lumMod val="60000"/>
              <a:lumOff val="40000"/>
            </a:schemeClr>
          </a:solidFill>
          <a:ln w="7620">
            <a:solidFill>
              <a:srgbClr val="C5C7D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8"/>
          <p:cNvSpPr/>
          <p:nvPr/>
        </p:nvSpPr>
        <p:spPr>
          <a:xfrm>
            <a:off x="1615976" y="46714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600" b="1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3600" b="1" dirty="0"/>
          </a:p>
        </p:txBody>
      </p:sp>
      <p:sp>
        <p:nvSpPr>
          <p:cNvPr id="13" name="Text 9"/>
          <p:cNvSpPr/>
          <p:nvPr/>
        </p:nvSpPr>
        <p:spPr>
          <a:xfrm>
            <a:off x="2344200" y="454288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Цель: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2344200" y="5051214"/>
            <a:ext cx="564249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Создание аутентичного татарского головного убора (тюбетейки) как материального символа культурного взаимодействия между Татарстаном и Якутией.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1"/>
          <p:cNvSpPr/>
          <p:nvPr/>
        </p:nvSpPr>
        <p:spPr>
          <a:xfrm>
            <a:off x="7456884" y="5201245"/>
            <a:ext cx="510302" cy="510302"/>
          </a:xfrm>
          <a:prstGeom prst="roundRect">
            <a:avLst>
              <a:gd name="adj" fmla="val 40005"/>
            </a:avLst>
          </a:prstGeom>
          <a:solidFill>
            <a:schemeClr val="accent1">
              <a:lumMod val="60000"/>
              <a:lumOff val="40000"/>
            </a:schemeClr>
          </a:solidFill>
          <a:ln w="7620">
            <a:solidFill>
              <a:srgbClr val="C5C7D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12"/>
          <p:cNvSpPr/>
          <p:nvPr/>
        </p:nvSpPr>
        <p:spPr>
          <a:xfrm>
            <a:off x="7541955" y="5243751"/>
            <a:ext cx="340162" cy="4252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3600" dirty="0"/>
          </a:p>
        </p:txBody>
      </p:sp>
      <p:sp>
        <p:nvSpPr>
          <p:cNvPr id="17" name="Text 13"/>
          <p:cNvSpPr/>
          <p:nvPr/>
        </p:nvSpPr>
        <p:spPr>
          <a:xfrm>
            <a:off x="8194000" y="524375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Гипотеза: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8194000" y="5805130"/>
            <a:ext cx="564261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Традиционный головной убор может служить эффективным инструментом укрепления межкультурных связей при условии адаптации его элементов к современному контексту.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01045" y="183595"/>
            <a:ext cx="9698474" cy="441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ИСТОРИЧЕСКИЕ </a:t>
            </a:r>
            <a:r>
              <a:rPr lang="ru-RU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К</a:t>
            </a:r>
            <a:r>
              <a:rPr lang="en-US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ОРНИ</a:t>
            </a:r>
            <a:r>
              <a:rPr lang="ru-RU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.</a:t>
            </a:r>
            <a:r>
              <a:rPr lang="en-US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 ТАТАРСКАЯ </a:t>
            </a:r>
            <a:r>
              <a:rPr lang="ru-RU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Д</a:t>
            </a:r>
            <a:r>
              <a:rPr lang="en-US" sz="27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ИАСПОРА В ЯКУТИИ</a:t>
            </a:r>
            <a:endParaRPr lang="en-US" sz="275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37639" y="713832"/>
            <a:ext cx="7348180" cy="677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История татарского присутствия в Якутии насчитывает более трех столетий, начиная со второй половины XVIII века. Первые переселенцы появились здесь как ссыльные участники Крестьянской войны под предводительством Емельяна Пугачева.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160519" y="2004536"/>
            <a:ext cx="45719" cy="3929361"/>
          </a:xfrm>
          <a:prstGeom prst="roundRect">
            <a:avLst>
              <a:gd name="adj" fmla="val 833772"/>
            </a:avLst>
          </a:prstGeom>
          <a:solidFill>
            <a:schemeClr val="tx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5" name="Shape 3"/>
          <p:cNvSpPr/>
          <p:nvPr/>
        </p:nvSpPr>
        <p:spPr>
          <a:xfrm>
            <a:off x="3560445" y="2073592"/>
            <a:ext cx="464106" cy="97394"/>
          </a:xfrm>
          <a:prstGeom prst="roundRect">
            <a:avLst>
              <a:gd name="adj" fmla="val 833772"/>
            </a:avLst>
          </a:prstGeom>
          <a:solidFill>
            <a:schemeClr val="tx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Shape 4"/>
          <p:cNvSpPr/>
          <p:nvPr/>
        </p:nvSpPr>
        <p:spPr>
          <a:xfrm>
            <a:off x="3797557" y="1829876"/>
            <a:ext cx="725923" cy="564493"/>
          </a:xfrm>
          <a:prstGeom prst="roundRect">
            <a:avLst>
              <a:gd name="adj" fmla="val 40001"/>
            </a:avLst>
          </a:prstGeom>
          <a:solidFill>
            <a:schemeClr val="accent1">
              <a:lumMod val="60000"/>
              <a:lumOff val="40000"/>
            </a:schemeClr>
          </a:solidFill>
          <a:ln w="7620">
            <a:solidFill>
              <a:srgbClr val="C5C7D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4062293" y="2031028"/>
            <a:ext cx="21169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400" b="1" dirty="0"/>
          </a:p>
        </p:txBody>
      </p:sp>
      <p:sp>
        <p:nvSpPr>
          <p:cNvPr id="8" name="Text 6"/>
          <p:cNvSpPr/>
          <p:nvPr/>
        </p:nvSpPr>
        <p:spPr>
          <a:xfrm>
            <a:off x="1697474" y="2052995"/>
            <a:ext cx="1764744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XVIII век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94109" y="2414588"/>
            <a:ext cx="2968109" cy="677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Появление первых татарских переселенцев и ссыльных по указу Екатерины II</a:t>
            </a:r>
            <a:r>
              <a:rPr lang="en-US" sz="11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4311729" y="3002755"/>
            <a:ext cx="476487" cy="89417"/>
          </a:xfrm>
          <a:prstGeom prst="roundRect">
            <a:avLst>
              <a:gd name="adj" fmla="val 833772"/>
            </a:avLst>
          </a:prstGeom>
          <a:solidFill>
            <a:schemeClr val="tx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1" name="Shape 9"/>
          <p:cNvSpPr/>
          <p:nvPr/>
        </p:nvSpPr>
        <p:spPr>
          <a:xfrm>
            <a:off x="3804226" y="2720509"/>
            <a:ext cx="725923" cy="564493"/>
          </a:xfrm>
          <a:prstGeom prst="roundRect">
            <a:avLst>
              <a:gd name="adj" fmla="val 40001"/>
            </a:avLst>
          </a:prstGeom>
          <a:solidFill>
            <a:schemeClr val="accent1">
              <a:lumMod val="60000"/>
              <a:lumOff val="40000"/>
            </a:schemeClr>
          </a:solidFill>
          <a:ln w="7620">
            <a:solidFill>
              <a:srgbClr val="C5C7D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10"/>
          <p:cNvSpPr/>
          <p:nvPr/>
        </p:nvSpPr>
        <p:spPr>
          <a:xfrm>
            <a:off x="4062293" y="2878038"/>
            <a:ext cx="21169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4911208" y="2924651"/>
            <a:ext cx="1764744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XIX век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852095" y="3245833"/>
            <a:ext cx="2968228" cy="1129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Активное включение татар в экономическую жизнь: развитие торговли, скотоводства, коневодства и внедрение хлебопашества в условиях вечной мерзлоты.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3560445" y="3843120"/>
            <a:ext cx="464106" cy="85704"/>
          </a:xfrm>
          <a:prstGeom prst="roundRect">
            <a:avLst>
              <a:gd name="adj" fmla="val 833772"/>
            </a:avLst>
          </a:prstGeom>
          <a:solidFill>
            <a:schemeClr val="tx1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Shape 14"/>
          <p:cNvSpPr/>
          <p:nvPr/>
        </p:nvSpPr>
        <p:spPr>
          <a:xfrm>
            <a:off x="3786347" y="3619737"/>
            <a:ext cx="761680" cy="564493"/>
          </a:xfrm>
          <a:prstGeom prst="roundRect">
            <a:avLst>
              <a:gd name="adj" fmla="val 40001"/>
            </a:avLst>
          </a:prstGeom>
          <a:solidFill>
            <a:schemeClr val="accent1">
              <a:lumMod val="60000"/>
              <a:lumOff val="40000"/>
            </a:schemeClr>
          </a:solidFill>
          <a:ln w="7620">
            <a:solidFill>
              <a:srgbClr val="C5C7D2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4062293" y="3788866"/>
            <a:ext cx="21169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8" name="Text 16"/>
          <p:cNvSpPr/>
          <p:nvPr/>
        </p:nvSpPr>
        <p:spPr>
          <a:xfrm>
            <a:off x="1697474" y="3810833"/>
            <a:ext cx="1764744" cy="2205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70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XX век (1920-30 гг.)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478317" y="4233982"/>
            <a:ext cx="2968109" cy="903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Вклад в развитие образования и здравоохранения. Формирование местной интеллигенции при поддержке вузов Татарстана.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881777" y="6586179"/>
            <a:ext cx="7136487" cy="451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5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Сохраняя исламскую веру и родной язык, татары активно перенимали элементы якутской культуры, способствуя формированию уникальной культурной среды через смешанные браки.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94109" y="5347692"/>
            <a:ext cx="15240" cy="451723"/>
          </a:xfrm>
          <a:prstGeom prst="rect">
            <a:avLst/>
          </a:prstGeom>
          <a:solidFill>
            <a:srgbClr val="C6C9DC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5935462-4503-74D7-4CFC-78080809E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320" y="4007623"/>
            <a:ext cx="4938199" cy="3703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0702497-E9BE-7620-81B8-E0B9D71A5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979" y="1052624"/>
            <a:ext cx="4720203" cy="3540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5804" y="562451"/>
            <a:ext cx="13198793" cy="1278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0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ТЮБЕТЕЙКА КАК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К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УЛЬТУРНЫЙ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К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ОД ТАТАРСКОГО НАРОДА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952287" y="1540936"/>
            <a:ext cx="13198793" cy="654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Тюбетейка (түбәтәй) 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— один из древнейших элементов костюма, название которого происходит от тюркского «тюбе» (вершина). Изначально она могла выполнять функцию воинского подшлемника.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71218" y="3255050"/>
            <a:ext cx="352746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ТЕХНОЛОГИЯ ИЗГОТОВЛЕНИЯ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15804" y="3697129"/>
            <a:ext cx="4682609" cy="1635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Использование уникальной стежковой техники с закладыванием тонкого шнура (или конского волоса) между стежками для создания ребристой поверхности и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вентиляции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4"/>
          <p:cNvSpPr/>
          <p:nvPr/>
        </p:nvSpPr>
        <p:spPr>
          <a:xfrm>
            <a:off x="9931598" y="3255050"/>
            <a:ext cx="3884533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ОРНАМЕНТАЦИЯ И СИМВОЛИКА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31597" y="3697129"/>
            <a:ext cx="4336195" cy="16359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 орнаменте преобладают цветочно-растительные композиции. Каждый узор несет глубокий смысл, связанный с традиционными представлениями о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мироздании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6"/>
          <p:cNvSpPr/>
          <p:nvPr/>
        </p:nvSpPr>
        <p:spPr>
          <a:xfrm>
            <a:off x="9931598" y="6045279"/>
            <a:ext cx="315146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РАЗНОВИДНОСТИ ФОРМЫ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931598" y="6487358"/>
            <a:ext cx="3982998" cy="981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Выделяют два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основных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типа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такыя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полусферическая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) и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каляпуш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(в форме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усеченного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конуса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6" name="Text 8"/>
          <p:cNvSpPr/>
          <p:nvPr/>
        </p:nvSpPr>
        <p:spPr>
          <a:xfrm>
            <a:off x="1959531" y="5881688"/>
            <a:ext cx="2739152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ЭСТЕТИКА И ФУНКЦИЯ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15804" y="6323767"/>
            <a:ext cx="3982879" cy="13087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5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Тюбетейка - это не просто головной убор, а носитель культурного кода, отражающий эстетику и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верования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народа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0BAA5D4-5162-4657-3114-985E10FD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435" y="4868641"/>
            <a:ext cx="4195530" cy="27985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ED88D7-3567-AF4A-EB0E-B08533F12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413" y="2692461"/>
            <a:ext cx="3400648" cy="2754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2939" y="747713"/>
            <a:ext cx="13054489" cy="582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5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ВЕКТОРЫ КУЛЬТУРНОГО СОТРУДНИЧЕСТВА</a:t>
            </a:r>
          </a:p>
        </p:txBody>
      </p:sp>
      <p:sp>
        <p:nvSpPr>
          <p:cNvPr id="3" name="Shape 1"/>
          <p:cNvSpPr/>
          <p:nvPr/>
        </p:nvSpPr>
        <p:spPr>
          <a:xfrm>
            <a:off x="652939" y="1703665"/>
            <a:ext cx="4317206" cy="3030022"/>
          </a:xfrm>
          <a:prstGeom prst="roundRect">
            <a:avLst>
              <a:gd name="adj" fmla="val 5541"/>
            </a:avLst>
          </a:prstGeom>
          <a:solidFill>
            <a:srgbClr val="EFF0F6"/>
          </a:solidFill>
          <a:ln w="7620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Shape 2"/>
          <p:cNvSpPr/>
          <p:nvPr/>
        </p:nvSpPr>
        <p:spPr>
          <a:xfrm>
            <a:off x="847011" y="1897737"/>
            <a:ext cx="559594" cy="559594"/>
          </a:xfrm>
          <a:prstGeom prst="roundRect">
            <a:avLst>
              <a:gd name="adj" fmla="val 16338784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839" y="2051566"/>
            <a:ext cx="251817" cy="25181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47011" y="2643783"/>
            <a:ext cx="3356372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Институциональные Связи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47011" y="3047167"/>
            <a:ext cx="3929063" cy="149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Сотрудничество между Татарстаном и Якутией приобрело системный характер через соглашения в области экономики, туризма и культуры. Торговый оборот ежегодно растет на 10-15%.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5156597" y="1703665"/>
            <a:ext cx="4317206" cy="3030022"/>
          </a:xfrm>
          <a:prstGeom prst="roundRect">
            <a:avLst>
              <a:gd name="adj" fmla="val 5541"/>
            </a:avLst>
          </a:prstGeom>
          <a:solidFill>
            <a:srgbClr val="EFF0F6"/>
          </a:solidFill>
          <a:ln w="7620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6"/>
          <p:cNvSpPr/>
          <p:nvPr/>
        </p:nvSpPr>
        <p:spPr>
          <a:xfrm>
            <a:off x="5350669" y="1897737"/>
            <a:ext cx="559594" cy="559594"/>
          </a:xfrm>
          <a:prstGeom prst="roundRect">
            <a:avLst>
              <a:gd name="adj" fmla="val 16338784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4498" y="2051566"/>
            <a:ext cx="251817" cy="25181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350669" y="2643783"/>
            <a:ext cx="2331958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Роль Диаспоры</a:t>
            </a:r>
            <a:endParaRPr lang="en-US" sz="1800" dirty="0"/>
          </a:p>
        </p:txBody>
      </p:sp>
      <p:sp>
        <p:nvSpPr>
          <p:cNvPr id="12" name="Text 8"/>
          <p:cNvSpPr/>
          <p:nvPr/>
        </p:nvSpPr>
        <p:spPr>
          <a:xfrm>
            <a:off x="5350669" y="3047167"/>
            <a:ext cx="3929063" cy="1492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АНО "Дальневосточный конгресс Татар" координирует деятельность общественных организаций, сохраняя национальную идентичность и развивая межкультурный диалог.</a:t>
            </a:r>
            <a:endParaRPr lang="en-US" sz="1450" dirty="0"/>
          </a:p>
        </p:txBody>
      </p:sp>
      <p:sp>
        <p:nvSpPr>
          <p:cNvPr id="13" name="Shape 9"/>
          <p:cNvSpPr/>
          <p:nvPr/>
        </p:nvSpPr>
        <p:spPr>
          <a:xfrm>
            <a:off x="9660255" y="1703665"/>
            <a:ext cx="4317206" cy="3030022"/>
          </a:xfrm>
          <a:prstGeom prst="roundRect">
            <a:avLst>
              <a:gd name="adj" fmla="val 5541"/>
            </a:avLst>
          </a:prstGeom>
          <a:solidFill>
            <a:srgbClr val="EFF0F6"/>
          </a:solidFill>
          <a:ln w="7620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Shape 10"/>
          <p:cNvSpPr/>
          <p:nvPr/>
        </p:nvSpPr>
        <p:spPr>
          <a:xfrm>
            <a:off x="9854327" y="1897737"/>
            <a:ext cx="559594" cy="559594"/>
          </a:xfrm>
          <a:prstGeom prst="roundRect">
            <a:avLst>
              <a:gd name="adj" fmla="val 16338784"/>
            </a:avLst>
          </a:prstGeom>
          <a:solidFill>
            <a:srgbClr val="1B1B27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8156" y="2051566"/>
            <a:ext cx="251817" cy="25181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54327" y="2643783"/>
            <a:ext cx="3594378" cy="291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Федеральный Сабантуй 2025</a:t>
            </a:r>
            <a:endParaRPr lang="en-US" sz="1800" dirty="0"/>
          </a:p>
        </p:txBody>
      </p:sp>
      <p:sp>
        <p:nvSpPr>
          <p:cNvPr id="17" name="Text 12"/>
          <p:cNvSpPr/>
          <p:nvPr/>
        </p:nvSpPr>
        <p:spPr>
          <a:xfrm>
            <a:off x="9854327" y="3047167"/>
            <a:ext cx="3929063" cy="1193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Знаковое событие, которое станет кульминацией многолетнего сотрудничества между республиками и подчеркнет их тесные связи.</a:t>
            </a:r>
            <a:endParaRPr lang="en-US" sz="1450" dirty="0"/>
          </a:p>
        </p:txBody>
      </p:sp>
      <p:pic>
        <p:nvPicPr>
          <p:cNvPr id="19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940" y="4957882"/>
            <a:ext cx="4140825" cy="2297075"/>
          </a:xfrm>
          <a:prstGeom prst="rect">
            <a:avLst/>
          </a:prstGeom>
        </p:spPr>
      </p:pic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4327" y="4957882"/>
            <a:ext cx="4185761" cy="22386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5F11778-9EA5-CE4E-392A-DF2D98A3C0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16813" y="5106709"/>
            <a:ext cx="4309466" cy="22335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020" y="738188"/>
            <a:ext cx="13172361" cy="1301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ПАРАЛЛЕЛИ ПРАЗДНИЧНЫХ ТРАДИЦИЙ: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5100"/>
              </a:lnSpc>
              <a:buNone/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САБАНТУЙ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ЫСЫАХ</a:t>
            </a:r>
          </a:p>
        </p:txBody>
      </p:sp>
      <p:sp>
        <p:nvSpPr>
          <p:cNvPr id="3" name="Text 1"/>
          <p:cNvSpPr/>
          <p:nvPr/>
        </p:nvSpPr>
        <p:spPr>
          <a:xfrm>
            <a:off x="833081" y="2157175"/>
            <a:ext cx="13172361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Сравнительный анализ татарского Сабантуя и якутского Ысыаха выявляет глубокие общие тюркские корни и схожую структуру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проведения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 2"/>
          <p:cNvSpPr/>
          <p:nvPr/>
        </p:nvSpPr>
        <p:spPr>
          <a:xfrm>
            <a:off x="729020" y="3565922"/>
            <a:ext cx="3124557" cy="390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ЧЕРТЫ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0" y="4305300"/>
            <a:ext cx="104061" cy="10406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41321" y="4190762"/>
            <a:ext cx="601980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Проводятся на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открытой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местности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0" y="5055275"/>
            <a:ext cx="104061" cy="1040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41321" y="4940737"/>
            <a:ext cx="601980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Включают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массовые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гуляния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угощения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0" y="5805249"/>
            <a:ext cx="104061" cy="10406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41321" y="5690711"/>
            <a:ext cx="601980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Организация спортивных и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народных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состязаний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0" y="6555224"/>
            <a:ext cx="104061" cy="10406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041321" y="6440686"/>
            <a:ext cx="601980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>
              <a:lnSpc>
                <a:spcPts val="26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Имеют глубокую ритуальную основу, связанную с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почитанием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природы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7576899" y="3565922"/>
            <a:ext cx="3390781" cy="390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50"/>
              </a:lnSpc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РАЗЛИЧИЯ</a:t>
            </a:r>
          </a:p>
        </p:txBody>
      </p:sp>
      <p:sp>
        <p:nvSpPr>
          <p:cNvPr id="14" name="Shape 8"/>
          <p:cNvSpPr/>
          <p:nvPr/>
        </p:nvSpPr>
        <p:spPr>
          <a:xfrm>
            <a:off x="7576899" y="4190762"/>
            <a:ext cx="6332101" cy="1878806"/>
          </a:xfrm>
          <a:prstGeom prst="roundRect">
            <a:avLst>
              <a:gd name="adj" fmla="val 997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9"/>
          <p:cNvSpPr/>
          <p:nvPr/>
        </p:nvSpPr>
        <p:spPr>
          <a:xfrm>
            <a:off x="7584519" y="4198382"/>
            <a:ext cx="6316861" cy="93178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6" name="Text 10"/>
          <p:cNvSpPr/>
          <p:nvPr/>
        </p:nvSpPr>
        <p:spPr>
          <a:xfrm>
            <a:off x="7792879" y="4330898"/>
            <a:ext cx="273808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ru-RU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Сабантуй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10119361" y="4171832"/>
            <a:ext cx="3469718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Завершение весенних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полевых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работ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Shape 12"/>
          <p:cNvSpPr/>
          <p:nvPr/>
        </p:nvSpPr>
        <p:spPr>
          <a:xfrm>
            <a:off x="7584519" y="5130165"/>
            <a:ext cx="6316861" cy="93178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19" name="Text 13"/>
          <p:cNvSpPr/>
          <p:nvPr/>
        </p:nvSpPr>
        <p:spPr>
          <a:xfrm>
            <a:off x="8880700" y="5240719"/>
            <a:ext cx="273808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2600"/>
              </a:lnSpc>
              <a:buNone/>
            </a:pP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Ысыах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0119361" y="5159336"/>
            <a:ext cx="362817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Встреча лета, выраженная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календарная</a:t>
            </a: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природа</a:t>
            </a:r>
            <a:endParaRPr lang="en-US" sz="2400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7584520" y="6353532"/>
            <a:ext cx="6597208" cy="11402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"Сабантуй и Ысыах очень похожи друг на друга, хотя по исходным данным есть существенные отличия." (В. Шайхразиев,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вице-премьер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Татарстана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86614" y="401912"/>
            <a:ext cx="7492841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ЧАСТЬ: МЕТОДИКА ИЗГОТОВЛЕНИЯ</a:t>
            </a:r>
          </a:p>
        </p:txBody>
      </p:sp>
      <p:sp>
        <p:nvSpPr>
          <p:cNvPr id="3" name="Text 1"/>
          <p:cNvSpPr/>
          <p:nvPr/>
        </p:nvSpPr>
        <p:spPr>
          <a:xfrm>
            <a:off x="435531" y="979884"/>
            <a:ext cx="13759339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Практическая работа по созданию тюбетейки строго следовала традиционным технологиям,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объединяя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этапы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исследования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  <a:p>
            <a:pPr marL="0" indent="0" algn="r">
              <a:lnSpc>
                <a:spcPts val="1550"/>
              </a:lnSpc>
              <a:buNone/>
            </a:pPr>
            <a:r>
              <a:rPr lang="en-US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 ремесленного мастерства</a:t>
            </a:r>
            <a:r>
              <a:rPr lang="en-US" sz="9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.</a:t>
            </a:r>
            <a:endParaRPr lang="en-US" sz="9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3" y="959389"/>
            <a:ext cx="12600506" cy="538079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506436" y="4398026"/>
            <a:ext cx="2008797" cy="386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algn="ctr">
              <a:lnSpc>
                <a:spcPts val="1650"/>
              </a:lnSpc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СБОРКА</a:t>
            </a:r>
          </a:p>
        </p:txBody>
      </p:sp>
      <p:sp>
        <p:nvSpPr>
          <p:cNvPr id="8" name="Text 3"/>
          <p:cNvSpPr/>
          <p:nvPr/>
        </p:nvSpPr>
        <p:spPr>
          <a:xfrm>
            <a:off x="7520570" y="4398026"/>
            <a:ext cx="2008797" cy="386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ВЫШИВКА</a:t>
            </a:r>
          </a:p>
        </p:txBody>
      </p:sp>
      <p:sp>
        <p:nvSpPr>
          <p:cNvPr id="9" name="Text 4"/>
          <p:cNvSpPr/>
          <p:nvPr/>
        </p:nvSpPr>
        <p:spPr>
          <a:xfrm>
            <a:off x="3984604" y="4417798"/>
            <a:ext cx="3143906" cy="773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ЭТАП</a:t>
            </a:r>
          </a:p>
        </p:txBody>
      </p:sp>
      <p:sp>
        <p:nvSpPr>
          <p:cNvPr id="11" name="Text 5"/>
          <p:cNvSpPr/>
          <p:nvPr/>
        </p:nvSpPr>
        <p:spPr>
          <a:xfrm>
            <a:off x="1423971" y="4398026"/>
            <a:ext cx="2008797" cy="386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ПОДГОТОВКА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306625" y="5528014"/>
            <a:ext cx="6817400" cy="373380"/>
          </a:xfrm>
          <a:prstGeom prst="roundRect">
            <a:avLst>
              <a:gd name="adj" fmla="val 480020"/>
            </a:avLst>
          </a:prstGeom>
          <a:solidFill>
            <a:srgbClr val="FFC409"/>
          </a:solidFill>
          <a:ln w="762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7"/>
          <p:cNvSpPr/>
          <p:nvPr/>
        </p:nvSpPr>
        <p:spPr>
          <a:xfrm>
            <a:off x="1988401" y="5673046"/>
            <a:ext cx="1996202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</a:t>
            </a:r>
          </a:p>
        </p:txBody>
      </p:sp>
      <p:sp>
        <p:nvSpPr>
          <p:cNvPr id="15" name="Text 8"/>
          <p:cNvSpPr/>
          <p:nvPr/>
        </p:nvSpPr>
        <p:spPr>
          <a:xfrm>
            <a:off x="605923" y="6004292"/>
            <a:ext cx="6568559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Изучение музейных аналогов,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подбор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материалов</a:t>
            </a:r>
            <a:endParaRPr lang="ru-RU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5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(бархат, основа, шпагат) и изготовление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лекал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Shape 9"/>
          <p:cNvSpPr/>
          <p:nvPr/>
        </p:nvSpPr>
        <p:spPr>
          <a:xfrm>
            <a:off x="7520570" y="5512392"/>
            <a:ext cx="6817519" cy="373380"/>
          </a:xfrm>
          <a:prstGeom prst="roundRect">
            <a:avLst>
              <a:gd name="adj" fmla="val 480020"/>
            </a:avLst>
          </a:prstGeom>
          <a:solidFill>
            <a:schemeClr val="accent6"/>
          </a:solidFill>
          <a:ln w="762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8" name="Text 10"/>
          <p:cNvSpPr/>
          <p:nvPr/>
        </p:nvSpPr>
        <p:spPr>
          <a:xfrm>
            <a:off x="9033064" y="5673045"/>
            <a:ext cx="1866186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ЭТАП</a:t>
            </a:r>
          </a:p>
        </p:txBody>
      </p:sp>
      <p:sp>
        <p:nvSpPr>
          <p:cNvPr id="19" name="Text 11"/>
          <p:cNvSpPr/>
          <p:nvPr/>
        </p:nvSpPr>
        <p:spPr>
          <a:xfrm>
            <a:off x="7881258" y="6068451"/>
            <a:ext cx="6568678" cy="398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Раскрой деталей, соблюдение долевого направления, простегивание для создания вентиляционных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каналов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Shape 12"/>
          <p:cNvSpPr/>
          <p:nvPr/>
        </p:nvSpPr>
        <p:spPr>
          <a:xfrm>
            <a:off x="311110" y="6966831"/>
            <a:ext cx="6817400" cy="373380"/>
          </a:xfrm>
          <a:prstGeom prst="roundRect">
            <a:avLst>
              <a:gd name="adj" fmla="val 480020"/>
            </a:avLst>
          </a:prstGeom>
          <a:solidFill>
            <a:srgbClr val="E54B9F"/>
          </a:solidFill>
          <a:ln w="762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2" name="Text 13"/>
          <p:cNvSpPr/>
          <p:nvPr/>
        </p:nvSpPr>
        <p:spPr>
          <a:xfrm>
            <a:off x="2941915" y="7125287"/>
            <a:ext cx="1555790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ВЫШИВКА</a:t>
            </a:r>
          </a:p>
        </p:txBody>
      </p:sp>
      <p:sp>
        <p:nvSpPr>
          <p:cNvPr id="23" name="Text 14"/>
          <p:cNvSpPr/>
          <p:nvPr/>
        </p:nvSpPr>
        <p:spPr>
          <a:xfrm>
            <a:off x="700324" y="7493650"/>
            <a:ext cx="6568559" cy="398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550"/>
              </a:lnSpc>
              <a:buNone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Применение бисера и металлизированных нитей для орнамента, сохранение традиционных пропорций (высота 8-9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см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4" name="Shape 15"/>
          <p:cNvSpPr/>
          <p:nvPr/>
        </p:nvSpPr>
        <p:spPr>
          <a:xfrm>
            <a:off x="7520570" y="6946336"/>
            <a:ext cx="6817519" cy="373380"/>
          </a:xfrm>
          <a:prstGeom prst="roundRect">
            <a:avLst>
              <a:gd name="adj" fmla="val 480020"/>
            </a:avLst>
          </a:prstGeom>
          <a:solidFill>
            <a:srgbClr val="6EF2EF"/>
          </a:solidFill>
          <a:ln w="762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6" name="Text 17"/>
          <p:cNvSpPr/>
          <p:nvPr/>
        </p:nvSpPr>
        <p:spPr>
          <a:xfrm>
            <a:off x="10387702" y="7125286"/>
            <a:ext cx="1555790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СБОРКА</a:t>
            </a:r>
          </a:p>
        </p:txBody>
      </p:sp>
      <p:sp>
        <p:nvSpPr>
          <p:cNvPr id="27" name="Text 18"/>
          <p:cNvSpPr/>
          <p:nvPr/>
        </p:nvSpPr>
        <p:spPr>
          <a:xfrm>
            <a:off x="8423368" y="7493650"/>
            <a:ext cx="6568678" cy="199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50"/>
              </a:lnSpc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Финальная сборка тюбетейки с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соблюдением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Inter Light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1550"/>
              </a:lnSpc>
            </a:pP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исторических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приемов и ручной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отделкой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839863-959C-6393-F15D-C2393B43540F}"/>
              </a:ext>
            </a:extLst>
          </p:cNvPr>
          <p:cNvSpPr txBox="1"/>
          <p:nvPr/>
        </p:nvSpPr>
        <p:spPr>
          <a:xfrm>
            <a:off x="1597775" y="2316865"/>
            <a:ext cx="110524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ФОТО работы над пошивом ТЮБЕТЕЙКИ!!!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2103" y="831771"/>
            <a:ext cx="13756067" cy="11468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УНИКАЛЬНОГО ДИЗАЙНА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СИНТЕЗ КУЛЬТУР</a:t>
            </a:r>
          </a:p>
        </p:txBody>
      </p:sp>
      <p:sp>
        <p:nvSpPr>
          <p:cNvPr id="4" name="Text 1"/>
          <p:cNvSpPr/>
          <p:nvPr/>
        </p:nvSpPr>
        <p:spPr>
          <a:xfrm>
            <a:off x="642104" y="1524000"/>
            <a:ext cx="7859792" cy="13167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Созданный авторский дизайн тюбетейки представляет собой визуальную метафору культурного диалога, объединяющую символы Татарстана и Якутии.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42104" y="3047048"/>
            <a:ext cx="22860" cy="4350663"/>
          </a:xfrm>
          <a:prstGeom prst="roundRect">
            <a:avLst>
              <a:gd name="adj" fmla="val 722360"/>
            </a:avLst>
          </a:prstGeom>
          <a:solidFill>
            <a:srgbClr val="343440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6" name="Shape 3"/>
          <p:cNvSpPr/>
          <p:nvPr/>
        </p:nvSpPr>
        <p:spPr>
          <a:xfrm>
            <a:off x="664964" y="3047048"/>
            <a:ext cx="7859792" cy="2138601"/>
          </a:xfrm>
          <a:prstGeom prst="rect">
            <a:avLst/>
          </a:prstGeom>
          <a:solidFill>
            <a:srgbClr val="EFF0F6"/>
          </a:solidFill>
          <a:ln w="7620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4"/>
          <p:cNvSpPr/>
          <p:nvPr/>
        </p:nvSpPr>
        <p:spPr>
          <a:xfrm>
            <a:off x="848439" y="3238143"/>
            <a:ext cx="2752130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Татарские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Мотивы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848439" y="3692247"/>
            <a:ext cx="7485221" cy="586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Центральная розетка в форме тюльпана (лалә) – символ возрождения и процветания.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848439" y="4343400"/>
            <a:ext cx="748522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Геометрические узоры, характерные для казанских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мастеров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 7"/>
          <p:cNvSpPr/>
          <p:nvPr/>
        </p:nvSpPr>
        <p:spPr>
          <a:xfrm>
            <a:off x="848439" y="4701064"/>
            <a:ext cx="748522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Традиционная цветовая гамма: черный бархат с золотой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вышивкой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Shape 8"/>
          <p:cNvSpPr/>
          <p:nvPr/>
        </p:nvSpPr>
        <p:spPr>
          <a:xfrm>
            <a:off x="664964" y="5552599"/>
            <a:ext cx="7859792" cy="1845112"/>
          </a:xfrm>
          <a:prstGeom prst="rect">
            <a:avLst/>
          </a:prstGeom>
          <a:solidFill>
            <a:srgbClr val="EFF0F6"/>
          </a:solidFill>
          <a:ln w="7620">
            <a:solidFill>
              <a:srgbClr val="1B1B27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848439" y="5743694"/>
            <a:ext cx="2882622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Якутские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48439" y="6197798"/>
            <a:ext cx="748522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Синие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акценты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в орнаменте, символизирующие якутское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небо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11"/>
          <p:cNvSpPr/>
          <p:nvPr/>
        </p:nvSpPr>
        <p:spPr>
          <a:xfrm>
            <a:off x="848439" y="6555462"/>
            <a:ext cx="748522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Серебряные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нити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, ассоциирующиеся с алмазными месторождениями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Якутии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12"/>
          <p:cNvSpPr/>
          <p:nvPr/>
        </p:nvSpPr>
        <p:spPr>
          <a:xfrm>
            <a:off x="848439" y="6913126"/>
            <a:ext cx="748522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SzPct val="100000"/>
              <a:buChar char="•"/>
            </a:pP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Волнообразные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линии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, символизирующие великую реку </a:t>
            </a:r>
            <a:r>
              <a:rPr lang="en-US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Лену</a:t>
            </a:r>
            <a:r>
              <a:rPr lang="en-US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7E07C-FE6F-06D7-7843-3B66BF54B34A}"/>
              </a:ext>
            </a:extLst>
          </p:cNvPr>
          <p:cNvSpPr txBox="1"/>
          <p:nvPr/>
        </p:nvSpPr>
        <p:spPr>
          <a:xfrm>
            <a:off x="9500246" y="3985736"/>
            <a:ext cx="4897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ФОТО ГОТОВОЙ ТЮБЕТЕЙКИ!!!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658" y="664250"/>
            <a:ext cx="12396549" cy="614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 АПРОБАЦИЯ ПРАКТИЧЕСКОЙ РАБОТЫ</a:t>
            </a:r>
          </a:p>
        </p:txBody>
      </p:sp>
      <p:sp>
        <p:nvSpPr>
          <p:cNvPr id="3" name="Text 1"/>
          <p:cNvSpPr/>
          <p:nvPr/>
        </p:nvSpPr>
        <p:spPr>
          <a:xfrm>
            <a:off x="688658" y="1770936"/>
            <a:ext cx="7513558" cy="3688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МАТЕРИАЛЬНОЕ ВОПЛОЩЕНИЕ ДИАЛОГА</a:t>
            </a:r>
          </a:p>
        </p:txBody>
      </p:sp>
      <p:sp>
        <p:nvSpPr>
          <p:cNvPr id="4" name="Text 2"/>
          <p:cNvSpPr/>
          <p:nvPr/>
        </p:nvSpPr>
        <p:spPr>
          <a:xfrm>
            <a:off x="688658" y="2211282"/>
            <a:ext cx="6386513" cy="94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Практическим результатом стало создание головного убора, который соответствует традиционным стандартам и при этом визуально отражает синтез культурных традиций двух республик.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2759" y="4586053"/>
            <a:ext cx="3070265" cy="649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51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4"/>
          <p:cNvSpPr/>
          <p:nvPr/>
        </p:nvSpPr>
        <p:spPr>
          <a:xfrm>
            <a:off x="981788" y="5376802"/>
            <a:ext cx="245947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b="1" dirty="0">
                <a:latin typeface="Times New Roman" panose="02020603050405020304" pitchFamily="18" charset="0"/>
                <a:ea typeface="Montserrat Medium" pitchFamily="34" charset="-122"/>
                <a:cs typeface="Times New Roman" panose="02020603050405020304" pitchFamily="18" charset="0"/>
              </a:rPr>
              <a:t>ГОТОВОЕ ИЗДЕЛИЕ</a:t>
            </a:r>
            <a:endParaRPr lang="en-US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76393" y="5967224"/>
            <a:ext cx="3070265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Символ межкультурного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диалога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6"/>
          <p:cNvSpPr/>
          <p:nvPr/>
        </p:nvSpPr>
        <p:spPr>
          <a:xfrm>
            <a:off x="3881914" y="4619069"/>
            <a:ext cx="3070384" cy="649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5100" b="1" dirty="0">
                <a:solidFill>
                  <a:srgbClr val="C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8-9</a:t>
            </a:r>
            <a:endParaRPr lang="en-US" sz="5100" b="1" dirty="0">
              <a:solidFill>
                <a:srgbClr val="C00000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4293723" y="5372519"/>
            <a:ext cx="2459474" cy="307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(СМ)</a:t>
            </a:r>
          </a:p>
        </p:txBody>
      </p:sp>
      <p:sp>
        <p:nvSpPr>
          <p:cNvPr id="10" name="Text 8"/>
          <p:cNvSpPr/>
          <p:nvPr/>
        </p:nvSpPr>
        <p:spPr>
          <a:xfrm>
            <a:off x="3921767" y="5959587"/>
            <a:ext cx="3070384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Соответствие классическим </a:t>
            </a:r>
            <a:r>
              <a:rPr lang="en-US" sz="2000" dirty="0" err="1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образцам</a:t>
            </a:r>
            <a:r>
              <a:rPr lang="en-US" sz="2000" dirty="0"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9"/>
          <p:cNvSpPr/>
          <p:nvPr/>
        </p:nvSpPr>
        <p:spPr>
          <a:xfrm>
            <a:off x="8753022" y="1854517"/>
            <a:ext cx="3602712" cy="3688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АПРОБАЦИЯ</a:t>
            </a:r>
          </a:p>
        </p:txBody>
      </p:sp>
      <p:sp>
        <p:nvSpPr>
          <p:cNvPr id="12" name="Text 10"/>
          <p:cNvSpPr/>
          <p:nvPr/>
        </p:nvSpPr>
        <p:spPr>
          <a:xfrm>
            <a:off x="7562850" y="2336483"/>
            <a:ext cx="6386513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Для оценки значимости и образовательного потенциала работы были проведены </a:t>
            </a:r>
            <a:r>
              <a:rPr lang="en-US" sz="2000" dirty="0" err="1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следующие</a:t>
            </a:r>
            <a:r>
              <a:rPr lang="en-US" sz="20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мероприятия</a:t>
            </a:r>
            <a:r>
              <a:rPr lang="en-US" sz="20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6669" y="3197304"/>
            <a:ext cx="295037" cy="295037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8202216" y="3187422"/>
            <a:ext cx="5747147" cy="629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Мастер-класс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для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учащихс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я</a:t>
            </a:r>
            <a:r>
              <a:rPr lang="en-US" sz="2000" b="1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 Знакомство с историей и технологией создания национального головного убора.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36669" y="4220408"/>
            <a:ext cx="295037" cy="295037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8202216" y="4210526"/>
            <a:ext cx="5747147" cy="9444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Презентация на конференции: </a:t>
            </a:r>
            <a:r>
              <a:rPr lang="en-US" sz="2000" dirty="0">
                <a:solidFill>
                  <a:srgbClr val="3D3E44"/>
                </a:solidFill>
                <a:latin typeface="Times New Roman" panose="02020603050405020304" pitchFamily="18" charset="0"/>
                <a:ea typeface="Inter Light" pitchFamily="34" charset="-122"/>
                <a:cs typeface="Times New Roman" panose="02020603050405020304" pitchFamily="18" charset="0"/>
              </a:rPr>
              <a:t>Работа получила положительные отзывы, подтвердив свою научную и практическую ценность.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F8FB89-2368-7ED4-8D88-1A15CD82A287}"/>
              </a:ext>
            </a:extLst>
          </p:cNvPr>
          <p:cNvSpPr txBox="1"/>
          <p:nvPr/>
        </p:nvSpPr>
        <p:spPr>
          <a:xfrm>
            <a:off x="8418286" y="6209743"/>
            <a:ext cx="731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ФОТО ГОТОВОЙ </a:t>
            </a:r>
          </a:p>
          <a:p>
            <a:r>
              <a:rPr lang="ru-RU" sz="3600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ТЮБЕТЕЙКИ!!!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1004</Words>
  <Application>Microsoft Office PowerPoint</Application>
  <PresentationFormat>Произвольный</PresentationFormat>
  <Paragraphs>147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Montserrat Medium</vt:lpstr>
      <vt:lpstr>Arial</vt:lpstr>
      <vt:lpstr>Times New Roman</vt:lpstr>
      <vt:lpstr>Inter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Лика</dc:creator>
  <cp:lastModifiedBy>Лика</cp:lastModifiedBy>
  <cp:revision>2</cp:revision>
  <dcterms:created xsi:type="dcterms:W3CDTF">2025-10-25T14:13:21Z</dcterms:created>
  <dcterms:modified xsi:type="dcterms:W3CDTF">2025-10-25T16:42:55Z</dcterms:modified>
</cp:coreProperties>
</file>