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515600" cy="10039350"/>
  <p:notesSz cx="10515600" cy="1003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31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8670" y="1830705"/>
            <a:ext cx="8938260" cy="1240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7340" y="3307080"/>
            <a:ext cx="7360920" cy="14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5780" y="1358265"/>
            <a:ext cx="4574286" cy="389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5534" y="1358265"/>
            <a:ext cx="4574286" cy="389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0515600" cy="5905500"/>
          </a:xfrm>
          <a:custGeom>
            <a:avLst/>
            <a:gdLst/>
            <a:ahLst/>
            <a:cxnLst/>
            <a:rect l="l" t="t" r="r" b="b"/>
            <a:pathLst>
              <a:path w="10515600" h="5905500">
                <a:moveTo>
                  <a:pt x="10515599" y="5905499"/>
                </a:moveTo>
                <a:lnTo>
                  <a:pt x="0" y="5905499"/>
                </a:lnTo>
                <a:lnTo>
                  <a:pt x="0" y="0"/>
                </a:lnTo>
                <a:lnTo>
                  <a:pt x="10515599" y="0"/>
                </a:lnTo>
                <a:lnTo>
                  <a:pt x="10515599" y="59054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924" y="5581648"/>
            <a:ext cx="190500" cy="190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0210" y="889317"/>
            <a:ext cx="7775178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0210" y="1683940"/>
            <a:ext cx="6699884" cy="157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925" y="5587386"/>
            <a:ext cx="1058545" cy="164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5780" y="5492115"/>
            <a:ext cx="2418588" cy="29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9644" y="5627433"/>
            <a:ext cx="15494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9324" y="6162675"/>
            <a:ext cx="6196025" cy="1371600"/>
          </a:xfrm>
          <a:custGeom>
            <a:avLst/>
            <a:gdLst/>
            <a:ahLst/>
            <a:cxnLst/>
            <a:rect l="l" t="t" r="r" b="b"/>
            <a:pathLst>
              <a:path w="1504950" h="4429125">
                <a:moveTo>
                  <a:pt x="1408834" y="4429124"/>
                </a:moveTo>
                <a:lnTo>
                  <a:pt x="96115" y="4429124"/>
                </a:lnTo>
                <a:lnTo>
                  <a:pt x="89425" y="4428465"/>
                </a:lnTo>
                <a:lnTo>
                  <a:pt x="51334" y="4415539"/>
                </a:lnTo>
                <a:lnTo>
                  <a:pt x="21089" y="4389021"/>
                </a:lnTo>
                <a:lnTo>
                  <a:pt x="3294" y="4352947"/>
                </a:lnTo>
                <a:lnTo>
                  <a:pt x="0" y="4333009"/>
                </a:lnTo>
                <a:lnTo>
                  <a:pt x="0" y="43262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1408834" y="0"/>
                </a:lnTo>
                <a:lnTo>
                  <a:pt x="1447686" y="10415"/>
                </a:lnTo>
                <a:lnTo>
                  <a:pt x="1479595" y="34906"/>
                </a:lnTo>
                <a:lnTo>
                  <a:pt x="1499703" y="69743"/>
                </a:lnTo>
                <a:lnTo>
                  <a:pt x="1504949" y="96115"/>
                </a:lnTo>
                <a:lnTo>
                  <a:pt x="1504949" y="4333009"/>
                </a:lnTo>
                <a:lnTo>
                  <a:pt x="1494534" y="4371861"/>
                </a:lnTo>
                <a:lnTo>
                  <a:pt x="1470043" y="4403770"/>
                </a:lnTo>
                <a:lnTo>
                  <a:pt x="1435206" y="4423878"/>
                </a:lnTo>
                <a:lnTo>
                  <a:pt x="1415524" y="4428465"/>
                </a:lnTo>
                <a:lnTo>
                  <a:pt x="1408834" y="44291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pPr marL="12700" algn="l">
              <a:lnSpc>
                <a:spcPct val="100000"/>
              </a:lnSpc>
              <a:spcBef>
                <a:spcPts val="440"/>
              </a:spcBef>
            </a:pPr>
            <a:r>
              <a:rPr lang="ru-RU" dirty="0" smtClean="0">
                <a:solidFill>
                  <a:srgbClr val="FFFFFF"/>
                </a:solidFill>
                <a:latin typeface="Verdana"/>
                <a:cs typeface="Verdana"/>
              </a:rPr>
              <a:t>               </a:t>
            </a:r>
            <a:r>
              <a:rPr lang="ru-RU" sz="2000" b="1" dirty="0" smtClean="0">
                <a:solidFill>
                  <a:srgbClr val="FFFFFF"/>
                </a:solidFill>
                <a:latin typeface="Verdana"/>
                <a:cs typeface="Verdana"/>
              </a:rPr>
              <a:t>МБОУ</a:t>
            </a:r>
            <a:r>
              <a:rPr lang="ru-RU" sz="2000" b="1" spc="-1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0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Гимназия</a:t>
            </a:r>
            <a:r>
              <a:rPr lang="ru-RU" sz="2000" b="1" dirty="0" smtClean="0">
                <a:latin typeface="Verdana"/>
                <a:cs typeface="Verdana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lang="ru-RU" sz="2000" b="1" dirty="0" smtClean="0">
                <a:solidFill>
                  <a:srgbClr val="FFFFFF"/>
                </a:solidFill>
                <a:latin typeface="Arial MT"/>
                <a:cs typeface="Arial MT"/>
              </a:rPr>
              <a:t>23  </a:t>
            </a:r>
            <a:r>
              <a:rPr lang="ru-RU" sz="20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lang="ru-RU" sz="2000" b="1" spc="-10" dirty="0" smtClean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lang="ru-RU" sz="20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Химки</a:t>
            </a:r>
            <a:endParaRPr lang="ru-RU" sz="2000" b="1" dirty="0" smtClean="0">
              <a:latin typeface="Verdana"/>
              <a:cs typeface="Verdana"/>
            </a:endParaRPr>
          </a:p>
          <a:p>
            <a:pPr marL="12700" marR="125095" algn="l">
              <a:lnSpc>
                <a:spcPct val="125000"/>
              </a:lnSpc>
              <a:spcBef>
                <a:spcPts val="675"/>
              </a:spcBef>
            </a:pPr>
            <a:r>
              <a:rPr lang="ru-RU" sz="20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         педагог</a:t>
            </a:r>
            <a:r>
              <a:rPr lang="ru-RU" sz="2000" b="1" spc="-10" dirty="0" smtClean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lang="ru-RU" sz="20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психолог </a:t>
            </a:r>
            <a:r>
              <a:rPr lang="ru-RU" sz="2000" b="1" dirty="0" smtClean="0">
                <a:solidFill>
                  <a:srgbClr val="FFFFFF"/>
                </a:solidFill>
                <a:latin typeface="Verdana"/>
                <a:cs typeface="Verdana"/>
              </a:rPr>
              <a:t>Конюхова</a:t>
            </a:r>
            <a:r>
              <a:rPr lang="ru-RU" sz="2000" b="1" spc="-7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0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lang="ru-RU" sz="2000" b="1" spc="-20" dirty="0" smtClean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lang="ru-RU" sz="20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lang="ru-RU" sz="2000" b="1" spc="-20" dirty="0" smtClean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lang="ru-RU" sz="2000" b="1" dirty="0" smtClean="0">
              <a:latin typeface="Arial MT"/>
              <a:cs typeface="Arial MT"/>
            </a:endParaRPr>
          </a:p>
          <a:p>
            <a:pPr algn="l"/>
            <a:r>
              <a:rPr lang="ru-RU" sz="2000" b="1" spc="-20" dirty="0" smtClean="0">
                <a:solidFill>
                  <a:srgbClr val="FFFFFF"/>
                </a:solidFill>
                <a:latin typeface="Arial MT"/>
                <a:cs typeface="Arial MT"/>
              </a:rPr>
              <a:t>                                             2025</a:t>
            </a:r>
            <a:endParaRPr lang="ru-RU" sz="2000" b="1" dirty="0" smtClean="0">
              <a:latin typeface="Arial MT"/>
              <a:cs typeface="Arial MT"/>
            </a:endParaRPr>
          </a:p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902257" y="2161972"/>
            <a:ext cx="1226185" cy="233397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endParaRPr sz="11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0668" y="3471904"/>
            <a:ext cx="36893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5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19075"/>
            <a:ext cx="4996457" cy="54768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47774" y="742950"/>
            <a:ext cx="3267075" cy="4429125"/>
            <a:chOff x="1247774" y="742950"/>
            <a:chExt cx="3267075" cy="4429125"/>
          </a:xfrm>
        </p:grpSpPr>
        <p:sp>
          <p:nvSpPr>
            <p:cNvPr id="7" name="object 7"/>
            <p:cNvSpPr/>
            <p:nvPr/>
          </p:nvSpPr>
          <p:spPr>
            <a:xfrm>
              <a:off x="1247774" y="742950"/>
              <a:ext cx="3267075" cy="4429125"/>
            </a:xfrm>
            <a:custGeom>
              <a:avLst/>
              <a:gdLst/>
              <a:ahLst/>
              <a:cxnLst/>
              <a:rect l="l" t="t" r="r" b="b"/>
              <a:pathLst>
                <a:path w="3267075" h="4429125">
                  <a:moveTo>
                    <a:pt x="3170959" y="4429124"/>
                  </a:moveTo>
                  <a:lnTo>
                    <a:pt x="96115" y="4429124"/>
                  </a:lnTo>
                  <a:lnTo>
                    <a:pt x="89425" y="4428465"/>
                  </a:lnTo>
                  <a:lnTo>
                    <a:pt x="51334" y="4415539"/>
                  </a:lnTo>
                  <a:lnTo>
                    <a:pt x="21089" y="4389021"/>
                  </a:lnTo>
                  <a:lnTo>
                    <a:pt x="3294" y="4352947"/>
                  </a:lnTo>
                  <a:lnTo>
                    <a:pt x="0" y="4333009"/>
                  </a:lnTo>
                  <a:lnTo>
                    <a:pt x="0" y="4326254"/>
                  </a:lnTo>
                  <a:lnTo>
                    <a:pt x="0" y="96115"/>
                  </a:lnTo>
                  <a:lnTo>
                    <a:pt x="10415" y="57262"/>
                  </a:lnTo>
                  <a:lnTo>
                    <a:pt x="34906" y="25353"/>
                  </a:lnTo>
                  <a:lnTo>
                    <a:pt x="69743" y="5245"/>
                  </a:lnTo>
                  <a:lnTo>
                    <a:pt x="96115" y="0"/>
                  </a:lnTo>
                  <a:lnTo>
                    <a:pt x="3170959" y="0"/>
                  </a:lnTo>
                  <a:lnTo>
                    <a:pt x="3209811" y="10415"/>
                  </a:lnTo>
                  <a:lnTo>
                    <a:pt x="3241720" y="34906"/>
                  </a:lnTo>
                  <a:lnTo>
                    <a:pt x="3261828" y="69743"/>
                  </a:lnTo>
                  <a:lnTo>
                    <a:pt x="3267074" y="96115"/>
                  </a:lnTo>
                  <a:lnTo>
                    <a:pt x="3267074" y="4333009"/>
                  </a:lnTo>
                  <a:lnTo>
                    <a:pt x="3256659" y="4371861"/>
                  </a:lnTo>
                  <a:lnTo>
                    <a:pt x="3232168" y="4403770"/>
                  </a:lnTo>
                  <a:lnTo>
                    <a:pt x="3197330" y="4423878"/>
                  </a:lnTo>
                  <a:lnTo>
                    <a:pt x="3177648" y="4428465"/>
                  </a:lnTo>
                  <a:lnTo>
                    <a:pt x="3170959" y="4429124"/>
                  </a:lnTo>
                  <a:close/>
                </a:path>
              </a:pathLst>
            </a:custGeom>
            <a:solidFill>
              <a:srgbClr val="AB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12" y="1742490"/>
              <a:ext cx="1876425" cy="400050"/>
            </a:xfrm>
            <a:custGeom>
              <a:avLst/>
              <a:gdLst/>
              <a:ahLst/>
              <a:cxnLst/>
              <a:rect l="l" t="t" r="r" b="b"/>
              <a:pathLst>
                <a:path w="1876425" h="400050">
                  <a:moveTo>
                    <a:pt x="1724025" y="22301"/>
                  </a:moveTo>
                  <a:lnTo>
                    <a:pt x="1701723" y="0"/>
                  </a:lnTo>
                  <a:lnTo>
                    <a:pt x="22313" y="0"/>
                  </a:lnTo>
                  <a:lnTo>
                    <a:pt x="0" y="22301"/>
                  </a:lnTo>
                  <a:lnTo>
                    <a:pt x="0" y="155257"/>
                  </a:lnTo>
                  <a:lnTo>
                    <a:pt x="0" y="158661"/>
                  </a:lnTo>
                  <a:lnTo>
                    <a:pt x="22313" y="180975"/>
                  </a:lnTo>
                  <a:lnTo>
                    <a:pt x="1701723" y="180975"/>
                  </a:lnTo>
                  <a:lnTo>
                    <a:pt x="1724025" y="158661"/>
                  </a:lnTo>
                  <a:lnTo>
                    <a:pt x="1724025" y="22301"/>
                  </a:lnTo>
                  <a:close/>
                </a:path>
                <a:path w="1876425" h="400050">
                  <a:moveTo>
                    <a:pt x="1876425" y="241376"/>
                  </a:moveTo>
                  <a:lnTo>
                    <a:pt x="1854123" y="219075"/>
                  </a:lnTo>
                  <a:lnTo>
                    <a:pt x="22313" y="219075"/>
                  </a:lnTo>
                  <a:lnTo>
                    <a:pt x="0" y="241376"/>
                  </a:lnTo>
                  <a:lnTo>
                    <a:pt x="0" y="374332"/>
                  </a:lnTo>
                  <a:lnTo>
                    <a:pt x="0" y="377736"/>
                  </a:lnTo>
                  <a:lnTo>
                    <a:pt x="22313" y="400050"/>
                  </a:lnTo>
                  <a:lnTo>
                    <a:pt x="1854123" y="400050"/>
                  </a:lnTo>
                  <a:lnTo>
                    <a:pt x="1876425" y="377736"/>
                  </a:lnTo>
                  <a:lnTo>
                    <a:pt x="1876425" y="241376"/>
                  </a:lnTo>
                  <a:close/>
                </a:path>
              </a:pathLst>
            </a:custGeom>
            <a:solidFill>
              <a:srgbClr val="FFE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79735" y="1682726"/>
            <a:ext cx="1883410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150" dirty="0">
                <a:solidFill>
                  <a:srgbClr val="A6580E"/>
                </a:solidFill>
                <a:latin typeface="Verdana"/>
                <a:cs typeface="Verdana"/>
              </a:rPr>
              <a:t>Современные</a:t>
            </a:r>
            <a:r>
              <a:rPr sz="1150" spc="-60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A6580E"/>
                </a:solidFill>
                <a:latin typeface="Verdana"/>
                <a:cs typeface="Verdana"/>
              </a:rPr>
              <a:t>вызовы </a:t>
            </a:r>
            <a:r>
              <a:rPr sz="1150" dirty="0">
                <a:solidFill>
                  <a:srgbClr val="A6580E"/>
                </a:solidFill>
                <a:latin typeface="Verdana"/>
                <a:cs typeface="Verdana"/>
              </a:rPr>
              <a:t>информационной</a:t>
            </a:r>
            <a:r>
              <a:rPr sz="1150" spc="-20" dirty="0">
                <a:solidFill>
                  <a:srgbClr val="A6580E"/>
                </a:solidFill>
                <a:latin typeface="Verdana"/>
                <a:cs typeface="Verdana"/>
              </a:rPr>
              <a:t> среды</a:t>
            </a:r>
            <a:endParaRPr sz="11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10" name="object 10"/>
          <p:cNvSpPr txBox="1"/>
          <p:nvPr/>
        </p:nvSpPr>
        <p:spPr>
          <a:xfrm>
            <a:off x="1370210" y="2383575"/>
            <a:ext cx="2571750" cy="1758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25"/>
              </a:spcBef>
            </a:pP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Клиповое мышление молодежи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15600" cy="9953625"/>
          </a:xfrm>
          <a:custGeom>
            <a:avLst/>
            <a:gdLst/>
            <a:ahLst/>
            <a:cxnLst/>
            <a:rect l="l" t="t" r="r" b="b"/>
            <a:pathLst>
              <a:path w="10515600" h="9953625">
                <a:moveTo>
                  <a:pt x="10515599" y="9953624"/>
                </a:moveTo>
                <a:lnTo>
                  <a:pt x="0" y="9953624"/>
                </a:lnTo>
                <a:lnTo>
                  <a:pt x="0" y="0"/>
                </a:lnTo>
                <a:lnTo>
                  <a:pt x="10515599" y="0"/>
                </a:lnTo>
                <a:lnTo>
                  <a:pt x="10515599" y="99536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4" y="9629774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3800474"/>
            <a:ext cx="8020049" cy="54197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667500" y="1571624"/>
            <a:ext cx="2600325" cy="2124075"/>
          </a:xfrm>
          <a:custGeom>
            <a:avLst/>
            <a:gdLst/>
            <a:ahLst/>
            <a:cxnLst/>
            <a:rect l="l" t="t" r="r" b="b"/>
            <a:pathLst>
              <a:path w="2600325" h="2124075">
                <a:moveTo>
                  <a:pt x="2504209" y="2124074"/>
                </a:moveTo>
                <a:lnTo>
                  <a:pt x="96115" y="2124074"/>
                </a:lnTo>
                <a:lnTo>
                  <a:pt x="89425" y="2123415"/>
                </a:lnTo>
                <a:lnTo>
                  <a:pt x="51334" y="2110490"/>
                </a:lnTo>
                <a:lnTo>
                  <a:pt x="21089" y="2083972"/>
                </a:lnTo>
                <a:lnTo>
                  <a:pt x="3294" y="2047898"/>
                </a:lnTo>
                <a:lnTo>
                  <a:pt x="0" y="2027959"/>
                </a:lnTo>
                <a:lnTo>
                  <a:pt x="0" y="20212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504209" y="0"/>
                </a:lnTo>
                <a:lnTo>
                  <a:pt x="2543061" y="10415"/>
                </a:lnTo>
                <a:lnTo>
                  <a:pt x="2574970" y="34906"/>
                </a:lnTo>
                <a:lnTo>
                  <a:pt x="2595078" y="69743"/>
                </a:lnTo>
                <a:lnTo>
                  <a:pt x="2600324" y="96115"/>
                </a:lnTo>
                <a:lnTo>
                  <a:pt x="2600324" y="2027959"/>
                </a:lnTo>
                <a:lnTo>
                  <a:pt x="2589909" y="2066811"/>
                </a:lnTo>
                <a:lnTo>
                  <a:pt x="2565418" y="2098720"/>
                </a:lnTo>
                <a:lnTo>
                  <a:pt x="2530580" y="2118829"/>
                </a:lnTo>
                <a:lnTo>
                  <a:pt x="2510898" y="2123415"/>
                </a:lnTo>
                <a:lnTo>
                  <a:pt x="2504209" y="2124074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91721" y="1779260"/>
            <a:ext cx="2313940" cy="170880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Практикуйте</a:t>
            </a:r>
            <a:endParaRPr dirty="0">
              <a:latin typeface="Verdana"/>
              <a:cs typeface="Verdana"/>
            </a:endParaRPr>
          </a:p>
          <a:p>
            <a:pPr marL="12700" marR="5080" algn="ctr">
              <a:lnSpc>
                <a:spcPct val="125000"/>
              </a:lnSpc>
            </a:pP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нестандартное</a:t>
            </a:r>
            <a:r>
              <a:rPr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мышление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через</a:t>
            </a:r>
            <a:r>
              <a:rPr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решение</a:t>
            </a:r>
            <a:endParaRPr dirty="0">
              <a:latin typeface="Verdana"/>
              <a:cs typeface="Verdana"/>
            </a:endParaRPr>
          </a:p>
          <a:p>
            <a:pPr marL="35560" algn="ctr">
              <a:lnSpc>
                <a:spcPct val="100000"/>
              </a:lnSpc>
              <a:spcBef>
                <a:spcPts val="405"/>
              </a:spcBef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творческих</a:t>
            </a:r>
            <a:r>
              <a:rPr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задач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2875" y="1571624"/>
            <a:ext cx="2609850" cy="2124075"/>
          </a:xfrm>
          <a:custGeom>
            <a:avLst/>
            <a:gdLst/>
            <a:ahLst/>
            <a:cxnLst/>
            <a:rect l="l" t="t" r="r" b="b"/>
            <a:pathLst>
              <a:path w="2609850" h="2124075">
                <a:moveTo>
                  <a:pt x="2513734" y="2124074"/>
                </a:moveTo>
                <a:lnTo>
                  <a:pt x="96115" y="2124074"/>
                </a:lnTo>
                <a:lnTo>
                  <a:pt x="89425" y="2123415"/>
                </a:lnTo>
                <a:lnTo>
                  <a:pt x="51334" y="2110490"/>
                </a:lnTo>
                <a:lnTo>
                  <a:pt x="21089" y="2083972"/>
                </a:lnTo>
                <a:lnTo>
                  <a:pt x="3294" y="2047898"/>
                </a:lnTo>
                <a:lnTo>
                  <a:pt x="0" y="2027959"/>
                </a:lnTo>
                <a:lnTo>
                  <a:pt x="0" y="20212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513734" y="0"/>
                </a:lnTo>
                <a:lnTo>
                  <a:pt x="2552586" y="10415"/>
                </a:lnTo>
                <a:lnTo>
                  <a:pt x="2584495" y="34906"/>
                </a:lnTo>
                <a:lnTo>
                  <a:pt x="2604603" y="69743"/>
                </a:lnTo>
                <a:lnTo>
                  <a:pt x="2609849" y="96115"/>
                </a:lnTo>
                <a:lnTo>
                  <a:pt x="2609849" y="2027959"/>
                </a:lnTo>
                <a:lnTo>
                  <a:pt x="2599434" y="2066811"/>
                </a:lnTo>
                <a:lnTo>
                  <a:pt x="2574943" y="2098720"/>
                </a:lnTo>
                <a:lnTo>
                  <a:pt x="2540106" y="2118829"/>
                </a:lnTo>
                <a:lnTo>
                  <a:pt x="2520424" y="2123415"/>
                </a:lnTo>
                <a:lnTo>
                  <a:pt x="2513734" y="2124074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64892" y="1616442"/>
            <a:ext cx="227330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зу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чайте</a:t>
            </a:r>
            <a:r>
              <a:rPr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разные</a:t>
            </a:r>
            <a:r>
              <a:rPr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области знаний</a:t>
            </a:r>
            <a:r>
              <a:rPr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расширения когнитивных</a:t>
            </a:r>
            <a:endParaRPr dirty="0">
              <a:latin typeface="Verdana"/>
              <a:cs typeface="Verdana"/>
            </a:endParaRPr>
          </a:p>
          <a:p>
            <a:pPr marL="35560" algn="ctr">
              <a:lnSpc>
                <a:spcPct val="100000"/>
              </a:lnSpc>
              <a:spcBef>
                <a:spcPts val="405"/>
              </a:spcBef>
            </a:pP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возможностей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7774" y="1571624"/>
            <a:ext cx="2600325" cy="2124075"/>
          </a:xfrm>
          <a:custGeom>
            <a:avLst/>
            <a:gdLst/>
            <a:ahLst/>
            <a:cxnLst/>
            <a:rect l="l" t="t" r="r" b="b"/>
            <a:pathLst>
              <a:path w="2600325" h="2124075">
                <a:moveTo>
                  <a:pt x="2504209" y="2124074"/>
                </a:moveTo>
                <a:lnTo>
                  <a:pt x="96115" y="2124074"/>
                </a:lnTo>
                <a:lnTo>
                  <a:pt x="89425" y="2123415"/>
                </a:lnTo>
                <a:lnTo>
                  <a:pt x="51334" y="2110490"/>
                </a:lnTo>
                <a:lnTo>
                  <a:pt x="21089" y="2083972"/>
                </a:lnTo>
                <a:lnTo>
                  <a:pt x="3294" y="2047898"/>
                </a:lnTo>
                <a:lnTo>
                  <a:pt x="0" y="2027959"/>
                </a:lnTo>
                <a:lnTo>
                  <a:pt x="0" y="20212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504209" y="0"/>
                </a:lnTo>
                <a:lnTo>
                  <a:pt x="2543061" y="10415"/>
                </a:lnTo>
                <a:lnTo>
                  <a:pt x="2574970" y="34906"/>
                </a:lnTo>
                <a:lnTo>
                  <a:pt x="2595078" y="69743"/>
                </a:lnTo>
                <a:lnTo>
                  <a:pt x="2600324" y="96115"/>
                </a:lnTo>
                <a:lnTo>
                  <a:pt x="2600324" y="2027959"/>
                </a:lnTo>
                <a:lnTo>
                  <a:pt x="2589909" y="2066811"/>
                </a:lnTo>
                <a:lnTo>
                  <a:pt x="2565418" y="2098720"/>
                </a:lnTo>
                <a:lnTo>
                  <a:pt x="2530580" y="2118829"/>
                </a:lnTo>
                <a:lnTo>
                  <a:pt x="2510898" y="2123415"/>
                </a:lnTo>
                <a:lnTo>
                  <a:pt x="2504209" y="2124074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801" y="1588503"/>
            <a:ext cx="2591106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149225" algn="ctr">
              <a:lnSpc>
                <a:spcPct val="125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Тренируйте</a:t>
            </a:r>
            <a:r>
              <a:rPr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внимание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через</a:t>
            </a:r>
            <a:r>
              <a:rPr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регулярные</a:t>
            </a:r>
            <a:endParaRPr dirty="0">
              <a:latin typeface="Verdana"/>
              <a:cs typeface="Verdana"/>
            </a:endParaRPr>
          </a:p>
          <a:p>
            <a:pPr marL="12700" marR="5080" algn="ctr">
              <a:lnSpc>
                <a:spcPct val="125000"/>
              </a:lnSpc>
            </a:pP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упражнения</a:t>
            </a:r>
            <a:r>
              <a:rPr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медитации</a:t>
            </a:r>
            <a:r>
              <a:rPr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концентрации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7774" y="742949"/>
            <a:ext cx="8020050" cy="723900"/>
          </a:xfrm>
          <a:custGeom>
            <a:avLst/>
            <a:gdLst/>
            <a:ahLst/>
            <a:cxnLst/>
            <a:rect l="l" t="t" r="r" b="b"/>
            <a:pathLst>
              <a:path w="8020050" h="723900">
                <a:moveTo>
                  <a:pt x="7923933" y="723899"/>
                </a:moveTo>
                <a:lnTo>
                  <a:pt x="96115" y="723899"/>
                </a:lnTo>
                <a:lnTo>
                  <a:pt x="89425" y="723240"/>
                </a:lnTo>
                <a:lnTo>
                  <a:pt x="51334" y="710315"/>
                </a:lnTo>
                <a:lnTo>
                  <a:pt x="21089" y="683797"/>
                </a:lnTo>
                <a:lnTo>
                  <a:pt x="3294" y="647723"/>
                </a:lnTo>
                <a:lnTo>
                  <a:pt x="0" y="627784"/>
                </a:lnTo>
                <a:lnTo>
                  <a:pt x="0" y="62102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627784"/>
                </a:lnTo>
                <a:lnTo>
                  <a:pt x="8009632" y="666636"/>
                </a:lnTo>
                <a:lnTo>
                  <a:pt x="7985142" y="698546"/>
                </a:lnTo>
                <a:lnTo>
                  <a:pt x="7950304" y="718654"/>
                </a:lnTo>
                <a:lnTo>
                  <a:pt x="7930623" y="723240"/>
                </a:lnTo>
                <a:lnTo>
                  <a:pt x="7923933" y="7238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014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Развитие</a:t>
            </a:r>
            <a:r>
              <a:rPr spc="-315" dirty="0"/>
              <a:t> </a:t>
            </a:r>
            <a:r>
              <a:rPr spc="-40" dirty="0"/>
              <a:t>умственной</a:t>
            </a:r>
            <a:r>
              <a:rPr spc="-315" dirty="0"/>
              <a:t> </a:t>
            </a:r>
            <a:r>
              <a:rPr spc="-10" dirty="0"/>
              <a:t>гибкости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5925" y="9635510"/>
            <a:ext cx="105854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Галина</a:t>
            </a:r>
            <a:r>
              <a:rPr sz="9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Конюхова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83862" y="9675558"/>
            <a:ext cx="220979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z="900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10</a:t>
            </a:fld>
            <a:endParaRPr sz="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43475"/>
            <a:ext cx="10515600" cy="5095875"/>
          </a:xfrm>
          <a:custGeom>
            <a:avLst/>
            <a:gdLst/>
            <a:ahLst/>
            <a:cxnLst/>
            <a:rect l="l" t="t" r="r" b="b"/>
            <a:pathLst>
              <a:path w="2857500" h="4429125">
                <a:moveTo>
                  <a:pt x="2761384" y="4429124"/>
                </a:moveTo>
                <a:lnTo>
                  <a:pt x="96115" y="4429124"/>
                </a:lnTo>
                <a:lnTo>
                  <a:pt x="89425" y="4428465"/>
                </a:lnTo>
                <a:lnTo>
                  <a:pt x="51334" y="4415539"/>
                </a:lnTo>
                <a:lnTo>
                  <a:pt x="21089" y="4389021"/>
                </a:lnTo>
                <a:lnTo>
                  <a:pt x="3294" y="4352947"/>
                </a:lnTo>
                <a:lnTo>
                  <a:pt x="0" y="4333009"/>
                </a:lnTo>
                <a:lnTo>
                  <a:pt x="0" y="43262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761384" y="0"/>
                </a:lnTo>
                <a:lnTo>
                  <a:pt x="2800236" y="10415"/>
                </a:lnTo>
                <a:lnTo>
                  <a:pt x="2832146" y="34906"/>
                </a:lnTo>
                <a:lnTo>
                  <a:pt x="2852253" y="69743"/>
                </a:lnTo>
                <a:lnTo>
                  <a:pt x="2857499" y="96115"/>
                </a:lnTo>
                <a:lnTo>
                  <a:pt x="2857499" y="4333009"/>
                </a:lnTo>
                <a:lnTo>
                  <a:pt x="2847083" y="4371861"/>
                </a:lnTo>
                <a:lnTo>
                  <a:pt x="2822593" y="4403770"/>
                </a:lnTo>
                <a:lnTo>
                  <a:pt x="2787755" y="4423878"/>
                </a:lnTo>
                <a:lnTo>
                  <a:pt x="2768073" y="4428465"/>
                </a:lnTo>
                <a:lnTo>
                  <a:pt x="2761384" y="44291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2601" y="5627249"/>
            <a:ext cx="4114800" cy="246798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39065" marR="586740" indent="-139065" algn="l">
              <a:lnSpc>
                <a:spcPct val="100000"/>
              </a:lnSpc>
              <a:spcBef>
                <a:spcPts val="445"/>
              </a:spcBef>
              <a:buSzPct val="91304"/>
              <a:buFont typeface="Arial MT"/>
              <a:buChar char="•"/>
              <a:tabLst>
                <a:tab pos="139065" algn="l"/>
              </a:tabLst>
            </a:pPr>
            <a:r>
              <a:rPr b="1" dirty="0" err="1">
                <a:solidFill>
                  <a:srgbClr val="FFFFFF"/>
                </a:solidFill>
                <a:latin typeface="Verdana"/>
                <a:cs typeface="Verdana"/>
              </a:rPr>
              <a:t>Определение</a:t>
            </a:r>
            <a:r>
              <a:rPr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термина</a:t>
            </a:r>
            <a:r>
              <a:rPr b="1" dirty="0" err="1" smtClean="0">
                <a:solidFill>
                  <a:srgbClr val="FFFFFF"/>
                </a:solidFill>
                <a:latin typeface="Arial MT"/>
                <a:cs typeface="Arial MT"/>
              </a:rPr>
              <a:t>“</a:t>
            </a:r>
            <a:r>
              <a:rPr b="1" dirty="0" err="1" smtClean="0">
                <a:solidFill>
                  <a:srgbClr val="FFFFFF"/>
                </a:solidFill>
                <a:latin typeface="Verdana"/>
                <a:cs typeface="Verdana"/>
              </a:rPr>
              <a:t>клиповое</a:t>
            </a:r>
            <a:r>
              <a:rPr b="1" spc="3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мышление</a:t>
            </a:r>
            <a:r>
              <a:rPr b="1" spc="-10" dirty="0">
                <a:solidFill>
                  <a:srgbClr val="FFFFFF"/>
                </a:solidFill>
                <a:latin typeface="Arial MT"/>
                <a:cs typeface="Arial MT"/>
              </a:rPr>
              <a:t>”</a:t>
            </a:r>
            <a:endParaRPr b="1" dirty="0">
              <a:latin typeface="Arial MT"/>
              <a:cs typeface="Arial MT"/>
            </a:endParaRPr>
          </a:p>
          <a:p>
            <a:pPr marL="151765" indent="-139065">
              <a:lnSpc>
                <a:spcPct val="100000"/>
              </a:lnSpc>
              <a:spcBef>
                <a:spcPts val="944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Причины</a:t>
            </a:r>
            <a:r>
              <a:rPr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его</a:t>
            </a:r>
            <a:r>
              <a:rPr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появления</a:t>
            </a:r>
            <a:endParaRPr b="1" dirty="0">
              <a:latin typeface="Verdana"/>
              <a:cs typeface="Verdana"/>
            </a:endParaRPr>
          </a:p>
          <a:p>
            <a:pPr marL="151130" marR="213360" indent="-139065" algn="l">
              <a:lnSpc>
                <a:spcPct val="125000"/>
              </a:lnSpc>
              <a:spcBef>
                <a:spcPts val="675"/>
              </a:spcBef>
              <a:buSzPct val="91304"/>
              <a:buFont typeface="Arial MT"/>
              <a:buChar char="•"/>
              <a:tabLst>
                <a:tab pos="15430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Возникающие</a:t>
            </a:r>
            <a:r>
              <a:rPr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проблемы</a:t>
            </a:r>
            <a:r>
              <a:rPr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b="1" dirty="0" err="1" smtClean="0">
                <a:solidFill>
                  <a:srgbClr val="FFFFFF"/>
                </a:solidFill>
                <a:latin typeface="Verdana"/>
                <a:cs typeface="Verdana"/>
              </a:rPr>
              <a:t>образовательной</a:t>
            </a:r>
            <a:r>
              <a:rPr b="1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практике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Основные</a:t>
            </a:r>
            <a:r>
              <a:rPr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цели</a:t>
            </a:r>
            <a:r>
              <a:rPr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исследования</a:t>
            </a:r>
            <a:endParaRPr b="1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7774" y="742950"/>
            <a:ext cx="5057775" cy="4429125"/>
            <a:chOff x="1247774" y="742950"/>
            <a:chExt cx="5057775" cy="4429125"/>
          </a:xfrm>
        </p:grpSpPr>
        <p:sp>
          <p:nvSpPr>
            <p:cNvPr id="5" name="object 5"/>
            <p:cNvSpPr/>
            <p:nvPr/>
          </p:nvSpPr>
          <p:spPr>
            <a:xfrm>
              <a:off x="1247774" y="742950"/>
              <a:ext cx="5057775" cy="4429125"/>
            </a:xfrm>
            <a:custGeom>
              <a:avLst/>
              <a:gdLst/>
              <a:ahLst/>
              <a:cxnLst/>
              <a:rect l="l" t="t" r="r" b="b"/>
              <a:pathLst>
                <a:path w="5057775" h="4429125">
                  <a:moveTo>
                    <a:pt x="4961658" y="4429124"/>
                  </a:moveTo>
                  <a:lnTo>
                    <a:pt x="96115" y="4429124"/>
                  </a:lnTo>
                  <a:lnTo>
                    <a:pt x="89425" y="4428465"/>
                  </a:lnTo>
                  <a:lnTo>
                    <a:pt x="51334" y="4415539"/>
                  </a:lnTo>
                  <a:lnTo>
                    <a:pt x="21089" y="4389021"/>
                  </a:lnTo>
                  <a:lnTo>
                    <a:pt x="3294" y="4352947"/>
                  </a:lnTo>
                  <a:lnTo>
                    <a:pt x="0" y="4333009"/>
                  </a:lnTo>
                  <a:lnTo>
                    <a:pt x="0" y="4326254"/>
                  </a:lnTo>
                  <a:lnTo>
                    <a:pt x="0" y="96115"/>
                  </a:lnTo>
                  <a:lnTo>
                    <a:pt x="10415" y="57262"/>
                  </a:lnTo>
                  <a:lnTo>
                    <a:pt x="34906" y="25353"/>
                  </a:lnTo>
                  <a:lnTo>
                    <a:pt x="69743" y="5245"/>
                  </a:lnTo>
                  <a:lnTo>
                    <a:pt x="96115" y="0"/>
                  </a:lnTo>
                  <a:lnTo>
                    <a:pt x="4961658" y="0"/>
                  </a:lnTo>
                  <a:lnTo>
                    <a:pt x="5000510" y="10415"/>
                  </a:lnTo>
                  <a:lnTo>
                    <a:pt x="5032420" y="34906"/>
                  </a:lnTo>
                  <a:lnTo>
                    <a:pt x="5052528" y="69743"/>
                  </a:lnTo>
                  <a:lnTo>
                    <a:pt x="5057774" y="96115"/>
                  </a:lnTo>
                  <a:lnTo>
                    <a:pt x="5057774" y="4333009"/>
                  </a:lnTo>
                  <a:lnTo>
                    <a:pt x="5047357" y="4371861"/>
                  </a:lnTo>
                  <a:lnTo>
                    <a:pt x="5022868" y="4403770"/>
                  </a:lnTo>
                  <a:lnTo>
                    <a:pt x="4988029" y="4423878"/>
                  </a:lnTo>
                  <a:lnTo>
                    <a:pt x="4968348" y="4428465"/>
                  </a:lnTo>
                  <a:lnTo>
                    <a:pt x="4961658" y="4429124"/>
                  </a:lnTo>
                  <a:close/>
                </a:path>
              </a:pathLst>
            </a:custGeom>
            <a:solidFill>
              <a:srgbClr val="AB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1124" y="1850156"/>
              <a:ext cx="2419350" cy="180975"/>
            </a:xfrm>
            <a:custGeom>
              <a:avLst/>
              <a:gdLst/>
              <a:ahLst/>
              <a:cxnLst/>
              <a:rect l="l" t="t" r="r" b="b"/>
              <a:pathLst>
                <a:path w="2419350" h="180975">
                  <a:moveTo>
                    <a:pt x="2397042" y="180974"/>
                  </a:moveTo>
                  <a:lnTo>
                    <a:pt x="22307" y="180974"/>
                  </a:lnTo>
                  <a:lnTo>
                    <a:pt x="19026" y="180322"/>
                  </a:lnTo>
                  <a:lnTo>
                    <a:pt x="0" y="158667"/>
                  </a:lnTo>
                  <a:lnTo>
                    <a:pt x="0" y="155257"/>
                  </a:lnTo>
                  <a:lnTo>
                    <a:pt x="0" y="22307"/>
                  </a:lnTo>
                  <a:lnTo>
                    <a:pt x="22307" y="0"/>
                  </a:lnTo>
                  <a:lnTo>
                    <a:pt x="2397042" y="0"/>
                  </a:lnTo>
                  <a:lnTo>
                    <a:pt x="2419349" y="22307"/>
                  </a:lnTo>
                  <a:lnTo>
                    <a:pt x="2419349" y="158667"/>
                  </a:lnTo>
                  <a:lnTo>
                    <a:pt x="2400322" y="180322"/>
                  </a:lnTo>
                  <a:lnTo>
                    <a:pt x="2397042" y="180974"/>
                  </a:lnTo>
                  <a:close/>
                </a:path>
              </a:pathLst>
            </a:custGeom>
            <a:solidFill>
              <a:srgbClr val="FFE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9735" y="1834599"/>
            <a:ext cx="242443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solidFill>
                  <a:srgbClr val="A6580E"/>
                </a:solidFill>
                <a:latin typeface="Verdana"/>
                <a:cs typeface="Verdana"/>
              </a:rPr>
              <a:t>Клиповое</a:t>
            </a:r>
            <a:r>
              <a:rPr sz="1150" spc="-100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A6580E"/>
                </a:solidFill>
                <a:latin typeface="Verdana"/>
                <a:cs typeface="Verdana"/>
              </a:rPr>
              <a:t>мышление</a:t>
            </a:r>
            <a:r>
              <a:rPr sz="1150" spc="-95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A6580E"/>
                </a:solidFill>
                <a:latin typeface="Verdana"/>
                <a:cs typeface="Verdana"/>
              </a:rPr>
              <a:t>молодежи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1370210" y="2222266"/>
            <a:ext cx="7240390" cy="17574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10"/>
              </a:spcBef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Исследование</a:t>
            </a:r>
            <a:r>
              <a:rPr sz="2400" b="1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особенностей восприятия</a:t>
            </a:r>
            <a:r>
              <a:rPr sz="2400" b="1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информации современными</a:t>
            </a:r>
            <a:r>
              <a:rPr sz="2400" b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подростками</a:t>
            </a:r>
            <a:r>
              <a:rPr sz="2400" b="1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эпоху</a:t>
            </a:r>
            <a:r>
              <a:rPr sz="2400" b="1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цифровых</a:t>
            </a:r>
            <a:r>
              <a:rPr sz="2400" b="1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технологий</a:t>
            </a:r>
            <a:r>
              <a:rPr sz="2400" b="1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медиапространства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27249"/>
            <a:ext cx="4152205" cy="38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743075"/>
            <a:ext cx="5029200" cy="4038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00" y="5857875"/>
            <a:ext cx="10515600" cy="4114799"/>
          </a:xfrm>
          <a:custGeom>
            <a:avLst/>
            <a:gdLst/>
            <a:ahLst/>
            <a:cxnLst/>
            <a:rect l="l" t="t" r="r" b="b"/>
            <a:pathLst>
              <a:path w="4724400" h="3162300">
                <a:moveTo>
                  <a:pt x="4628284" y="3162299"/>
                </a:moveTo>
                <a:lnTo>
                  <a:pt x="96115" y="3162299"/>
                </a:lnTo>
                <a:lnTo>
                  <a:pt x="89425" y="3161640"/>
                </a:lnTo>
                <a:lnTo>
                  <a:pt x="51334" y="3148715"/>
                </a:lnTo>
                <a:lnTo>
                  <a:pt x="21089" y="3122197"/>
                </a:lnTo>
                <a:lnTo>
                  <a:pt x="3294" y="3086123"/>
                </a:lnTo>
                <a:lnTo>
                  <a:pt x="0" y="3066184"/>
                </a:lnTo>
                <a:lnTo>
                  <a:pt x="0" y="305942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4628284" y="0"/>
                </a:lnTo>
                <a:lnTo>
                  <a:pt x="4667135" y="10415"/>
                </a:lnTo>
                <a:lnTo>
                  <a:pt x="4699045" y="34906"/>
                </a:lnTo>
                <a:lnTo>
                  <a:pt x="4719153" y="69743"/>
                </a:lnTo>
                <a:lnTo>
                  <a:pt x="4724399" y="96115"/>
                </a:lnTo>
                <a:lnTo>
                  <a:pt x="4724399" y="3066184"/>
                </a:lnTo>
                <a:lnTo>
                  <a:pt x="4713983" y="3105036"/>
                </a:lnTo>
                <a:lnTo>
                  <a:pt x="4689493" y="3136945"/>
                </a:lnTo>
                <a:lnTo>
                  <a:pt x="4654655" y="3157053"/>
                </a:lnTo>
                <a:lnTo>
                  <a:pt x="4634973" y="3161640"/>
                </a:lnTo>
                <a:lnTo>
                  <a:pt x="4628284" y="31622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4122" y="6170022"/>
            <a:ext cx="7107556" cy="3159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95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endParaRPr lang="ru-RU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95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endParaRPr lang="ru-RU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95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 err="1" smtClean="0">
                <a:solidFill>
                  <a:srgbClr val="FFFFFF"/>
                </a:solidFill>
                <a:latin typeface="Verdana"/>
                <a:cs typeface="Verdana"/>
              </a:rPr>
              <a:t>Поверхностное</a:t>
            </a:r>
            <a:r>
              <a:rPr b="1" spc="-3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восприятие</a:t>
            </a:r>
            <a:r>
              <a:rPr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информационных</a:t>
            </a:r>
            <a:r>
              <a:rPr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потоков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Быстрая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смена</a:t>
            </a:r>
            <a:r>
              <a:rPr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фокуса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внимания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Фрагментарность</a:t>
            </a:r>
            <a:r>
              <a:rPr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восприятия</a:t>
            </a:r>
            <a:r>
              <a:rPr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окружающего</a:t>
            </a:r>
            <a:r>
              <a:rPr b="1" spc="-20" dirty="0">
                <a:solidFill>
                  <a:srgbClr val="FFFFFF"/>
                </a:solidFill>
                <a:latin typeface="Verdana"/>
                <a:cs typeface="Verdana"/>
              </a:rPr>
              <a:t> мира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Преобладание</a:t>
            </a:r>
            <a:r>
              <a:rPr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визуальных</a:t>
            </a:r>
            <a:r>
              <a:rPr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образов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Снижение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глубины</a:t>
            </a:r>
            <a:r>
              <a:rPr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понимания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контента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944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Адаптация</a:t>
            </a:r>
            <a:r>
              <a:rPr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информационной</a:t>
            </a:r>
            <a:r>
              <a:rPr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перегрузке</a:t>
            </a:r>
            <a:endParaRPr b="1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2374" y="708025"/>
            <a:ext cx="4724400" cy="1162050"/>
          </a:xfrm>
          <a:custGeom>
            <a:avLst/>
            <a:gdLst/>
            <a:ahLst/>
            <a:cxnLst/>
            <a:rect l="l" t="t" r="r" b="b"/>
            <a:pathLst>
              <a:path w="4724400" h="1162050">
                <a:moveTo>
                  <a:pt x="4628284" y="1162049"/>
                </a:moveTo>
                <a:lnTo>
                  <a:pt x="96115" y="1162049"/>
                </a:lnTo>
                <a:lnTo>
                  <a:pt x="89425" y="1161390"/>
                </a:lnTo>
                <a:lnTo>
                  <a:pt x="51334" y="1148465"/>
                </a:lnTo>
                <a:lnTo>
                  <a:pt x="21089" y="1121947"/>
                </a:lnTo>
                <a:lnTo>
                  <a:pt x="3294" y="1085873"/>
                </a:lnTo>
                <a:lnTo>
                  <a:pt x="0" y="1065934"/>
                </a:lnTo>
                <a:lnTo>
                  <a:pt x="0" y="105917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4628284" y="0"/>
                </a:lnTo>
                <a:lnTo>
                  <a:pt x="4667135" y="10415"/>
                </a:lnTo>
                <a:lnTo>
                  <a:pt x="4699045" y="34906"/>
                </a:lnTo>
                <a:lnTo>
                  <a:pt x="4719153" y="69743"/>
                </a:lnTo>
                <a:lnTo>
                  <a:pt x="4724399" y="96115"/>
                </a:lnTo>
                <a:lnTo>
                  <a:pt x="4724399" y="1065934"/>
                </a:lnTo>
                <a:lnTo>
                  <a:pt x="4713983" y="1104786"/>
                </a:lnTo>
                <a:lnTo>
                  <a:pt x="4689493" y="1136696"/>
                </a:lnTo>
                <a:lnTo>
                  <a:pt x="4654655" y="1156804"/>
                </a:lnTo>
                <a:lnTo>
                  <a:pt x="4634973" y="1161391"/>
                </a:lnTo>
                <a:lnTo>
                  <a:pt x="4628284" y="116204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7832" y="841311"/>
            <a:ext cx="389826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8610" marR="5080" indent="-1566545">
              <a:lnSpc>
                <a:spcPct val="114999"/>
              </a:lnSpc>
              <a:spcBef>
                <a:spcPts val="100"/>
              </a:spcBef>
            </a:pPr>
            <a:r>
              <a:rPr spc="-40" dirty="0"/>
              <a:t>Клиповое</a:t>
            </a:r>
            <a:r>
              <a:rPr spc="-305" dirty="0"/>
              <a:t> </a:t>
            </a:r>
            <a:r>
              <a:rPr spc="-10" dirty="0"/>
              <a:t>мышление</a:t>
            </a:r>
            <a:r>
              <a:rPr sz="1950" spc="-10" dirty="0">
                <a:latin typeface="Calibri"/>
                <a:cs typeface="Calibri"/>
              </a:rPr>
              <a:t>: </a:t>
            </a:r>
            <a:r>
              <a:rPr spc="-20" dirty="0"/>
              <a:t>Суть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15600" cy="5905500"/>
          </a:xfrm>
          <a:custGeom>
            <a:avLst/>
            <a:gdLst/>
            <a:ahLst/>
            <a:cxnLst/>
            <a:rect l="l" t="t" r="r" b="b"/>
            <a:pathLst>
              <a:path w="10515600" h="5905500">
                <a:moveTo>
                  <a:pt x="10515599" y="5905499"/>
                </a:moveTo>
                <a:lnTo>
                  <a:pt x="0" y="5905499"/>
                </a:lnTo>
                <a:lnTo>
                  <a:pt x="0" y="0"/>
                </a:lnTo>
                <a:lnTo>
                  <a:pt x="10515599" y="0"/>
                </a:lnTo>
                <a:lnTo>
                  <a:pt x="10515599" y="59054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4" y="5581648"/>
            <a:ext cx="190500" cy="1904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9217" y="3471844"/>
            <a:ext cx="3962400" cy="1724025"/>
            <a:chOff x="5305424" y="3448050"/>
            <a:chExt cx="3962400" cy="1724025"/>
          </a:xfrm>
        </p:grpSpPr>
        <p:sp>
          <p:nvSpPr>
            <p:cNvPr id="5" name="object 5"/>
            <p:cNvSpPr/>
            <p:nvPr/>
          </p:nvSpPr>
          <p:spPr>
            <a:xfrm>
              <a:off x="5305424" y="3448050"/>
              <a:ext cx="3962400" cy="1724025"/>
            </a:xfrm>
            <a:custGeom>
              <a:avLst/>
              <a:gdLst/>
              <a:ahLst/>
              <a:cxnLst/>
              <a:rect l="l" t="t" r="r" b="b"/>
              <a:pathLst>
                <a:path w="3962400" h="1724025">
                  <a:moveTo>
                    <a:pt x="3866284" y="1724024"/>
                  </a:moveTo>
                  <a:lnTo>
                    <a:pt x="96115" y="1724024"/>
                  </a:lnTo>
                  <a:lnTo>
                    <a:pt x="89425" y="1723365"/>
                  </a:lnTo>
                  <a:lnTo>
                    <a:pt x="51334" y="1710440"/>
                  </a:lnTo>
                  <a:lnTo>
                    <a:pt x="21089" y="1683922"/>
                  </a:lnTo>
                  <a:lnTo>
                    <a:pt x="3294" y="1647848"/>
                  </a:lnTo>
                  <a:lnTo>
                    <a:pt x="0" y="1627909"/>
                  </a:lnTo>
                  <a:lnTo>
                    <a:pt x="0" y="1621154"/>
                  </a:lnTo>
                  <a:lnTo>
                    <a:pt x="0" y="96115"/>
                  </a:lnTo>
                  <a:lnTo>
                    <a:pt x="10415" y="57262"/>
                  </a:lnTo>
                  <a:lnTo>
                    <a:pt x="34906" y="25353"/>
                  </a:lnTo>
                  <a:lnTo>
                    <a:pt x="69743" y="5245"/>
                  </a:lnTo>
                  <a:lnTo>
                    <a:pt x="96115" y="0"/>
                  </a:lnTo>
                  <a:lnTo>
                    <a:pt x="3866284" y="0"/>
                  </a:lnTo>
                  <a:lnTo>
                    <a:pt x="3905136" y="10415"/>
                  </a:lnTo>
                  <a:lnTo>
                    <a:pt x="3937045" y="34906"/>
                  </a:lnTo>
                  <a:lnTo>
                    <a:pt x="3957153" y="69743"/>
                  </a:lnTo>
                  <a:lnTo>
                    <a:pt x="3962399" y="96115"/>
                  </a:lnTo>
                  <a:lnTo>
                    <a:pt x="3962399" y="1627909"/>
                  </a:lnTo>
                  <a:lnTo>
                    <a:pt x="3951983" y="1666761"/>
                  </a:lnTo>
                  <a:lnTo>
                    <a:pt x="3927493" y="1698671"/>
                  </a:lnTo>
                  <a:lnTo>
                    <a:pt x="3892655" y="1718778"/>
                  </a:lnTo>
                  <a:lnTo>
                    <a:pt x="3872973" y="1723365"/>
                  </a:lnTo>
                  <a:lnTo>
                    <a:pt x="3866284" y="1724024"/>
                  </a:lnTo>
                  <a:close/>
                </a:path>
              </a:pathLst>
            </a:custGeom>
            <a:solidFill>
              <a:srgbClr val="E7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8299" y="4200524"/>
              <a:ext cx="1981200" cy="180975"/>
            </a:xfrm>
            <a:custGeom>
              <a:avLst/>
              <a:gdLst/>
              <a:ahLst/>
              <a:cxnLst/>
              <a:rect l="l" t="t" r="r" b="b"/>
              <a:pathLst>
                <a:path w="1981200" h="180975">
                  <a:moveTo>
                    <a:pt x="1958892" y="180974"/>
                  </a:moveTo>
                  <a:lnTo>
                    <a:pt x="22307" y="180974"/>
                  </a:lnTo>
                  <a:lnTo>
                    <a:pt x="19026" y="180322"/>
                  </a:lnTo>
                  <a:lnTo>
                    <a:pt x="0" y="158667"/>
                  </a:lnTo>
                  <a:lnTo>
                    <a:pt x="0" y="155257"/>
                  </a:lnTo>
                  <a:lnTo>
                    <a:pt x="0" y="22307"/>
                  </a:lnTo>
                  <a:lnTo>
                    <a:pt x="22307" y="0"/>
                  </a:lnTo>
                  <a:lnTo>
                    <a:pt x="1958892" y="0"/>
                  </a:lnTo>
                  <a:lnTo>
                    <a:pt x="1981199" y="22307"/>
                  </a:lnTo>
                  <a:lnTo>
                    <a:pt x="1981199" y="158667"/>
                  </a:lnTo>
                  <a:lnTo>
                    <a:pt x="1962172" y="180322"/>
                  </a:lnTo>
                  <a:lnTo>
                    <a:pt x="1958892" y="180974"/>
                  </a:lnTo>
                  <a:close/>
                </a:path>
              </a:pathLst>
            </a:custGeom>
            <a:solidFill>
              <a:srgbClr val="FFE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33516" y="4184967"/>
            <a:ext cx="3397250" cy="8277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solidFill>
                  <a:srgbClr val="A6580E"/>
                </a:solidFill>
                <a:latin typeface="Verdana"/>
                <a:cs typeface="Verdana"/>
              </a:rPr>
              <a:t>Педагогические</a:t>
            </a:r>
            <a:r>
              <a:rPr sz="1050" b="1" spc="-5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A6580E"/>
                </a:solidFill>
                <a:latin typeface="Verdana"/>
                <a:cs typeface="Verdana"/>
              </a:rPr>
              <a:t>решения</a:t>
            </a:r>
            <a:endParaRPr sz="1050" b="1" dirty="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865"/>
              </a:spcBef>
            </a:pPr>
            <a:r>
              <a:rPr sz="1400" b="1" spc="-10" dirty="0" err="1" smtClean="0">
                <a:solidFill>
                  <a:srgbClr val="2E0754"/>
                </a:solidFill>
                <a:latin typeface="Verdana"/>
                <a:cs typeface="Verdana"/>
              </a:rPr>
              <a:t>Адаптация</a:t>
            </a:r>
            <a:r>
              <a:rPr sz="1400" b="1" spc="-195" dirty="0" smtClean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E0754"/>
                </a:solidFill>
                <a:latin typeface="Verdana"/>
                <a:cs typeface="Verdana"/>
              </a:rPr>
              <a:t>учебных</a:t>
            </a:r>
            <a:r>
              <a:rPr sz="1400" b="1" spc="-190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E0754"/>
                </a:solidFill>
                <a:latin typeface="Verdana"/>
                <a:cs typeface="Verdana"/>
              </a:rPr>
              <a:t>программ</a:t>
            </a:r>
            <a:r>
              <a:rPr sz="1400" b="1" spc="-190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к</a:t>
            </a:r>
            <a:r>
              <a:rPr sz="1400" b="1" spc="-190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новым условиям</a:t>
            </a:r>
            <a:endParaRPr sz="1400" b="1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22374" y="3359150"/>
            <a:ext cx="3962400" cy="1800225"/>
            <a:chOff x="1247774" y="3448050"/>
            <a:chExt cx="3962400" cy="1724025"/>
          </a:xfrm>
        </p:grpSpPr>
        <p:sp>
          <p:nvSpPr>
            <p:cNvPr id="9" name="object 9"/>
            <p:cNvSpPr/>
            <p:nvPr/>
          </p:nvSpPr>
          <p:spPr>
            <a:xfrm>
              <a:off x="1247774" y="3448050"/>
              <a:ext cx="3962400" cy="1724025"/>
            </a:xfrm>
            <a:custGeom>
              <a:avLst/>
              <a:gdLst/>
              <a:ahLst/>
              <a:cxnLst/>
              <a:rect l="l" t="t" r="r" b="b"/>
              <a:pathLst>
                <a:path w="3962400" h="1724025">
                  <a:moveTo>
                    <a:pt x="3866284" y="1724024"/>
                  </a:moveTo>
                  <a:lnTo>
                    <a:pt x="96115" y="1724024"/>
                  </a:lnTo>
                  <a:lnTo>
                    <a:pt x="89425" y="1723365"/>
                  </a:lnTo>
                  <a:lnTo>
                    <a:pt x="51334" y="1710440"/>
                  </a:lnTo>
                  <a:lnTo>
                    <a:pt x="21089" y="1683922"/>
                  </a:lnTo>
                  <a:lnTo>
                    <a:pt x="3294" y="1647848"/>
                  </a:lnTo>
                  <a:lnTo>
                    <a:pt x="0" y="1627909"/>
                  </a:lnTo>
                  <a:lnTo>
                    <a:pt x="0" y="1621154"/>
                  </a:lnTo>
                  <a:lnTo>
                    <a:pt x="0" y="96115"/>
                  </a:lnTo>
                  <a:lnTo>
                    <a:pt x="10415" y="57262"/>
                  </a:lnTo>
                  <a:lnTo>
                    <a:pt x="34906" y="25353"/>
                  </a:lnTo>
                  <a:lnTo>
                    <a:pt x="69743" y="5245"/>
                  </a:lnTo>
                  <a:lnTo>
                    <a:pt x="96115" y="0"/>
                  </a:lnTo>
                  <a:lnTo>
                    <a:pt x="3866284" y="0"/>
                  </a:lnTo>
                  <a:lnTo>
                    <a:pt x="3905136" y="10415"/>
                  </a:lnTo>
                  <a:lnTo>
                    <a:pt x="3937045" y="34906"/>
                  </a:lnTo>
                  <a:lnTo>
                    <a:pt x="3957153" y="69743"/>
                  </a:lnTo>
                  <a:lnTo>
                    <a:pt x="3962399" y="96115"/>
                  </a:lnTo>
                  <a:lnTo>
                    <a:pt x="3962399" y="1627909"/>
                  </a:lnTo>
                  <a:lnTo>
                    <a:pt x="3951983" y="1666761"/>
                  </a:lnTo>
                  <a:lnTo>
                    <a:pt x="3927493" y="1698671"/>
                  </a:lnTo>
                  <a:lnTo>
                    <a:pt x="3892655" y="1718778"/>
                  </a:lnTo>
                  <a:lnTo>
                    <a:pt x="3872973" y="1723365"/>
                  </a:lnTo>
                  <a:lnTo>
                    <a:pt x="3866284" y="1724024"/>
                  </a:lnTo>
                  <a:close/>
                </a:path>
              </a:pathLst>
            </a:custGeom>
            <a:solidFill>
              <a:srgbClr val="E7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124" y="4200524"/>
              <a:ext cx="1924050" cy="180975"/>
            </a:xfrm>
            <a:custGeom>
              <a:avLst/>
              <a:gdLst/>
              <a:ahLst/>
              <a:cxnLst/>
              <a:rect l="l" t="t" r="r" b="b"/>
              <a:pathLst>
                <a:path w="1924050" h="180975">
                  <a:moveTo>
                    <a:pt x="1901742" y="180974"/>
                  </a:moveTo>
                  <a:lnTo>
                    <a:pt x="22307" y="180974"/>
                  </a:lnTo>
                  <a:lnTo>
                    <a:pt x="19026" y="180322"/>
                  </a:lnTo>
                  <a:lnTo>
                    <a:pt x="0" y="158667"/>
                  </a:lnTo>
                  <a:lnTo>
                    <a:pt x="0" y="155257"/>
                  </a:lnTo>
                  <a:lnTo>
                    <a:pt x="0" y="22307"/>
                  </a:lnTo>
                  <a:lnTo>
                    <a:pt x="22307" y="0"/>
                  </a:lnTo>
                  <a:lnTo>
                    <a:pt x="1901742" y="0"/>
                  </a:lnTo>
                  <a:lnTo>
                    <a:pt x="1924049" y="22307"/>
                  </a:lnTo>
                  <a:lnTo>
                    <a:pt x="1924049" y="158667"/>
                  </a:lnTo>
                  <a:lnTo>
                    <a:pt x="1905022" y="180322"/>
                  </a:lnTo>
                  <a:lnTo>
                    <a:pt x="1901742" y="180974"/>
                  </a:lnTo>
                  <a:close/>
                </a:path>
              </a:pathLst>
            </a:custGeom>
            <a:solidFill>
              <a:srgbClr val="FFE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70210" y="4184967"/>
            <a:ext cx="3528695" cy="8277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1050" b="1" dirty="0" err="1" smtClean="0">
                <a:solidFill>
                  <a:srgbClr val="A6580E"/>
                </a:solidFill>
                <a:latin typeface="Verdana"/>
                <a:cs typeface="Verdana"/>
              </a:rPr>
              <a:t>Влияние</a:t>
            </a:r>
            <a:r>
              <a:rPr sz="1050" b="1" spc="-114" dirty="0" smtClean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050" b="1" dirty="0" err="1" smtClean="0">
                <a:solidFill>
                  <a:srgbClr val="A6580E"/>
                </a:solidFill>
                <a:latin typeface="Verdana"/>
                <a:cs typeface="Verdana"/>
              </a:rPr>
              <a:t>на</a:t>
            </a:r>
            <a:r>
              <a:rPr sz="1050" b="1" spc="-114" dirty="0" smtClean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050" b="1" spc="-10" dirty="0" err="1" smtClean="0">
                <a:solidFill>
                  <a:srgbClr val="A6580E"/>
                </a:solidFill>
                <a:latin typeface="Verdana"/>
                <a:cs typeface="Verdana"/>
              </a:rPr>
              <a:t>образование</a:t>
            </a:r>
            <a:endParaRPr sz="1050" b="1" dirty="0" smtClean="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865"/>
              </a:spcBef>
            </a:pPr>
            <a:r>
              <a:rPr sz="1400" b="1" spc="-10" dirty="0" err="1" smtClean="0">
                <a:solidFill>
                  <a:srgbClr val="2E0754"/>
                </a:solidFill>
                <a:latin typeface="Verdana"/>
                <a:cs typeface="Verdana"/>
              </a:rPr>
              <a:t>Трансформация</a:t>
            </a:r>
            <a:r>
              <a:rPr sz="1400" b="1" spc="-180" dirty="0" smtClean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традиционных</a:t>
            </a:r>
            <a:r>
              <a:rPr sz="1400" b="1" spc="-175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методов обучения</a:t>
            </a:r>
            <a:endParaRPr sz="1400" b="1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05424" y="1619250"/>
            <a:ext cx="3962400" cy="1724025"/>
            <a:chOff x="5305424" y="1619250"/>
            <a:chExt cx="3962400" cy="1724025"/>
          </a:xfrm>
        </p:grpSpPr>
        <p:sp>
          <p:nvSpPr>
            <p:cNvPr id="13" name="object 13"/>
            <p:cNvSpPr/>
            <p:nvPr/>
          </p:nvSpPr>
          <p:spPr>
            <a:xfrm>
              <a:off x="5305424" y="1619250"/>
              <a:ext cx="3962400" cy="1724025"/>
            </a:xfrm>
            <a:custGeom>
              <a:avLst/>
              <a:gdLst/>
              <a:ahLst/>
              <a:cxnLst/>
              <a:rect l="l" t="t" r="r" b="b"/>
              <a:pathLst>
                <a:path w="3962400" h="1724025">
                  <a:moveTo>
                    <a:pt x="3866284" y="1724024"/>
                  </a:moveTo>
                  <a:lnTo>
                    <a:pt x="96115" y="1724024"/>
                  </a:lnTo>
                  <a:lnTo>
                    <a:pt x="89425" y="1723365"/>
                  </a:lnTo>
                  <a:lnTo>
                    <a:pt x="51334" y="1710440"/>
                  </a:lnTo>
                  <a:lnTo>
                    <a:pt x="21089" y="1683922"/>
                  </a:lnTo>
                  <a:lnTo>
                    <a:pt x="3294" y="1647848"/>
                  </a:lnTo>
                  <a:lnTo>
                    <a:pt x="0" y="1627909"/>
                  </a:lnTo>
                  <a:lnTo>
                    <a:pt x="0" y="1621154"/>
                  </a:lnTo>
                  <a:lnTo>
                    <a:pt x="0" y="96115"/>
                  </a:lnTo>
                  <a:lnTo>
                    <a:pt x="10415" y="57262"/>
                  </a:lnTo>
                  <a:lnTo>
                    <a:pt x="34906" y="25353"/>
                  </a:lnTo>
                  <a:lnTo>
                    <a:pt x="69743" y="5245"/>
                  </a:lnTo>
                  <a:lnTo>
                    <a:pt x="96115" y="0"/>
                  </a:lnTo>
                  <a:lnTo>
                    <a:pt x="3866284" y="0"/>
                  </a:lnTo>
                  <a:lnTo>
                    <a:pt x="3905136" y="10415"/>
                  </a:lnTo>
                  <a:lnTo>
                    <a:pt x="3937045" y="34906"/>
                  </a:lnTo>
                  <a:lnTo>
                    <a:pt x="3957153" y="69743"/>
                  </a:lnTo>
                  <a:lnTo>
                    <a:pt x="3962399" y="96115"/>
                  </a:lnTo>
                  <a:lnTo>
                    <a:pt x="3962399" y="1627909"/>
                  </a:lnTo>
                  <a:lnTo>
                    <a:pt x="3951983" y="1666761"/>
                  </a:lnTo>
                  <a:lnTo>
                    <a:pt x="3927493" y="1698671"/>
                  </a:lnTo>
                  <a:lnTo>
                    <a:pt x="3892655" y="1718778"/>
                  </a:lnTo>
                  <a:lnTo>
                    <a:pt x="3872973" y="1723365"/>
                  </a:lnTo>
                  <a:lnTo>
                    <a:pt x="3866284" y="1724024"/>
                  </a:lnTo>
                  <a:close/>
                </a:path>
              </a:pathLst>
            </a:custGeom>
            <a:solidFill>
              <a:srgbClr val="E7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48299" y="2371724"/>
              <a:ext cx="2114550" cy="180975"/>
            </a:xfrm>
            <a:custGeom>
              <a:avLst/>
              <a:gdLst/>
              <a:ahLst/>
              <a:cxnLst/>
              <a:rect l="l" t="t" r="r" b="b"/>
              <a:pathLst>
                <a:path w="2114550" h="180975">
                  <a:moveTo>
                    <a:pt x="2092242" y="180974"/>
                  </a:moveTo>
                  <a:lnTo>
                    <a:pt x="22307" y="180974"/>
                  </a:lnTo>
                  <a:lnTo>
                    <a:pt x="19026" y="180322"/>
                  </a:lnTo>
                  <a:lnTo>
                    <a:pt x="0" y="158667"/>
                  </a:lnTo>
                  <a:lnTo>
                    <a:pt x="0" y="155257"/>
                  </a:lnTo>
                  <a:lnTo>
                    <a:pt x="0" y="22307"/>
                  </a:lnTo>
                  <a:lnTo>
                    <a:pt x="22307" y="0"/>
                  </a:lnTo>
                  <a:lnTo>
                    <a:pt x="2092242" y="0"/>
                  </a:lnTo>
                  <a:lnTo>
                    <a:pt x="2114549" y="22307"/>
                  </a:lnTo>
                  <a:lnTo>
                    <a:pt x="2114549" y="158667"/>
                  </a:lnTo>
                  <a:lnTo>
                    <a:pt x="2095522" y="180322"/>
                  </a:lnTo>
                  <a:lnTo>
                    <a:pt x="2092242" y="180974"/>
                  </a:lnTo>
                  <a:close/>
                </a:path>
              </a:pathLst>
            </a:custGeom>
            <a:solidFill>
              <a:srgbClr val="FFE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33516" y="2356167"/>
            <a:ext cx="3397250" cy="8277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solidFill>
                  <a:srgbClr val="A6580E"/>
                </a:solidFill>
                <a:latin typeface="Verdana"/>
                <a:cs typeface="Verdana"/>
              </a:rPr>
              <a:t>Характеристики</a:t>
            </a:r>
            <a:r>
              <a:rPr sz="1050" b="1" spc="5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A6580E"/>
                </a:solidFill>
                <a:latin typeface="Verdana"/>
                <a:cs typeface="Verdana"/>
              </a:rPr>
              <a:t>мышления</a:t>
            </a:r>
            <a:endParaRPr sz="1050" b="1" dirty="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865"/>
              </a:spcBef>
            </a:pP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Фрагментарность</a:t>
            </a:r>
            <a:r>
              <a:rPr sz="1400" b="1" spc="-185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E0754"/>
                </a:solidFill>
                <a:latin typeface="Verdana"/>
                <a:cs typeface="Verdana"/>
              </a:rPr>
              <a:t>и</a:t>
            </a:r>
            <a:r>
              <a:rPr sz="1400" b="1" spc="-180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быстрая</a:t>
            </a:r>
            <a:r>
              <a:rPr sz="1400" b="1" spc="-180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смена контента</a:t>
            </a:r>
            <a:endParaRPr sz="1400" b="1"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47774" y="1619250"/>
            <a:ext cx="3962400" cy="1724025"/>
            <a:chOff x="1247774" y="1619250"/>
            <a:chExt cx="3962400" cy="1724025"/>
          </a:xfrm>
        </p:grpSpPr>
        <p:sp>
          <p:nvSpPr>
            <p:cNvPr id="17" name="object 17"/>
            <p:cNvSpPr/>
            <p:nvPr/>
          </p:nvSpPr>
          <p:spPr>
            <a:xfrm>
              <a:off x="1247774" y="1619250"/>
              <a:ext cx="3962400" cy="1724025"/>
            </a:xfrm>
            <a:custGeom>
              <a:avLst/>
              <a:gdLst/>
              <a:ahLst/>
              <a:cxnLst/>
              <a:rect l="l" t="t" r="r" b="b"/>
              <a:pathLst>
                <a:path w="3962400" h="1724025">
                  <a:moveTo>
                    <a:pt x="3866284" y="1724024"/>
                  </a:moveTo>
                  <a:lnTo>
                    <a:pt x="96115" y="1724024"/>
                  </a:lnTo>
                  <a:lnTo>
                    <a:pt x="89425" y="1723365"/>
                  </a:lnTo>
                  <a:lnTo>
                    <a:pt x="51334" y="1710440"/>
                  </a:lnTo>
                  <a:lnTo>
                    <a:pt x="21089" y="1683922"/>
                  </a:lnTo>
                  <a:lnTo>
                    <a:pt x="3294" y="1647848"/>
                  </a:lnTo>
                  <a:lnTo>
                    <a:pt x="0" y="1627909"/>
                  </a:lnTo>
                  <a:lnTo>
                    <a:pt x="0" y="1621154"/>
                  </a:lnTo>
                  <a:lnTo>
                    <a:pt x="0" y="96115"/>
                  </a:lnTo>
                  <a:lnTo>
                    <a:pt x="10415" y="57262"/>
                  </a:lnTo>
                  <a:lnTo>
                    <a:pt x="34906" y="25353"/>
                  </a:lnTo>
                  <a:lnTo>
                    <a:pt x="69743" y="5245"/>
                  </a:lnTo>
                  <a:lnTo>
                    <a:pt x="96115" y="0"/>
                  </a:lnTo>
                  <a:lnTo>
                    <a:pt x="3866284" y="0"/>
                  </a:lnTo>
                  <a:lnTo>
                    <a:pt x="3905136" y="10415"/>
                  </a:lnTo>
                  <a:lnTo>
                    <a:pt x="3937045" y="34906"/>
                  </a:lnTo>
                  <a:lnTo>
                    <a:pt x="3957153" y="69743"/>
                  </a:lnTo>
                  <a:lnTo>
                    <a:pt x="3962399" y="96115"/>
                  </a:lnTo>
                  <a:lnTo>
                    <a:pt x="3962399" y="1627909"/>
                  </a:lnTo>
                  <a:lnTo>
                    <a:pt x="3951983" y="1666761"/>
                  </a:lnTo>
                  <a:lnTo>
                    <a:pt x="3927493" y="1698671"/>
                  </a:lnTo>
                  <a:lnTo>
                    <a:pt x="3892655" y="1718778"/>
                  </a:lnTo>
                  <a:lnTo>
                    <a:pt x="3872973" y="1723365"/>
                  </a:lnTo>
                  <a:lnTo>
                    <a:pt x="3866284" y="1724024"/>
                  </a:lnTo>
                  <a:close/>
                </a:path>
              </a:pathLst>
            </a:custGeom>
            <a:solidFill>
              <a:srgbClr val="E7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1124" y="2371724"/>
              <a:ext cx="1724025" cy="180975"/>
            </a:xfrm>
            <a:custGeom>
              <a:avLst/>
              <a:gdLst/>
              <a:ahLst/>
              <a:cxnLst/>
              <a:rect l="l" t="t" r="r" b="b"/>
              <a:pathLst>
                <a:path w="1724025" h="180975">
                  <a:moveTo>
                    <a:pt x="1701717" y="180974"/>
                  </a:moveTo>
                  <a:lnTo>
                    <a:pt x="22307" y="180974"/>
                  </a:lnTo>
                  <a:lnTo>
                    <a:pt x="19026" y="180322"/>
                  </a:lnTo>
                  <a:lnTo>
                    <a:pt x="0" y="158667"/>
                  </a:lnTo>
                  <a:lnTo>
                    <a:pt x="0" y="155257"/>
                  </a:lnTo>
                  <a:lnTo>
                    <a:pt x="0" y="22307"/>
                  </a:lnTo>
                  <a:lnTo>
                    <a:pt x="22307" y="0"/>
                  </a:lnTo>
                  <a:lnTo>
                    <a:pt x="1701717" y="0"/>
                  </a:lnTo>
                  <a:lnTo>
                    <a:pt x="1724024" y="22307"/>
                  </a:lnTo>
                  <a:lnTo>
                    <a:pt x="1724024" y="158667"/>
                  </a:lnTo>
                  <a:lnTo>
                    <a:pt x="1704998" y="180322"/>
                  </a:lnTo>
                  <a:lnTo>
                    <a:pt x="1701717" y="180974"/>
                  </a:lnTo>
                  <a:close/>
                </a:path>
              </a:pathLst>
            </a:custGeom>
            <a:solidFill>
              <a:srgbClr val="FFE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70210" y="2356167"/>
            <a:ext cx="3735190" cy="8277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solidFill>
                  <a:srgbClr val="A6580E"/>
                </a:solidFill>
                <a:latin typeface="Verdana"/>
                <a:cs typeface="Verdana"/>
              </a:rPr>
              <a:t>Определение</a:t>
            </a:r>
            <a:r>
              <a:rPr sz="1050" b="1" spc="-50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A6580E"/>
                </a:solidFill>
                <a:latin typeface="Verdana"/>
                <a:cs typeface="Verdana"/>
              </a:rPr>
              <a:t>понятия</a:t>
            </a:r>
            <a:endParaRPr sz="1050" b="1" dirty="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865"/>
              </a:spcBef>
            </a:pP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Новый</a:t>
            </a:r>
            <a:r>
              <a:rPr sz="1400" b="1" spc="-185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способ</a:t>
            </a:r>
            <a:r>
              <a:rPr sz="1400" b="1" spc="-185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восприятия</a:t>
            </a:r>
            <a:r>
              <a:rPr sz="1400" b="1" spc="-180" dirty="0">
                <a:solidFill>
                  <a:srgbClr val="2E075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E0754"/>
                </a:solidFill>
                <a:latin typeface="Verdana"/>
                <a:cs typeface="Verdana"/>
              </a:rPr>
              <a:t>информации современников</a:t>
            </a:r>
            <a:endParaRPr sz="1400" b="1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47774" y="742950"/>
            <a:ext cx="8020050" cy="771525"/>
          </a:xfrm>
          <a:custGeom>
            <a:avLst/>
            <a:gdLst/>
            <a:ahLst/>
            <a:cxnLst/>
            <a:rect l="l" t="t" r="r" b="b"/>
            <a:pathLst>
              <a:path w="8020050" h="771525">
                <a:moveTo>
                  <a:pt x="7923933" y="771524"/>
                </a:moveTo>
                <a:lnTo>
                  <a:pt x="96115" y="771524"/>
                </a:lnTo>
                <a:lnTo>
                  <a:pt x="89425" y="770866"/>
                </a:lnTo>
                <a:lnTo>
                  <a:pt x="51334" y="757940"/>
                </a:lnTo>
                <a:lnTo>
                  <a:pt x="21089" y="731422"/>
                </a:lnTo>
                <a:lnTo>
                  <a:pt x="3294" y="695348"/>
                </a:lnTo>
                <a:lnTo>
                  <a:pt x="0" y="675409"/>
                </a:lnTo>
                <a:lnTo>
                  <a:pt x="0" y="6686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675409"/>
                </a:lnTo>
                <a:lnTo>
                  <a:pt x="8009632" y="714261"/>
                </a:lnTo>
                <a:lnTo>
                  <a:pt x="7985142" y="746171"/>
                </a:lnTo>
                <a:lnTo>
                  <a:pt x="7950304" y="766279"/>
                </a:lnTo>
                <a:lnTo>
                  <a:pt x="7930623" y="770866"/>
                </a:lnTo>
                <a:lnTo>
                  <a:pt x="7923933" y="7715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Клиповое</a:t>
            </a:r>
            <a:r>
              <a:rPr spc="-300" dirty="0"/>
              <a:t> </a:t>
            </a:r>
            <a:r>
              <a:rPr spc="-45" dirty="0"/>
              <a:t>мышление</a:t>
            </a:r>
            <a:r>
              <a:rPr spc="-300" dirty="0"/>
              <a:t> </a:t>
            </a:r>
            <a:r>
              <a:rPr spc="-10" dirty="0"/>
              <a:t>сегодня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49" y="5905500"/>
            <a:ext cx="4972051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15600" cy="9284335"/>
          </a:xfrm>
          <a:custGeom>
            <a:avLst/>
            <a:gdLst/>
            <a:ahLst/>
            <a:cxnLst/>
            <a:rect l="l" t="t" r="r" b="b"/>
            <a:pathLst>
              <a:path w="10515600" h="9284335">
                <a:moveTo>
                  <a:pt x="10515599" y="9284207"/>
                </a:moveTo>
                <a:lnTo>
                  <a:pt x="0" y="9284207"/>
                </a:lnTo>
                <a:lnTo>
                  <a:pt x="0" y="0"/>
                </a:lnTo>
                <a:lnTo>
                  <a:pt x="10515599" y="0"/>
                </a:lnTo>
                <a:lnTo>
                  <a:pt x="10515599" y="9284207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4" y="8963024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3524250"/>
            <a:ext cx="8020049" cy="50196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47774" y="2847974"/>
            <a:ext cx="8020050" cy="581025"/>
          </a:xfrm>
          <a:custGeom>
            <a:avLst/>
            <a:gdLst/>
            <a:ahLst/>
            <a:cxnLst/>
            <a:rect l="l" t="t" r="r" b="b"/>
            <a:pathLst>
              <a:path w="8020050" h="581025">
                <a:moveTo>
                  <a:pt x="7923933" y="581024"/>
                </a:moveTo>
                <a:lnTo>
                  <a:pt x="96115" y="581024"/>
                </a:lnTo>
                <a:lnTo>
                  <a:pt x="89425" y="580366"/>
                </a:lnTo>
                <a:lnTo>
                  <a:pt x="51334" y="567440"/>
                </a:lnTo>
                <a:lnTo>
                  <a:pt x="21089" y="540922"/>
                </a:lnTo>
                <a:lnTo>
                  <a:pt x="3294" y="504848"/>
                </a:lnTo>
                <a:lnTo>
                  <a:pt x="0" y="484909"/>
                </a:lnTo>
                <a:lnTo>
                  <a:pt x="0" y="4781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484909"/>
                </a:lnTo>
                <a:lnTo>
                  <a:pt x="8009632" y="523761"/>
                </a:lnTo>
                <a:lnTo>
                  <a:pt x="7985142" y="555671"/>
                </a:lnTo>
                <a:lnTo>
                  <a:pt x="7950304" y="575779"/>
                </a:lnTo>
                <a:lnTo>
                  <a:pt x="7930623" y="580366"/>
                </a:lnTo>
                <a:lnTo>
                  <a:pt x="7923933" y="581024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7774" y="2200274"/>
            <a:ext cx="8020050" cy="552450"/>
          </a:xfrm>
          <a:custGeom>
            <a:avLst/>
            <a:gdLst/>
            <a:ahLst/>
            <a:cxnLst/>
            <a:rect l="l" t="t" r="r" b="b"/>
            <a:pathLst>
              <a:path w="8020050" h="552450">
                <a:moveTo>
                  <a:pt x="7923933" y="552449"/>
                </a:moveTo>
                <a:lnTo>
                  <a:pt x="96115" y="552449"/>
                </a:lnTo>
                <a:lnTo>
                  <a:pt x="89425" y="551791"/>
                </a:lnTo>
                <a:lnTo>
                  <a:pt x="51334" y="538865"/>
                </a:lnTo>
                <a:lnTo>
                  <a:pt x="21089" y="512347"/>
                </a:lnTo>
                <a:lnTo>
                  <a:pt x="3294" y="476273"/>
                </a:lnTo>
                <a:lnTo>
                  <a:pt x="0" y="456334"/>
                </a:lnTo>
                <a:lnTo>
                  <a:pt x="0" y="44957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456334"/>
                </a:lnTo>
                <a:lnTo>
                  <a:pt x="8009632" y="495186"/>
                </a:lnTo>
                <a:lnTo>
                  <a:pt x="7985142" y="527096"/>
                </a:lnTo>
                <a:lnTo>
                  <a:pt x="7950304" y="547204"/>
                </a:lnTo>
                <a:lnTo>
                  <a:pt x="7930623" y="551791"/>
                </a:lnTo>
                <a:lnTo>
                  <a:pt x="7923933" y="552449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7774" y="1562099"/>
            <a:ext cx="8020050" cy="542925"/>
          </a:xfrm>
          <a:custGeom>
            <a:avLst/>
            <a:gdLst/>
            <a:ahLst/>
            <a:cxnLst/>
            <a:rect l="l" t="t" r="r" b="b"/>
            <a:pathLst>
              <a:path w="8020050" h="542925">
                <a:moveTo>
                  <a:pt x="7923933" y="542924"/>
                </a:moveTo>
                <a:lnTo>
                  <a:pt x="96115" y="542924"/>
                </a:lnTo>
                <a:lnTo>
                  <a:pt x="89425" y="542266"/>
                </a:lnTo>
                <a:lnTo>
                  <a:pt x="51334" y="529340"/>
                </a:lnTo>
                <a:lnTo>
                  <a:pt x="21089" y="502822"/>
                </a:lnTo>
                <a:lnTo>
                  <a:pt x="3294" y="466748"/>
                </a:lnTo>
                <a:lnTo>
                  <a:pt x="0" y="446809"/>
                </a:lnTo>
                <a:lnTo>
                  <a:pt x="0" y="4400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446809"/>
                </a:lnTo>
                <a:lnTo>
                  <a:pt x="8009632" y="485661"/>
                </a:lnTo>
                <a:lnTo>
                  <a:pt x="7985142" y="517571"/>
                </a:lnTo>
                <a:lnTo>
                  <a:pt x="7950304" y="537679"/>
                </a:lnTo>
                <a:lnTo>
                  <a:pt x="7930623" y="542266"/>
                </a:lnTo>
                <a:lnTo>
                  <a:pt x="7923933" y="542924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60" dirty="0">
                <a:latin typeface="Cambria"/>
                <a:cs typeface="Cambria"/>
              </a:rPr>
              <a:t>🍎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pc="-10" dirty="0"/>
              <a:t>Тотальная</a:t>
            </a:r>
            <a:r>
              <a:rPr spc="-180" dirty="0"/>
              <a:t> </a:t>
            </a:r>
            <a:r>
              <a:rPr spc="-10" dirty="0"/>
              <a:t>цифровизация</a:t>
            </a:r>
            <a:r>
              <a:rPr spc="-180" dirty="0"/>
              <a:t> </a:t>
            </a:r>
            <a:r>
              <a:rPr spc="-10" dirty="0"/>
              <a:t>современного</a:t>
            </a:r>
            <a:r>
              <a:rPr spc="-180" dirty="0"/>
              <a:t> </a:t>
            </a:r>
            <a:r>
              <a:rPr spc="-10" dirty="0"/>
              <a:t>информационного</a:t>
            </a:r>
            <a:r>
              <a:rPr spc="-180" dirty="0"/>
              <a:t> </a:t>
            </a:r>
            <a:r>
              <a:rPr spc="-50" dirty="0"/>
              <a:t>пространства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960" dirty="0">
                <a:latin typeface="Cambria"/>
                <a:cs typeface="Cambria"/>
              </a:rPr>
              <a:t>🎨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pc="-10" dirty="0"/>
              <a:t>Постоянный</a:t>
            </a:r>
            <a:r>
              <a:rPr spc="-180" dirty="0"/>
              <a:t> </a:t>
            </a:r>
            <a:r>
              <a:rPr spc="-10" dirty="0"/>
              <a:t>поток</a:t>
            </a:r>
            <a:r>
              <a:rPr spc="-180" dirty="0"/>
              <a:t> </a:t>
            </a:r>
            <a:r>
              <a:rPr spc="-10" dirty="0"/>
              <a:t>коротких</a:t>
            </a:r>
            <a:r>
              <a:rPr spc="-180" dirty="0"/>
              <a:t> </a:t>
            </a:r>
            <a:r>
              <a:rPr spc="-10" dirty="0"/>
              <a:t>визуальных</a:t>
            </a:r>
            <a:r>
              <a:rPr spc="-180" dirty="0"/>
              <a:t> </a:t>
            </a:r>
            <a:r>
              <a:rPr spc="-10" dirty="0"/>
              <a:t>контентов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960" dirty="0">
                <a:latin typeface="Cambria"/>
                <a:cs typeface="Cambria"/>
              </a:rPr>
              <a:t>🎲</a:t>
            </a:r>
            <a:r>
              <a:rPr sz="1600" spc="-70" dirty="0">
                <a:latin typeface="Cambria"/>
                <a:cs typeface="Cambria"/>
              </a:rPr>
              <a:t> </a:t>
            </a:r>
            <a:r>
              <a:rPr spc="-10" dirty="0"/>
              <a:t>Трансформация</a:t>
            </a:r>
            <a:r>
              <a:rPr spc="-185" dirty="0"/>
              <a:t> </a:t>
            </a:r>
            <a:r>
              <a:rPr spc="-10" dirty="0"/>
              <a:t>коммуникативных</a:t>
            </a:r>
            <a:r>
              <a:rPr spc="-185" dirty="0"/>
              <a:t> </a:t>
            </a:r>
            <a:r>
              <a:rPr dirty="0"/>
              <a:t>моделей</a:t>
            </a:r>
            <a:r>
              <a:rPr spc="-185" dirty="0"/>
              <a:t> </a:t>
            </a:r>
            <a:r>
              <a:rPr dirty="0"/>
              <a:t>в</a:t>
            </a:r>
            <a:r>
              <a:rPr spc="-185" dirty="0"/>
              <a:t> </a:t>
            </a:r>
            <a:r>
              <a:rPr spc="-10" dirty="0"/>
              <a:t>социальных</a:t>
            </a:r>
            <a:r>
              <a:rPr spc="-185" dirty="0"/>
              <a:t> </a:t>
            </a:r>
            <a:r>
              <a:rPr spc="-10" dirty="0"/>
              <a:t>сетях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7774" y="742949"/>
            <a:ext cx="8020050" cy="723900"/>
          </a:xfrm>
          <a:custGeom>
            <a:avLst/>
            <a:gdLst/>
            <a:ahLst/>
            <a:cxnLst/>
            <a:rect l="l" t="t" r="r" b="b"/>
            <a:pathLst>
              <a:path w="8020050" h="723900">
                <a:moveTo>
                  <a:pt x="7923933" y="723899"/>
                </a:moveTo>
                <a:lnTo>
                  <a:pt x="96115" y="723899"/>
                </a:lnTo>
                <a:lnTo>
                  <a:pt x="89425" y="723240"/>
                </a:lnTo>
                <a:lnTo>
                  <a:pt x="51334" y="710315"/>
                </a:lnTo>
                <a:lnTo>
                  <a:pt x="21089" y="683797"/>
                </a:lnTo>
                <a:lnTo>
                  <a:pt x="3294" y="647723"/>
                </a:lnTo>
                <a:lnTo>
                  <a:pt x="0" y="627784"/>
                </a:lnTo>
                <a:lnTo>
                  <a:pt x="0" y="62102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627784"/>
                </a:lnTo>
                <a:lnTo>
                  <a:pt x="8009632" y="666636"/>
                </a:lnTo>
                <a:lnTo>
                  <a:pt x="7985142" y="698546"/>
                </a:lnTo>
                <a:lnTo>
                  <a:pt x="7950304" y="718654"/>
                </a:lnTo>
                <a:lnTo>
                  <a:pt x="7930623" y="723240"/>
                </a:lnTo>
                <a:lnTo>
                  <a:pt x="7923933" y="7238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346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Причины</a:t>
            </a:r>
            <a:r>
              <a:rPr spc="-325" dirty="0"/>
              <a:t> </a:t>
            </a:r>
            <a:r>
              <a:rPr spc="-35" dirty="0"/>
              <a:t>клипового</a:t>
            </a:r>
            <a:r>
              <a:rPr spc="-325" dirty="0"/>
              <a:t> </a:t>
            </a:r>
            <a:r>
              <a:rPr spc="-10" dirty="0"/>
              <a:t>мышления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5925" y="8968760"/>
            <a:ext cx="105854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Галина</a:t>
            </a:r>
            <a:r>
              <a:rPr sz="9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Конюхова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9644" y="9010179"/>
            <a:ext cx="154940" cy="10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90"/>
              </a:lnSpc>
            </a:pPr>
            <a:fld id="{81D60167-4931-47E6-BA6A-407CBD079E47}" type="slidenum">
              <a:rPr sz="900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5</a:t>
            </a:fld>
            <a:endParaRPr sz="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15600" cy="9486900"/>
          </a:xfrm>
          <a:custGeom>
            <a:avLst/>
            <a:gdLst/>
            <a:ahLst/>
            <a:cxnLst/>
            <a:rect l="l" t="t" r="r" b="b"/>
            <a:pathLst>
              <a:path w="10515600" h="9486900">
                <a:moveTo>
                  <a:pt x="10515599" y="9486899"/>
                </a:moveTo>
                <a:lnTo>
                  <a:pt x="0" y="9486899"/>
                </a:lnTo>
                <a:lnTo>
                  <a:pt x="0" y="0"/>
                </a:lnTo>
                <a:lnTo>
                  <a:pt x="10515599" y="0"/>
                </a:lnTo>
                <a:lnTo>
                  <a:pt x="10515599" y="94868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4" y="9163049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2743199"/>
            <a:ext cx="8020049" cy="60102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47774" y="1600199"/>
            <a:ext cx="8020050" cy="1038225"/>
          </a:xfrm>
          <a:custGeom>
            <a:avLst/>
            <a:gdLst/>
            <a:ahLst/>
            <a:cxnLst/>
            <a:rect l="l" t="t" r="r" b="b"/>
            <a:pathLst>
              <a:path w="8020050" h="1038225">
                <a:moveTo>
                  <a:pt x="7923933" y="1038224"/>
                </a:moveTo>
                <a:lnTo>
                  <a:pt x="96115" y="1038224"/>
                </a:lnTo>
                <a:lnTo>
                  <a:pt x="89425" y="1037566"/>
                </a:lnTo>
                <a:lnTo>
                  <a:pt x="51334" y="1024640"/>
                </a:lnTo>
                <a:lnTo>
                  <a:pt x="21089" y="998122"/>
                </a:lnTo>
                <a:lnTo>
                  <a:pt x="3294" y="962048"/>
                </a:lnTo>
                <a:lnTo>
                  <a:pt x="0" y="942109"/>
                </a:lnTo>
                <a:lnTo>
                  <a:pt x="0" y="9353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942109"/>
                </a:lnTo>
                <a:lnTo>
                  <a:pt x="8009632" y="980961"/>
                </a:lnTo>
                <a:lnTo>
                  <a:pt x="7985142" y="1012871"/>
                </a:lnTo>
                <a:lnTo>
                  <a:pt x="7950304" y="1032979"/>
                </a:lnTo>
                <a:lnTo>
                  <a:pt x="7930623" y="1037566"/>
                </a:lnTo>
                <a:lnTo>
                  <a:pt x="7923933" y="10382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0210" y="1688464"/>
            <a:ext cx="694690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Современное</a:t>
            </a:r>
            <a:r>
              <a:rPr sz="13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обучение</a:t>
            </a:r>
            <a:r>
              <a:rPr sz="13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стремительно</a:t>
            </a:r>
            <a:r>
              <a:rPr sz="13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меняется</a:t>
            </a:r>
            <a:r>
              <a:rPr sz="13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благодаря</a:t>
            </a:r>
            <a:r>
              <a:rPr sz="13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инновационным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технологиям</a:t>
            </a:r>
            <a:r>
              <a:rPr sz="4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400" spc="2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интерактивным</a:t>
            </a:r>
            <a:r>
              <a:rPr sz="1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платформам</a:t>
            </a:r>
            <a:r>
              <a:rPr sz="1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3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персонализированным</a:t>
            </a:r>
            <a:r>
              <a:rPr sz="1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методикам преподавания</a:t>
            </a:r>
            <a:r>
              <a:rPr sz="4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7774" y="742949"/>
            <a:ext cx="8020050" cy="752475"/>
          </a:xfrm>
          <a:custGeom>
            <a:avLst/>
            <a:gdLst/>
            <a:ahLst/>
            <a:cxnLst/>
            <a:rect l="l" t="t" r="r" b="b"/>
            <a:pathLst>
              <a:path w="8020050" h="752475">
                <a:moveTo>
                  <a:pt x="7923933" y="752474"/>
                </a:moveTo>
                <a:lnTo>
                  <a:pt x="96115" y="752474"/>
                </a:lnTo>
                <a:lnTo>
                  <a:pt x="89425" y="751816"/>
                </a:lnTo>
                <a:lnTo>
                  <a:pt x="51334" y="738890"/>
                </a:lnTo>
                <a:lnTo>
                  <a:pt x="21089" y="712372"/>
                </a:lnTo>
                <a:lnTo>
                  <a:pt x="3294" y="676298"/>
                </a:lnTo>
                <a:lnTo>
                  <a:pt x="0" y="656359"/>
                </a:lnTo>
                <a:lnTo>
                  <a:pt x="0" y="6496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656359"/>
                </a:lnTo>
                <a:lnTo>
                  <a:pt x="8009632" y="695211"/>
                </a:lnTo>
                <a:lnTo>
                  <a:pt x="7985142" y="727121"/>
                </a:lnTo>
                <a:lnTo>
                  <a:pt x="7950304" y="747229"/>
                </a:lnTo>
                <a:lnTo>
                  <a:pt x="7930623" y="751816"/>
                </a:lnTo>
                <a:lnTo>
                  <a:pt x="7923933" y="75247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Цифровая</a:t>
            </a:r>
            <a:r>
              <a:rPr spc="-310" dirty="0"/>
              <a:t> </a:t>
            </a:r>
            <a:r>
              <a:rPr spc="-45" dirty="0"/>
              <a:t>трансформация</a:t>
            </a:r>
            <a:r>
              <a:rPr spc="-30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925" y="9168785"/>
            <a:ext cx="105854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Галина</a:t>
            </a:r>
            <a:r>
              <a:rPr sz="9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Конюхова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9644" y="9208833"/>
            <a:ext cx="154940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z="900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6</a:t>
            </a:fld>
            <a:endParaRPr sz="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9" y="5880101"/>
            <a:ext cx="2940051" cy="40703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52900" y="1581150"/>
            <a:ext cx="5114925" cy="3581400"/>
          </a:xfrm>
          <a:custGeom>
            <a:avLst/>
            <a:gdLst/>
            <a:ahLst/>
            <a:cxnLst/>
            <a:rect l="l" t="t" r="r" b="b"/>
            <a:pathLst>
              <a:path w="5114925" h="3581400">
                <a:moveTo>
                  <a:pt x="5018809" y="3581399"/>
                </a:moveTo>
                <a:lnTo>
                  <a:pt x="96115" y="3581399"/>
                </a:lnTo>
                <a:lnTo>
                  <a:pt x="89425" y="3580740"/>
                </a:lnTo>
                <a:lnTo>
                  <a:pt x="51334" y="3567815"/>
                </a:lnTo>
                <a:lnTo>
                  <a:pt x="21089" y="3541296"/>
                </a:lnTo>
                <a:lnTo>
                  <a:pt x="3294" y="3505222"/>
                </a:lnTo>
                <a:lnTo>
                  <a:pt x="0" y="3485284"/>
                </a:lnTo>
                <a:lnTo>
                  <a:pt x="0" y="347852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5018809" y="0"/>
                </a:lnTo>
                <a:lnTo>
                  <a:pt x="5057661" y="10415"/>
                </a:lnTo>
                <a:lnTo>
                  <a:pt x="5089570" y="34906"/>
                </a:lnTo>
                <a:lnTo>
                  <a:pt x="5109677" y="69743"/>
                </a:lnTo>
                <a:lnTo>
                  <a:pt x="5114924" y="96115"/>
                </a:lnTo>
                <a:lnTo>
                  <a:pt x="5114924" y="3485284"/>
                </a:lnTo>
                <a:lnTo>
                  <a:pt x="5104508" y="3524136"/>
                </a:lnTo>
                <a:lnTo>
                  <a:pt x="5080018" y="3556045"/>
                </a:lnTo>
                <a:lnTo>
                  <a:pt x="5045179" y="3576153"/>
                </a:lnTo>
                <a:lnTo>
                  <a:pt x="5025498" y="3580740"/>
                </a:lnTo>
                <a:lnTo>
                  <a:pt x="5018809" y="35813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1724283"/>
            <a:ext cx="4648200" cy="3295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95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Снижение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способности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глубокому</a:t>
            </a:r>
            <a:r>
              <a:rPr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восприятию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Фрагментарность</a:t>
            </a:r>
            <a:r>
              <a:rPr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мышления</a:t>
            </a:r>
            <a:r>
              <a:rPr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учащихся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Поверхностное</a:t>
            </a:r>
            <a:r>
              <a:rPr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усвоение</a:t>
            </a:r>
            <a:r>
              <a:rPr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учебного</a:t>
            </a:r>
            <a:r>
              <a:rPr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материала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Сложность</a:t>
            </a:r>
            <a:r>
              <a:rPr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длительной</a:t>
            </a:r>
            <a:r>
              <a:rPr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концентрации</a:t>
            </a:r>
            <a:r>
              <a:rPr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внимания</a:t>
            </a:r>
            <a:endParaRPr b="1" dirty="0">
              <a:latin typeface="Verdana"/>
              <a:cs typeface="Verdana"/>
            </a:endParaRPr>
          </a:p>
          <a:p>
            <a:pPr marL="151765" indent="-139065">
              <a:lnSpc>
                <a:spcPct val="100000"/>
              </a:lnSpc>
              <a:spcBef>
                <a:spcPts val="1019"/>
              </a:spcBef>
              <a:buSzPct val="91304"/>
              <a:buFont typeface="Arial MT"/>
              <a:buChar char="•"/>
              <a:tabLst>
                <a:tab pos="151765" algn="l"/>
              </a:tabLst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Риск</a:t>
            </a:r>
            <a:r>
              <a:rPr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потери</a:t>
            </a:r>
            <a:r>
              <a:rPr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критического</a:t>
            </a:r>
            <a:r>
              <a:rPr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мышления</a:t>
            </a:r>
            <a:endParaRPr b="1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2900" y="742950"/>
            <a:ext cx="5114925" cy="733425"/>
          </a:xfrm>
          <a:custGeom>
            <a:avLst/>
            <a:gdLst/>
            <a:ahLst/>
            <a:cxnLst/>
            <a:rect l="l" t="t" r="r" b="b"/>
            <a:pathLst>
              <a:path w="5114925" h="733425">
                <a:moveTo>
                  <a:pt x="5018809" y="733424"/>
                </a:moveTo>
                <a:lnTo>
                  <a:pt x="96115" y="733424"/>
                </a:lnTo>
                <a:lnTo>
                  <a:pt x="89425" y="732766"/>
                </a:lnTo>
                <a:lnTo>
                  <a:pt x="51334" y="719840"/>
                </a:lnTo>
                <a:lnTo>
                  <a:pt x="21089" y="693322"/>
                </a:lnTo>
                <a:lnTo>
                  <a:pt x="3294" y="657248"/>
                </a:lnTo>
                <a:lnTo>
                  <a:pt x="0" y="637309"/>
                </a:lnTo>
                <a:lnTo>
                  <a:pt x="0" y="63055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5018809" y="0"/>
                </a:lnTo>
                <a:lnTo>
                  <a:pt x="5057661" y="10415"/>
                </a:lnTo>
                <a:lnTo>
                  <a:pt x="5089570" y="34906"/>
                </a:lnTo>
                <a:lnTo>
                  <a:pt x="5109677" y="69743"/>
                </a:lnTo>
                <a:lnTo>
                  <a:pt x="5114924" y="96115"/>
                </a:lnTo>
                <a:lnTo>
                  <a:pt x="5114924" y="637309"/>
                </a:lnTo>
                <a:lnTo>
                  <a:pt x="5104508" y="676161"/>
                </a:lnTo>
                <a:lnTo>
                  <a:pt x="5080018" y="708071"/>
                </a:lnTo>
                <a:lnTo>
                  <a:pt x="5045179" y="728179"/>
                </a:lnTo>
                <a:lnTo>
                  <a:pt x="5025498" y="732766"/>
                </a:lnTo>
                <a:lnTo>
                  <a:pt x="5018809" y="7334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84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Клиповость</a:t>
            </a:r>
            <a:r>
              <a:rPr spc="-340" dirty="0"/>
              <a:t> </a:t>
            </a:r>
            <a:r>
              <a:rPr dirty="0"/>
              <a:t>в</a:t>
            </a:r>
            <a:r>
              <a:rPr spc="-335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1" y="5880101"/>
            <a:ext cx="40703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15600" cy="10029825"/>
          </a:xfrm>
          <a:custGeom>
            <a:avLst/>
            <a:gdLst/>
            <a:ahLst/>
            <a:cxnLst/>
            <a:rect l="l" t="t" r="r" b="b"/>
            <a:pathLst>
              <a:path w="10515600" h="10029825">
                <a:moveTo>
                  <a:pt x="10515599" y="10029824"/>
                </a:moveTo>
                <a:lnTo>
                  <a:pt x="0" y="10029824"/>
                </a:lnTo>
                <a:lnTo>
                  <a:pt x="0" y="0"/>
                </a:lnTo>
                <a:lnTo>
                  <a:pt x="10515599" y="0"/>
                </a:lnTo>
                <a:lnTo>
                  <a:pt x="10515599" y="1002982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4" y="9705974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9" y="4562475"/>
            <a:ext cx="8020049" cy="4952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353049" y="2842196"/>
            <a:ext cx="3962400" cy="1238250"/>
          </a:xfrm>
          <a:custGeom>
            <a:avLst/>
            <a:gdLst/>
            <a:ahLst/>
            <a:cxnLst/>
            <a:rect l="l" t="t" r="r" b="b"/>
            <a:pathLst>
              <a:path w="3962400" h="1238250">
                <a:moveTo>
                  <a:pt x="3866284" y="1238249"/>
                </a:moveTo>
                <a:lnTo>
                  <a:pt x="96115" y="1238249"/>
                </a:lnTo>
                <a:lnTo>
                  <a:pt x="89425" y="1237590"/>
                </a:lnTo>
                <a:lnTo>
                  <a:pt x="51334" y="1224665"/>
                </a:lnTo>
                <a:lnTo>
                  <a:pt x="21089" y="1198147"/>
                </a:lnTo>
                <a:lnTo>
                  <a:pt x="3294" y="1162073"/>
                </a:lnTo>
                <a:lnTo>
                  <a:pt x="0" y="1142134"/>
                </a:lnTo>
                <a:lnTo>
                  <a:pt x="0" y="113537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3866284" y="0"/>
                </a:lnTo>
                <a:lnTo>
                  <a:pt x="3905136" y="10415"/>
                </a:lnTo>
                <a:lnTo>
                  <a:pt x="3937045" y="34906"/>
                </a:lnTo>
                <a:lnTo>
                  <a:pt x="3957153" y="69743"/>
                </a:lnTo>
                <a:lnTo>
                  <a:pt x="3962399" y="96115"/>
                </a:lnTo>
                <a:lnTo>
                  <a:pt x="3962399" y="1142134"/>
                </a:lnTo>
                <a:lnTo>
                  <a:pt x="3951983" y="1180986"/>
                </a:lnTo>
                <a:lnTo>
                  <a:pt x="3927493" y="1212896"/>
                </a:lnTo>
                <a:lnTo>
                  <a:pt x="3892655" y="1233004"/>
                </a:lnTo>
                <a:lnTo>
                  <a:pt x="3872973" y="1237590"/>
                </a:lnTo>
                <a:lnTo>
                  <a:pt x="3866284" y="1238249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07870" y="2930276"/>
            <a:ext cx="333882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Постоянное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задавание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вопросов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углубляет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понимание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изучаемого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материала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7774" y="2842196"/>
            <a:ext cx="3962400" cy="1238250"/>
          </a:xfrm>
          <a:custGeom>
            <a:avLst/>
            <a:gdLst/>
            <a:ahLst/>
            <a:cxnLst/>
            <a:rect l="l" t="t" r="r" b="b"/>
            <a:pathLst>
              <a:path w="3962400" h="1238250">
                <a:moveTo>
                  <a:pt x="3866284" y="1238249"/>
                </a:moveTo>
                <a:lnTo>
                  <a:pt x="96115" y="1238249"/>
                </a:lnTo>
                <a:lnTo>
                  <a:pt x="89425" y="1237590"/>
                </a:lnTo>
                <a:lnTo>
                  <a:pt x="51334" y="1224665"/>
                </a:lnTo>
                <a:lnTo>
                  <a:pt x="21089" y="1198147"/>
                </a:lnTo>
                <a:lnTo>
                  <a:pt x="3294" y="1162073"/>
                </a:lnTo>
                <a:lnTo>
                  <a:pt x="0" y="1142134"/>
                </a:lnTo>
                <a:lnTo>
                  <a:pt x="0" y="113537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3866284" y="0"/>
                </a:lnTo>
                <a:lnTo>
                  <a:pt x="3905136" y="10415"/>
                </a:lnTo>
                <a:lnTo>
                  <a:pt x="3937045" y="34906"/>
                </a:lnTo>
                <a:lnTo>
                  <a:pt x="3957153" y="69743"/>
                </a:lnTo>
                <a:lnTo>
                  <a:pt x="3962399" y="96115"/>
                </a:lnTo>
                <a:lnTo>
                  <a:pt x="3962399" y="1142134"/>
                </a:lnTo>
                <a:lnTo>
                  <a:pt x="3951983" y="1180986"/>
                </a:lnTo>
                <a:lnTo>
                  <a:pt x="3927493" y="1212896"/>
                </a:lnTo>
                <a:lnTo>
                  <a:pt x="3892655" y="1233004"/>
                </a:lnTo>
                <a:lnTo>
                  <a:pt x="3872973" y="1237590"/>
                </a:lnTo>
                <a:lnTo>
                  <a:pt x="3866284" y="1238249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4470" y="2935536"/>
            <a:ext cx="303974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Дискуссии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помогают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развивать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навыки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аргументации</a:t>
            </a:r>
            <a:r>
              <a:rPr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анализа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399" y="1699577"/>
            <a:ext cx="8020050" cy="1028700"/>
          </a:xfrm>
          <a:custGeom>
            <a:avLst/>
            <a:gdLst/>
            <a:ahLst/>
            <a:cxnLst/>
            <a:rect l="l" t="t" r="r" b="b"/>
            <a:pathLst>
              <a:path w="8020050" h="1028700">
                <a:moveTo>
                  <a:pt x="7923933" y="1028699"/>
                </a:moveTo>
                <a:lnTo>
                  <a:pt x="96115" y="1028699"/>
                </a:lnTo>
                <a:lnTo>
                  <a:pt x="89425" y="1028040"/>
                </a:lnTo>
                <a:lnTo>
                  <a:pt x="51334" y="1015115"/>
                </a:lnTo>
                <a:lnTo>
                  <a:pt x="21089" y="988597"/>
                </a:lnTo>
                <a:lnTo>
                  <a:pt x="3294" y="952523"/>
                </a:lnTo>
                <a:lnTo>
                  <a:pt x="0" y="932584"/>
                </a:lnTo>
                <a:lnTo>
                  <a:pt x="0" y="92582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932584"/>
                </a:lnTo>
                <a:lnTo>
                  <a:pt x="8009632" y="971436"/>
                </a:lnTo>
                <a:lnTo>
                  <a:pt x="7985142" y="1003346"/>
                </a:lnTo>
                <a:lnTo>
                  <a:pt x="7950304" y="1023454"/>
                </a:lnTo>
                <a:lnTo>
                  <a:pt x="7930623" y="1028040"/>
                </a:lnTo>
                <a:lnTo>
                  <a:pt x="7923933" y="1028699"/>
                </a:lnTo>
                <a:close/>
              </a:path>
            </a:pathLst>
          </a:custGeom>
          <a:solidFill>
            <a:srgbClr val="9C5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2600" y="1930836"/>
            <a:ext cx="73152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Проблемное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обучение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активизирует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самостоятельное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мышление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учащихся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7774" y="742949"/>
            <a:ext cx="8020050" cy="1028700"/>
          </a:xfrm>
          <a:custGeom>
            <a:avLst/>
            <a:gdLst/>
            <a:ahLst/>
            <a:cxnLst/>
            <a:rect l="l" t="t" r="r" b="b"/>
            <a:pathLst>
              <a:path w="8020050" h="1028700">
                <a:moveTo>
                  <a:pt x="7923933" y="1028699"/>
                </a:moveTo>
                <a:lnTo>
                  <a:pt x="96115" y="1028699"/>
                </a:lnTo>
                <a:lnTo>
                  <a:pt x="89425" y="1028040"/>
                </a:lnTo>
                <a:lnTo>
                  <a:pt x="51334" y="1015115"/>
                </a:lnTo>
                <a:lnTo>
                  <a:pt x="21089" y="988597"/>
                </a:lnTo>
                <a:lnTo>
                  <a:pt x="3294" y="952523"/>
                </a:lnTo>
                <a:lnTo>
                  <a:pt x="0" y="932584"/>
                </a:lnTo>
                <a:lnTo>
                  <a:pt x="0" y="925829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7923933" y="0"/>
                </a:lnTo>
                <a:lnTo>
                  <a:pt x="7962786" y="10415"/>
                </a:lnTo>
                <a:lnTo>
                  <a:pt x="7994694" y="34906"/>
                </a:lnTo>
                <a:lnTo>
                  <a:pt x="8014803" y="69743"/>
                </a:lnTo>
                <a:lnTo>
                  <a:pt x="8020048" y="96115"/>
                </a:lnTo>
                <a:lnTo>
                  <a:pt x="8020048" y="932584"/>
                </a:lnTo>
                <a:lnTo>
                  <a:pt x="8009632" y="971436"/>
                </a:lnTo>
                <a:lnTo>
                  <a:pt x="7985142" y="1003346"/>
                </a:lnTo>
                <a:lnTo>
                  <a:pt x="7950304" y="1023454"/>
                </a:lnTo>
                <a:lnTo>
                  <a:pt x="7930623" y="1028040"/>
                </a:lnTo>
                <a:lnTo>
                  <a:pt x="7923933" y="1028699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Развитие</a:t>
            </a:r>
            <a:r>
              <a:rPr spc="-300" dirty="0"/>
              <a:t> </a:t>
            </a:r>
            <a:r>
              <a:rPr spc="-40" dirty="0"/>
              <a:t>критического</a:t>
            </a:r>
            <a:r>
              <a:rPr spc="-295" dirty="0"/>
              <a:t> </a:t>
            </a:r>
            <a:r>
              <a:rPr spc="-10" dirty="0"/>
              <a:t>мышления</a:t>
            </a:r>
          </a:p>
        </p:txBody>
      </p:sp>
      <p:sp>
        <p:nvSpPr>
          <p:cNvPr id="13" name="object 13"/>
          <p:cNvSpPr/>
          <p:nvPr/>
        </p:nvSpPr>
        <p:spPr>
          <a:xfrm>
            <a:off x="3895724" y="1419224"/>
            <a:ext cx="2724150" cy="180975"/>
          </a:xfrm>
          <a:custGeom>
            <a:avLst/>
            <a:gdLst/>
            <a:ahLst/>
            <a:cxnLst/>
            <a:rect l="l" t="t" r="r" b="b"/>
            <a:pathLst>
              <a:path w="2724150" h="180975">
                <a:moveTo>
                  <a:pt x="2701842" y="180974"/>
                </a:moveTo>
                <a:lnTo>
                  <a:pt x="22307" y="180974"/>
                </a:lnTo>
                <a:lnTo>
                  <a:pt x="19026" y="180322"/>
                </a:lnTo>
                <a:lnTo>
                  <a:pt x="0" y="158667"/>
                </a:lnTo>
                <a:lnTo>
                  <a:pt x="0" y="155257"/>
                </a:lnTo>
                <a:lnTo>
                  <a:pt x="0" y="22307"/>
                </a:lnTo>
                <a:lnTo>
                  <a:pt x="22307" y="0"/>
                </a:lnTo>
                <a:lnTo>
                  <a:pt x="2701842" y="0"/>
                </a:lnTo>
                <a:lnTo>
                  <a:pt x="2724149" y="22307"/>
                </a:lnTo>
                <a:lnTo>
                  <a:pt x="2724149" y="158667"/>
                </a:lnTo>
                <a:lnTo>
                  <a:pt x="2705122" y="180322"/>
                </a:lnTo>
                <a:lnTo>
                  <a:pt x="2701842" y="180974"/>
                </a:lnTo>
                <a:close/>
              </a:path>
            </a:pathLst>
          </a:custGeom>
          <a:solidFill>
            <a:srgbClr val="FFE7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93740" y="1403667"/>
            <a:ext cx="272605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solidFill>
                  <a:srgbClr val="A6580E"/>
                </a:solidFill>
                <a:latin typeface="Verdana"/>
                <a:cs typeface="Verdana"/>
              </a:rPr>
              <a:t>Стратегии</a:t>
            </a:r>
            <a:r>
              <a:rPr sz="1150" spc="-40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A6580E"/>
                </a:solidFill>
                <a:latin typeface="Verdana"/>
                <a:cs typeface="Verdana"/>
              </a:rPr>
              <a:t>эффективного</a:t>
            </a:r>
            <a:r>
              <a:rPr sz="1150" spc="-40" dirty="0">
                <a:solidFill>
                  <a:srgbClr val="A6580E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A6580E"/>
                </a:solidFill>
                <a:latin typeface="Verdana"/>
                <a:cs typeface="Verdana"/>
              </a:rPr>
              <a:t>обучения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925" y="9711710"/>
            <a:ext cx="105854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Галина</a:t>
            </a:r>
            <a:r>
              <a:rPr sz="9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Конюхова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49644" y="9751758"/>
            <a:ext cx="154940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z="900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fld>
            <a:endParaRPr sz="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806449"/>
            <a:ext cx="2971800" cy="41370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0975" y="742950"/>
            <a:ext cx="3095625" cy="4200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742950"/>
            <a:ext cx="3314697" cy="42005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162800" y="6377498"/>
            <a:ext cx="3048000" cy="2428875"/>
          </a:xfrm>
          <a:custGeom>
            <a:avLst/>
            <a:gdLst/>
            <a:ahLst/>
            <a:cxnLst/>
            <a:rect l="l" t="t" r="r" b="b"/>
            <a:pathLst>
              <a:path w="2600325" h="2428875">
                <a:moveTo>
                  <a:pt x="2504209" y="2428874"/>
                </a:moveTo>
                <a:lnTo>
                  <a:pt x="96115" y="2428874"/>
                </a:lnTo>
                <a:lnTo>
                  <a:pt x="89425" y="2428215"/>
                </a:lnTo>
                <a:lnTo>
                  <a:pt x="51334" y="2415290"/>
                </a:lnTo>
                <a:lnTo>
                  <a:pt x="21089" y="2388772"/>
                </a:lnTo>
                <a:lnTo>
                  <a:pt x="3294" y="2352698"/>
                </a:lnTo>
                <a:lnTo>
                  <a:pt x="0" y="2332759"/>
                </a:lnTo>
                <a:lnTo>
                  <a:pt x="0" y="23260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504209" y="0"/>
                </a:lnTo>
                <a:lnTo>
                  <a:pt x="2543061" y="10415"/>
                </a:lnTo>
                <a:lnTo>
                  <a:pt x="2574970" y="34906"/>
                </a:lnTo>
                <a:lnTo>
                  <a:pt x="2595078" y="69743"/>
                </a:lnTo>
                <a:lnTo>
                  <a:pt x="2600324" y="96115"/>
                </a:lnTo>
                <a:lnTo>
                  <a:pt x="2600324" y="2332759"/>
                </a:lnTo>
                <a:lnTo>
                  <a:pt x="2589909" y="2371611"/>
                </a:lnTo>
                <a:lnTo>
                  <a:pt x="2565418" y="2403520"/>
                </a:lnTo>
                <a:lnTo>
                  <a:pt x="2530580" y="2423628"/>
                </a:lnTo>
                <a:lnTo>
                  <a:pt x="2510898" y="2428215"/>
                </a:lnTo>
                <a:lnTo>
                  <a:pt x="2504209" y="242887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62800" y="6377500"/>
            <a:ext cx="3048000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275590" indent="-36195" algn="l">
              <a:spcBef>
                <a:spcPts val="100"/>
              </a:spcBef>
            </a:pPr>
            <a:r>
              <a:rPr b="1" spc="-10" dirty="0">
                <a:solidFill>
                  <a:schemeClr val="bg1"/>
                </a:solidFill>
                <a:latin typeface="Verdana"/>
                <a:cs typeface="Verdana"/>
              </a:rPr>
              <a:t>Развитие сознательности</a:t>
            </a:r>
            <a:endParaRPr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indent="-635" algn="l">
              <a:spcBef>
                <a:spcPts val="635"/>
              </a:spcBef>
            </a:pP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Формирование</a:t>
            </a:r>
            <a:r>
              <a:rPr spc="-3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навыков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критического</a:t>
            </a:r>
            <a:r>
              <a:rPr spc="-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восприятия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информации</a:t>
            </a:r>
            <a:r>
              <a:rPr spc="-9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и</a:t>
            </a:r>
            <a:r>
              <a:rPr spc="-9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собственных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когнитивных</a:t>
            </a:r>
            <a:r>
              <a:rPr spc="-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моделей</a:t>
            </a:r>
            <a:r>
              <a:rPr spc="-10" dirty="0">
                <a:solidFill>
                  <a:schemeClr val="bg1"/>
                </a:solidFill>
                <a:latin typeface="Bahnschrift"/>
                <a:cs typeface="Bahnschrift"/>
              </a:rPr>
              <a:t>.</a:t>
            </a:r>
            <a:endParaRPr dirty="0">
              <a:solidFill>
                <a:schemeClr val="bg1"/>
              </a:solidFill>
              <a:latin typeface="Bahnschrift"/>
              <a:cs typeface="Bahnschrif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1124" y="6377500"/>
            <a:ext cx="3019424" cy="2428875"/>
          </a:xfrm>
          <a:custGeom>
            <a:avLst/>
            <a:gdLst/>
            <a:ahLst/>
            <a:cxnLst/>
            <a:rect l="l" t="t" r="r" b="b"/>
            <a:pathLst>
              <a:path w="2571750" h="2428875">
                <a:moveTo>
                  <a:pt x="2475634" y="2428874"/>
                </a:moveTo>
                <a:lnTo>
                  <a:pt x="96115" y="2428874"/>
                </a:lnTo>
                <a:lnTo>
                  <a:pt x="89425" y="2428215"/>
                </a:lnTo>
                <a:lnTo>
                  <a:pt x="51334" y="2415290"/>
                </a:lnTo>
                <a:lnTo>
                  <a:pt x="21089" y="2388772"/>
                </a:lnTo>
                <a:lnTo>
                  <a:pt x="3294" y="2352698"/>
                </a:lnTo>
                <a:lnTo>
                  <a:pt x="0" y="2332759"/>
                </a:lnTo>
                <a:lnTo>
                  <a:pt x="0" y="23260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475634" y="0"/>
                </a:lnTo>
                <a:lnTo>
                  <a:pt x="2514486" y="10415"/>
                </a:lnTo>
                <a:lnTo>
                  <a:pt x="2546395" y="34906"/>
                </a:lnTo>
                <a:lnTo>
                  <a:pt x="2566503" y="69743"/>
                </a:lnTo>
                <a:lnTo>
                  <a:pt x="2571749" y="96115"/>
                </a:lnTo>
                <a:lnTo>
                  <a:pt x="2571749" y="2332759"/>
                </a:lnTo>
                <a:lnTo>
                  <a:pt x="2561334" y="2371611"/>
                </a:lnTo>
                <a:lnTo>
                  <a:pt x="2536843" y="2403520"/>
                </a:lnTo>
                <a:lnTo>
                  <a:pt x="2502005" y="2423628"/>
                </a:lnTo>
                <a:lnTo>
                  <a:pt x="2482323" y="2428215"/>
                </a:lnTo>
                <a:lnTo>
                  <a:pt x="2475634" y="242887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21124" y="6467475"/>
            <a:ext cx="3019424" cy="204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b="1" spc="-10" dirty="0" err="1">
                <a:solidFill>
                  <a:schemeClr val="bg1"/>
                </a:solidFill>
                <a:latin typeface="Verdana"/>
                <a:cs typeface="Verdana"/>
              </a:rPr>
              <a:t>Техники</a:t>
            </a:r>
            <a:r>
              <a:rPr b="1" spc="-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b="1" spc="-10" dirty="0" err="1" smtClean="0">
                <a:solidFill>
                  <a:schemeClr val="bg1"/>
                </a:solidFill>
                <a:latin typeface="Verdana"/>
                <a:cs typeface="Verdana"/>
              </a:rPr>
              <a:t>самоанализа</a:t>
            </a:r>
            <a:endParaRPr lang="ru-RU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dirty="0" err="1" smtClean="0">
                <a:solidFill>
                  <a:schemeClr val="bg1"/>
                </a:solidFill>
                <a:latin typeface="Verdana"/>
                <a:cs typeface="Verdana"/>
              </a:rPr>
              <a:t>Систематическо</a:t>
            </a:r>
            <a:r>
              <a:rPr lang="ru-RU" dirty="0" smtClean="0">
                <a:solidFill>
                  <a:schemeClr val="bg1"/>
                </a:solidFill>
                <a:latin typeface="Verdana"/>
                <a:cs typeface="Verdana"/>
              </a:rPr>
              <a:t>е</a:t>
            </a:r>
          </a:p>
          <a:p>
            <a:pPr marL="17145" marR="12065" indent="-31750" algn="l">
              <a:spcBef>
                <a:spcPts val="635"/>
              </a:spcBef>
            </a:pPr>
            <a:r>
              <a:rPr spc="-10" dirty="0" err="1" smtClean="0">
                <a:solidFill>
                  <a:schemeClr val="bg1"/>
                </a:solidFill>
                <a:latin typeface="Verdana"/>
                <a:cs typeface="Verdana"/>
              </a:rPr>
              <a:t>изучение</a:t>
            </a:r>
            <a:r>
              <a:rPr spc="-1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внутренних</a:t>
            </a:r>
            <a:r>
              <a:rPr spc="-5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установок</a:t>
            </a:r>
            <a:r>
              <a:rPr spc="-10" dirty="0">
                <a:solidFill>
                  <a:schemeClr val="bg1"/>
                </a:solidFill>
                <a:latin typeface="Bahnschrift"/>
                <a:cs typeface="Bahnschrift"/>
              </a:rPr>
              <a:t>,</a:t>
            </a:r>
            <a:r>
              <a:rPr spc="500" dirty="0">
                <a:solidFill>
                  <a:schemeClr val="bg1"/>
                </a:solidFill>
                <a:latin typeface="Bahnschrift"/>
                <a:cs typeface="Bahnschrift"/>
              </a:rPr>
              <a:t>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эмоциональных</a:t>
            </a:r>
            <a:r>
              <a:rPr spc="-5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реакций</a:t>
            </a:r>
            <a:r>
              <a:rPr spc="-5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chemeClr val="bg1"/>
                </a:solidFill>
                <a:latin typeface="Verdana"/>
                <a:cs typeface="Verdana"/>
              </a:rPr>
              <a:t>и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познавательных</a:t>
            </a:r>
            <a:r>
              <a:rPr spc="-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процессов</a:t>
            </a:r>
            <a:r>
              <a:rPr spc="-10" dirty="0">
                <a:solidFill>
                  <a:schemeClr val="bg1"/>
                </a:solidFill>
                <a:latin typeface="Bahnschrift"/>
                <a:cs typeface="Bahnschrift"/>
              </a:rPr>
              <a:t>.</a:t>
            </a:r>
            <a:endParaRPr dirty="0">
              <a:solidFill>
                <a:schemeClr val="bg1"/>
              </a:solidFill>
              <a:latin typeface="Bahnschrift"/>
              <a:cs typeface="Bahnschrif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800" y="6377499"/>
            <a:ext cx="3213097" cy="2428875"/>
          </a:xfrm>
          <a:custGeom>
            <a:avLst/>
            <a:gdLst/>
            <a:ahLst/>
            <a:cxnLst/>
            <a:rect l="l" t="t" r="r" b="b"/>
            <a:pathLst>
              <a:path w="2647950" h="2428875">
                <a:moveTo>
                  <a:pt x="2551834" y="2428874"/>
                </a:moveTo>
                <a:lnTo>
                  <a:pt x="96115" y="2428874"/>
                </a:lnTo>
                <a:lnTo>
                  <a:pt x="89425" y="2428215"/>
                </a:lnTo>
                <a:lnTo>
                  <a:pt x="51334" y="2415290"/>
                </a:lnTo>
                <a:lnTo>
                  <a:pt x="21089" y="2388772"/>
                </a:lnTo>
                <a:lnTo>
                  <a:pt x="3294" y="2352698"/>
                </a:lnTo>
                <a:lnTo>
                  <a:pt x="0" y="2332759"/>
                </a:lnTo>
                <a:lnTo>
                  <a:pt x="0" y="2326004"/>
                </a:lnTo>
                <a:lnTo>
                  <a:pt x="0" y="96115"/>
                </a:lnTo>
                <a:lnTo>
                  <a:pt x="10415" y="57262"/>
                </a:lnTo>
                <a:lnTo>
                  <a:pt x="34906" y="25353"/>
                </a:lnTo>
                <a:lnTo>
                  <a:pt x="69743" y="5245"/>
                </a:lnTo>
                <a:lnTo>
                  <a:pt x="96115" y="0"/>
                </a:lnTo>
                <a:lnTo>
                  <a:pt x="2551834" y="0"/>
                </a:lnTo>
                <a:lnTo>
                  <a:pt x="2590686" y="10415"/>
                </a:lnTo>
                <a:lnTo>
                  <a:pt x="2622595" y="34906"/>
                </a:lnTo>
                <a:lnTo>
                  <a:pt x="2642703" y="69743"/>
                </a:lnTo>
                <a:lnTo>
                  <a:pt x="2647949" y="96115"/>
                </a:lnTo>
                <a:lnTo>
                  <a:pt x="2647949" y="2332759"/>
                </a:lnTo>
                <a:lnTo>
                  <a:pt x="2637533" y="2371611"/>
                </a:lnTo>
                <a:lnTo>
                  <a:pt x="2613043" y="2403520"/>
                </a:lnTo>
                <a:lnTo>
                  <a:pt x="2578205" y="2423628"/>
                </a:lnTo>
                <a:lnTo>
                  <a:pt x="2558523" y="2428215"/>
                </a:lnTo>
                <a:lnTo>
                  <a:pt x="2551834" y="2428874"/>
                </a:lnTo>
                <a:close/>
              </a:path>
            </a:pathLst>
          </a:custGeom>
          <a:solidFill>
            <a:srgbClr val="AB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100" y="6716261"/>
            <a:ext cx="3073397" cy="1544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 marR="422909" algn="l">
              <a:lnSpc>
                <a:spcPct val="125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bg1"/>
                </a:solidFill>
                <a:latin typeface="Verdana"/>
                <a:cs typeface="Verdana"/>
              </a:rPr>
              <a:t>М</a:t>
            </a:r>
            <a:r>
              <a:rPr b="1" spc="-10" dirty="0" err="1" smtClean="0">
                <a:solidFill>
                  <a:schemeClr val="bg1"/>
                </a:solidFill>
                <a:latin typeface="Verdana"/>
                <a:cs typeface="Verdana"/>
              </a:rPr>
              <a:t>ышление</a:t>
            </a:r>
            <a:endParaRPr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l">
              <a:spcBef>
                <a:spcPts val="635"/>
              </a:spcBef>
            </a:pP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Процесс</a:t>
            </a:r>
            <a:r>
              <a:rPr spc="-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глубокого</a:t>
            </a:r>
            <a:r>
              <a:rPr spc="-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осознания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собственных</a:t>
            </a:r>
            <a:r>
              <a:rPr spc="-5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мыслительных </a:t>
            </a:r>
            <a:r>
              <a:rPr dirty="0">
                <a:solidFill>
                  <a:schemeClr val="bg1"/>
                </a:solidFill>
                <a:latin typeface="Verdana"/>
                <a:cs typeface="Verdana"/>
              </a:rPr>
              <a:t>стратегий</a:t>
            </a:r>
            <a:r>
              <a:rPr spc="-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и</a:t>
            </a:r>
            <a:r>
              <a:rPr spc="-9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chemeClr val="bg1"/>
                </a:solidFill>
                <a:latin typeface="Verdana"/>
                <a:cs typeface="Verdana"/>
              </a:rPr>
              <a:t>личностного опыта</a:t>
            </a:r>
            <a:r>
              <a:rPr sz="1050" spc="-10" dirty="0">
                <a:solidFill>
                  <a:schemeClr val="bg1"/>
                </a:solidFill>
                <a:latin typeface="Bahnschrift"/>
                <a:cs typeface="Bahnschrift"/>
              </a:rPr>
              <a:t>.</a:t>
            </a:r>
            <a:endParaRPr sz="1050" dirty="0">
              <a:solidFill>
                <a:schemeClr val="bg1"/>
              </a:solidFill>
              <a:latin typeface="Bahnschrift"/>
              <a:cs typeface="Bahnschrif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Галина</a:t>
            </a:r>
            <a:r>
              <a:rPr spc="-114" dirty="0"/>
              <a:t> </a:t>
            </a:r>
            <a:r>
              <a:rPr spc="-10" dirty="0"/>
              <a:t>Конюхова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0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295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Клиповое мышление: Суть</vt:lpstr>
      <vt:lpstr>Клиповое мышление сегодня</vt:lpstr>
      <vt:lpstr>Причины клипового мышления</vt:lpstr>
      <vt:lpstr>Цифровая трансформация образования</vt:lpstr>
      <vt:lpstr>Клиповость в образовании</vt:lpstr>
      <vt:lpstr>Развитие критического мышления</vt:lpstr>
      <vt:lpstr>Презентация PowerPoint</vt:lpstr>
      <vt:lpstr>Развитие умственной гибкости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ПСИХОЛОГ</cp:lastModifiedBy>
  <cp:revision>6</cp:revision>
  <dcterms:created xsi:type="dcterms:W3CDTF">2025-10-19T12:29:09Z</dcterms:created>
  <dcterms:modified xsi:type="dcterms:W3CDTF">2025-11-01T07:19:56Z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2025-09-20T00:00:00Z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2025-10-19T00:00:00Z</vt:filetime>
  </property>
  <property fmtid="{D5CDD505-2E9C-101B-9397-08002B2CF9AE}" pid="5" name="Producer">
    <vt:lpwstr>pdf-lib (https://github.com/Hopding/pdf-lib)</vt:lpwstr>
  </property>
</Properties>
</file>