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D99B-4DDA-4ADC-98CE-66C22F3702D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A7C8-B6E3-4266-A90F-6BDC5B33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A7C8-B6E3-4266-A90F-6BDC5B3382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2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14F9F9-BDE5-4E0C-B01B-07427D96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5D06-D2B6-46DD-9B66-A9B7B8BA1AB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08C0-8A28-4143-9067-AC014FEF55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771783-580B-41A0-BE00-37B9A28C2A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2023-2024\&#1060;&#1043;%20&#1084;&#1072;&#1090;&#1077;&#1084;&#1072;&#1090;&#1080;&#1095;&#1077;&#1089;&#1082;&#1072;&#1103;\&#1050;&#1086;&#1084;&#1087;&#1083;&#1077;&#1082;&#1089;%20&#1079;&#1072;&#1076;&#1072;&#1095;%20&#1060;&#1043;.docx" TargetMode="Externa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4374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8799" y="2847132"/>
            <a:ext cx="612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Комплексы практико-ориентированных заданий по модулю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«Основы финансовой грамотности»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692696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540385" algn="l"/>
              </a:tabLs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Финансовая  грамотность </a:t>
            </a:r>
            <a:r>
              <a:rPr lang="ru-RU" sz="3200" b="1" dirty="0" smtClean="0">
                <a:effectLst/>
                <a:latin typeface="Times New Roman"/>
              </a:rPr>
              <a:t>–  понимание  основных  финансовых  понятий  и  использование  этой  информации  для  принятия  разумных  решений,  способствующих благосостоянию  людей. </a:t>
            </a:r>
          </a:p>
          <a:p>
            <a:pPr indent="540385" algn="just">
              <a:spcAft>
                <a:spcPts val="0"/>
              </a:spcAft>
              <a:tabLst>
                <a:tab pos="540385" algn="l"/>
              </a:tabLst>
            </a:pPr>
            <a:endParaRPr lang="ru-RU" sz="2800" dirty="0" smtClean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60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nedegreeadvisors.com/wp-content/uploads/2020/09/An-alternative-to-budgeting-featured-image-m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3112" r="17674" b="5263"/>
          <a:stretch/>
        </p:blipFill>
        <p:spPr bwMode="auto">
          <a:xfrm rot="756039">
            <a:off x="5186708" y="464580"/>
            <a:ext cx="3705047" cy="272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familycdn.com/150157425591193600/2020/9/15/tai-chinh-ca-nhan-3-16001813099201606557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484">
            <a:off x="546021" y="639321"/>
            <a:ext cx="3693964" cy="24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wnloads\e1383727ad8b1aa20121d80a302a0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182">
            <a:off x="4960930" y="3679022"/>
            <a:ext cx="3697563" cy="24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ownloads\Высшее образов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648">
            <a:off x="699629" y="3505365"/>
            <a:ext cx="3514835" cy="23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5ddc9983149a29380f86261be7833c2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5132"/>
          <a:stretch/>
        </p:blipFill>
        <p:spPr bwMode="auto">
          <a:xfrm>
            <a:off x="179512" y="476672"/>
            <a:ext cx="87849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885b07f7-6098-408b-baf2-7571050c97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57587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effectLst/>
                <a:latin typeface="Times New Roman"/>
              </a:rPr>
              <a:t>Комплекс практико-ориентированных заданий по модулю «Основы финансовой грамотности» используемых мной на уроках математики, который рассматриваю по следующим типам: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6222" y="1547500"/>
            <a:ext cx="376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2" action="ppaction://hlinksldjump"/>
              </a:rPr>
              <a:t>- задачи на потребности и расходы: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534" y="1979548"/>
            <a:ext cx="448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3" action="ppaction://hlinksldjump"/>
              </a:rPr>
              <a:t>- задачи на взаимозаменяемые варианты: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8006" y="2411596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4" action="ppaction://hlinksldjump"/>
              </a:rPr>
              <a:t>- задачи на альтернативную стоимость: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854928"/>
            <a:ext cx="39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hlinkClick r:id="rId5" action="ppaction://hlinksldjump"/>
              </a:rPr>
              <a:t>- </a:t>
            </a:r>
            <a:r>
              <a:rPr lang="ru-RU" b="1" u="sng" dirty="0">
                <a:hlinkClick r:id="rId5" action="ppaction://hlinksldjump"/>
              </a:rPr>
              <a:t>задачи на потребительский выбор: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6222" y="324433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- </a:t>
            </a:r>
            <a:r>
              <a:rPr lang="ru-RU" b="1" u="sng" dirty="0"/>
              <a:t>задачи на скидки:</a:t>
            </a:r>
            <a:endParaRPr lang="ru-RU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0566" y="3638802"/>
            <a:ext cx="311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доходы и налоги: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0566" y="4031994"/>
            <a:ext cx="432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личный и семейный бюджет: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0582" y="4415022"/>
            <a:ext cx="406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сбережения и инвестиции:</a:t>
            </a:r>
            <a:endParaRPr lang="ru-RU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8868" y="4784354"/>
            <a:ext cx="324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кредиты и займы: </a:t>
            </a:r>
            <a:endParaRPr lang="ru-RU" dirty="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0582" y="5219908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валютные расчеты:</a:t>
            </a:r>
            <a:endParaRPr lang="ru-RU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0566" y="5589240"/>
            <a:ext cx="688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- задачи на расчеты с использованием банковских карт: </a:t>
            </a:r>
            <a:endParaRPr lang="ru-RU" dirty="0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8868" y="5958572"/>
            <a:ext cx="2664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страхование:</a:t>
            </a:r>
            <a:endParaRPr lang="ru-RU" dirty="0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8868" y="6326118"/>
            <a:ext cx="434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- задачи на игры с денежными ставками:</a:t>
            </a:r>
            <a:endParaRPr lang="ru-RU" dirty="0">
              <a:effectLst/>
            </a:endParaRPr>
          </a:p>
        </p:txBody>
      </p:sp>
      <p:sp>
        <p:nvSpPr>
          <p:cNvPr id="19" name="Управляющая кнопка: документ 18">
            <a:hlinkClick r:id="rId6" action="ppaction://program" highlightClick="1"/>
          </p:cNvPr>
          <p:cNvSpPr/>
          <p:nvPr/>
        </p:nvSpPr>
        <p:spPr>
          <a:xfrm>
            <a:off x="6876256" y="1844824"/>
            <a:ext cx="1283296" cy="119477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8208912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По та­риф­но­му плану «Про­сто как день» ком­па­ния со­то­вой связи каж­дый вечер сни­ма­ет со счёта або­нен­та 16 руб. Если на счету оста­лось мень­ше 16 руб., то на сле­ду­ю­щее утро номер бло­ки­ру­ют до по­пол­не­ния счёта. Се­год­ня утром у Лизы на счету было 300 руб. Сколь­ко дней (вклю­чая се­го­дняш­ний) она смо­жет поль­зо­вать­ся те­ле­фо­ном, не по­пол­няя счёт?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Ответ: 19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Летом ки­ло­грамм клуб­ни­ки стоит 80 руб­лей.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ку­пи­ла 1 кг 200 г клуб­ни­ки. Сколь­ко руб­лей сдачи она по­лу­чит с 500 руб­лей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(Ответ: 404).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24328" y="55743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32656"/>
            <a:ext cx="79208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Те­ле­фон­ная ком­па­ния предо­став­ля­ет на выбор три та­риф­ных плана.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23862"/>
              </p:ext>
            </p:extLst>
          </p:nvPr>
        </p:nvGraphicFramePr>
        <p:xfrm>
          <a:off x="861764" y="980728"/>
          <a:ext cx="7886700" cy="23762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28900"/>
                <a:gridCol w="2628900"/>
                <a:gridCol w="2628900"/>
              </a:tblGrid>
              <a:tr h="50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Та­риф­ный план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Або­нент­ская плата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Плата за 1 ми­ну­ту раз­го­во­ра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</a:tr>
              <a:tr h="50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По­вре­мен­ный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135 руб. в 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 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</a:tr>
              <a:tr h="86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Ком­би­ни­ро­ван­ный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255 руб. за 450 мин. в 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0,28 руб. за 1 мин. сверх 450 мин. в 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</a:tr>
              <a:tr h="50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Без­ли­мит­ный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380 руб. в 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5" marR="43815" marT="43815" marB="43815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7896" y="3645024"/>
            <a:ext cx="795056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Або­нент вы­брал наи­бо­лее де­ше­вый та­риф­ный план, ис­хо­дя из пред­по­ло­же­ния, что общая дли­тель­ность те­ле­фон­ных раз­го­во­ров со­став­ля­ет 650 минут в месяц. Какую сумму он дол­жен за­пла­тить за месяц, если общая дли­тель­ность раз­го­во­ров в этом ме­ся­це дей­стви­тель­но будет равна 650 минут? Ответ дайте в руб­лях. </a:t>
            </a:r>
            <a:endParaRPr lang="ru-RU" sz="2000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524328" y="55743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8208912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1)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Ке­ра­ми­че­ская плит­ка одной и той же тор­го­вой марки вы­пус­ка­ет­ся трёх раз­ных раз­ме­ров. Плит­ки упа­ко­ва­ны в пачки. Тре­бу­ет­ся ку­пить плит­ку, чтобы об­ли­це­вать пол квад­рат­ной ком­на­ты со сто­ро­ной 3 м. Раз­ме­ры плит­ки, ко­ли­че­ство пли­ток в пачке и сто­и­мость пачки при­ве­де­ны в таб­ли­це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22897"/>
              </p:ext>
            </p:extLst>
          </p:nvPr>
        </p:nvGraphicFramePr>
        <p:xfrm>
          <a:off x="971599" y="2209576"/>
          <a:ext cx="7632849" cy="19442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44283"/>
                <a:gridCol w="2544283"/>
                <a:gridCol w="2544283"/>
              </a:tblGrid>
              <a:tr h="70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Раз­мер плит­ки </a:t>
                      </a:r>
                      <a:b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(см см)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Ко­ли­че­ство </a:t>
                      </a:r>
                      <a:b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пли­ток в пачке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пачки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 20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р.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  на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 р. 20 к.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30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 р.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4509120"/>
            <a:ext cx="74888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сколь­ко руб­лей обойдётся наи­бо­лее дешёвый ва­ри­ант по­куп­ки?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(Ответ: 5436).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524328" y="55743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99288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>
                <a:latin typeface="Times New Roman"/>
              </a:rPr>
              <a:t>1)Кли­ент хочет арен­до­вать ав­то­мо­биль на трое суток для по­езд­ки про­тя­жен­но­стью 600 км. В таб­ли­це при­ве­де­ны ха­рак­те­ри­сти­ки трех ав­то­мо­би­лей и сто­и­мость их арен­ды. По­ми­мо арен­ды кли­ент обя­зан опла­тить топ­ли­во для ав­то­мо­би­ля на всю по­езд­ку. Какую сумму в руб­лях за­пла­тит кли­ент за арен­ду и топ­ли­во, если вы­бе­рет самый де­ше­вый ва­ри­ант?</a:t>
            </a:r>
            <a:endParaRPr lang="ru-RU" sz="2000" dirty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70856"/>
              </p:ext>
            </p:extLst>
          </p:nvPr>
        </p:nvGraphicFramePr>
        <p:xfrm>
          <a:off x="1003836" y="2345944"/>
          <a:ext cx="7352352" cy="25050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38088"/>
                <a:gridCol w="1838088"/>
                <a:gridCol w="1838088"/>
                <a:gridCol w="1838088"/>
              </a:tblGrid>
              <a:tr h="1163318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Ав­то­мо­биль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Топ­ли­во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Рас­ход топ­ли­ва (л на 100 км)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Аренд­ная плата (руб. за 1 сутки)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31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Ди­зель­ное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3400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31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Бен­зин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3500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31"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Газ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3100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815" marR="43815" marT="43815" marB="43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5013176"/>
            <a:ext cx="784887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/>
              </a:rPr>
              <a:t>Цена ди­зель­но­го топ­ли­ва — 21 рубль за литр, бен­зи­на — 23 рубля за литр, газа — 16 руб­лей за литр. </a:t>
            </a:r>
            <a:endParaRPr lang="ru-RU" dirty="0" smtClean="0">
              <a:latin typeface="Times New Roman"/>
            </a:endParaRPr>
          </a:p>
          <a:p>
            <a:pPr indent="540385" algn="just">
              <a:spcAft>
                <a:spcPts val="0"/>
              </a:spcAft>
              <a:tabLst>
                <a:tab pos="540385" algn="l"/>
              </a:tabLst>
            </a:pPr>
            <a:r>
              <a:rPr lang="ru-RU" i="1" dirty="0" smtClean="0">
                <a:latin typeface="Times New Roman"/>
              </a:rPr>
              <a:t>(</a:t>
            </a:r>
            <a:r>
              <a:rPr lang="ru-RU" i="1" dirty="0">
                <a:latin typeface="Times New Roman"/>
              </a:rPr>
              <a:t>Ответ: </a:t>
            </a:r>
            <a:r>
              <a:rPr lang="ru-RU" i="1" dirty="0" smtClean="0">
                <a:latin typeface="Times New Roman"/>
              </a:rPr>
              <a:t>10452).</a:t>
            </a:r>
            <a:endParaRPr lang="ru-RU" dirty="0">
              <a:effectLst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634040" y="55743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3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powerpointbase.com-939</Template>
  <TotalTime>134</TotalTime>
  <Words>312</Words>
  <Application>Microsoft Office PowerPoint</Application>
  <PresentationFormat>Экран (4:3)</PresentationFormat>
  <Paragraphs>71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powerpointbase.com-939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2024-04-22T10:10:42Z</dcterms:created>
  <dcterms:modified xsi:type="dcterms:W3CDTF">2024-04-23T11:44:55Z</dcterms:modified>
</cp:coreProperties>
</file>