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presProps.xml" ContentType="application/vnd.openxmlformats-officedocument.presentationml.presProps+xml"/>
  <Override PartName="/ppt/media/image38.jpeg" ContentType="image/jpeg"/>
  <Override PartName="/ppt/media/image1.wmf" ContentType="image/x-wmf"/>
  <Override PartName="/ppt/media/image4.jpeg" ContentType="image/jpeg"/>
  <Override PartName="/ppt/media/image2.jpeg" ContentType="image/jpeg"/>
  <Override PartName="/ppt/media/image48.png" ContentType="image/png"/>
  <Override PartName="/ppt/media/image3.jpeg" ContentType="image/jpeg"/>
  <Override PartName="/ppt/media/image5.png" ContentType="image/png"/>
  <Override PartName="/ppt/media/image8.jpeg" ContentType="image/jpeg"/>
  <Override PartName="/ppt/media/image6.png" ContentType="image/png"/>
  <Override PartName="/ppt/media/image7.jpeg" ContentType="image/jpeg"/>
  <Override PartName="/ppt/media/image9.jpeg" ContentType="image/jpeg"/>
  <Override PartName="/ppt/media/image10.png" ContentType="image/png"/>
  <Override PartName="/ppt/media/image29.jpeg" ContentType="image/jpeg"/>
  <Override PartName="/ppt/media/image11.png" ContentType="image/png"/>
  <Override PartName="/ppt/media/image12.jpeg" ContentType="image/jpeg"/>
  <Override PartName="/ppt/media/image13.jpeg" ContentType="image/jpeg"/>
  <Override PartName="/ppt/media/image19.png" ContentType="image/png"/>
  <Override PartName="/ppt/media/image14.png" ContentType="image/png"/>
  <Override PartName="/ppt/media/image15.png" ContentType="image/png"/>
  <Override PartName="/ppt/media/image35.jpeg" ContentType="image/jpeg"/>
  <Override PartName="/ppt/media/image16.png" ContentType="image/png"/>
  <Override PartName="/ppt/media/image17.png" ContentType="image/png"/>
  <Override PartName="/ppt/media/image24.jpeg" ContentType="image/jpeg"/>
  <Override PartName="/ppt/media/image18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47.png" ContentType="image/png"/>
  <Override PartName="/ppt/media/image28.png" ContentType="image/png"/>
  <Override PartName="/ppt/media/image30.png" ContentType="image/png"/>
  <Override PartName="/ppt/media/image41.jpeg" ContentType="image/jpeg"/>
  <Override PartName="/ppt/media/image31.jpeg" ContentType="image/jpeg"/>
  <Override PartName="/ppt/media/image32.png" ContentType="image/png"/>
  <Override PartName="/ppt/media/image33.png" ContentType="image/png"/>
  <Override PartName="/ppt/media/image34.png" ContentType="image/png"/>
  <Override PartName="/ppt/media/image36.jpeg" ContentType="image/jpeg"/>
  <Override PartName="/ppt/media/image37.jpeg" ContentType="image/jpeg"/>
  <Override PartName="/ppt/media/image39.png" ContentType="image/png"/>
  <Override PartName="/ppt/media/image40.png" ContentType="image/pn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3200400" cy="18288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219960" y="97200"/>
            <a:ext cx="2759400" cy="352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24012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115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ru-RU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219960" y="486720"/>
            <a:ext cx="1359000" cy="1159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60480" indent="-60480" defTabSz="240120">
              <a:lnSpc>
                <a:spcPct val="90000"/>
              </a:lnSpc>
              <a:spcBef>
                <a:spcPts val="26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7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ru-RU" sz="7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18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6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ru-RU" sz="6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30024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5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ru-RU" sz="5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42048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54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620360" y="486720"/>
            <a:ext cx="1359000" cy="1159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60480" indent="-60480" defTabSz="240120">
              <a:lnSpc>
                <a:spcPct val="90000"/>
              </a:lnSpc>
              <a:spcBef>
                <a:spcPts val="26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7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ru-RU" sz="7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18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6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ru-RU" sz="6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30024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5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ru-RU" sz="5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42048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54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1"/>
          </p:nvPr>
        </p:nvSpPr>
        <p:spPr>
          <a:xfrm>
            <a:off x="21996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 idx="2"/>
          </p:nvPr>
        </p:nvSpPr>
        <p:spPr>
          <a:xfrm>
            <a:off x="1060200" y="1694880"/>
            <a:ext cx="107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 idx="3"/>
          </p:nvPr>
        </p:nvSpPr>
        <p:spPr>
          <a:xfrm>
            <a:off x="226044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219960" y="97200"/>
            <a:ext cx="2759400" cy="352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24012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115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ru-RU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219960" y="486720"/>
            <a:ext cx="2759400" cy="1159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60480" indent="-60480" defTabSz="240120">
              <a:lnSpc>
                <a:spcPct val="90000"/>
              </a:lnSpc>
              <a:spcBef>
                <a:spcPts val="26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7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ru-RU" sz="7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18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6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ru-RU" sz="6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30024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5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ru-RU" sz="5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42048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54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dt" idx="28"/>
          </p:nvPr>
        </p:nvSpPr>
        <p:spPr>
          <a:xfrm>
            <a:off x="21996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ftr" idx="29"/>
          </p:nvPr>
        </p:nvSpPr>
        <p:spPr>
          <a:xfrm>
            <a:off x="1060200" y="1694880"/>
            <a:ext cx="107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sldNum" idx="30"/>
          </p:nvPr>
        </p:nvSpPr>
        <p:spPr>
          <a:xfrm>
            <a:off x="226044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218520" y="455760"/>
            <a:ext cx="2759400" cy="759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24012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158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ru-RU" sz="15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218520" y="1224000"/>
            <a:ext cx="2759400" cy="398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240120">
              <a:lnSpc>
                <a:spcPct val="90000"/>
              </a:lnSpc>
              <a:spcBef>
                <a:spcPts val="264"/>
              </a:spcBef>
              <a:buNone/>
              <a:tabLst>
                <a:tab algn="l" pos="0"/>
              </a:tabLst>
            </a:pPr>
            <a:r>
              <a:rPr b="0" lang="en-US" sz="63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Edit Master text styles</a:t>
            </a:r>
            <a:endParaRPr b="0" lang="ru-RU" sz="6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31"/>
          </p:nvPr>
        </p:nvSpPr>
        <p:spPr>
          <a:xfrm>
            <a:off x="21996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ftr" idx="32"/>
          </p:nvPr>
        </p:nvSpPr>
        <p:spPr>
          <a:xfrm>
            <a:off x="1060200" y="1694880"/>
            <a:ext cx="107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sldNum" idx="33"/>
          </p:nvPr>
        </p:nvSpPr>
        <p:spPr>
          <a:xfrm>
            <a:off x="226044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20320" y="97200"/>
            <a:ext cx="2759400" cy="352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24012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115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ru-RU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220320" y="448200"/>
            <a:ext cx="1352880" cy="218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240120">
              <a:lnSpc>
                <a:spcPct val="90000"/>
              </a:lnSpc>
              <a:spcBef>
                <a:spcPts val="264"/>
              </a:spcBef>
              <a:buNone/>
              <a:tabLst>
                <a:tab algn="l" pos="0"/>
              </a:tabLst>
            </a:pPr>
            <a:r>
              <a:rPr b="1" lang="en-US" sz="6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ru-RU" sz="6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220320" y="668160"/>
            <a:ext cx="1352880" cy="98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60480" indent="-60480" defTabSz="240120">
              <a:lnSpc>
                <a:spcPct val="90000"/>
              </a:lnSpc>
              <a:spcBef>
                <a:spcPts val="26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7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ru-RU" sz="7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18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6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ru-RU" sz="6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30024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5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ru-RU" sz="5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42048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54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1620360" y="448200"/>
            <a:ext cx="1359360" cy="218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240120">
              <a:lnSpc>
                <a:spcPct val="90000"/>
              </a:lnSpc>
              <a:spcBef>
                <a:spcPts val="264"/>
              </a:spcBef>
              <a:buNone/>
              <a:tabLst>
                <a:tab algn="l" pos="0"/>
              </a:tabLst>
            </a:pPr>
            <a:r>
              <a:rPr b="1" lang="en-US" sz="6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ru-RU" sz="6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1620360" y="668160"/>
            <a:ext cx="1359360" cy="98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60480" indent="-60480" defTabSz="240120">
              <a:lnSpc>
                <a:spcPct val="90000"/>
              </a:lnSpc>
              <a:spcBef>
                <a:spcPts val="26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7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ru-RU" sz="7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18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6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ru-RU" sz="6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30024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5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ru-RU" sz="5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42048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54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dt" idx="4"/>
          </p:nvPr>
        </p:nvSpPr>
        <p:spPr>
          <a:xfrm>
            <a:off x="21996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PlaceHolder 7"/>
          <p:cNvSpPr>
            <a:spLocks noGrp="1"/>
          </p:cNvSpPr>
          <p:nvPr>
            <p:ph type="ftr" idx="5"/>
          </p:nvPr>
        </p:nvSpPr>
        <p:spPr>
          <a:xfrm>
            <a:off x="1060200" y="1694880"/>
            <a:ext cx="107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" name="PlaceHolder 8"/>
          <p:cNvSpPr>
            <a:spLocks noGrp="1"/>
          </p:cNvSpPr>
          <p:nvPr>
            <p:ph type="sldNum" idx="6"/>
          </p:nvPr>
        </p:nvSpPr>
        <p:spPr>
          <a:xfrm>
            <a:off x="226044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219960" y="97200"/>
            <a:ext cx="2759400" cy="352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24012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115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ru-RU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dt" idx="7"/>
          </p:nvPr>
        </p:nvSpPr>
        <p:spPr>
          <a:xfrm>
            <a:off x="21996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ftr" idx="8"/>
          </p:nvPr>
        </p:nvSpPr>
        <p:spPr>
          <a:xfrm>
            <a:off x="1060200" y="1694880"/>
            <a:ext cx="107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sldNum" idx="9"/>
          </p:nvPr>
        </p:nvSpPr>
        <p:spPr>
          <a:xfrm>
            <a:off x="226044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dt" idx="10"/>
          </p:nvPr>
        </p:nvSpPr>
        <p:spPr>
          <a:xfrm>
            <a:off x="21996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ftr" idx="11"/>
          </p:nvPr>
        </p:nvSpPr>
        <p:spPr>
          <a:xfrm>
            <a:off x="1060200" y="1694880"/>
            <a:ext cx="107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sldNum" idx="12"/>
          </p:nvPr>
        </p:nvSpPr>
        <p:spPr>
          <a:xfrm>
            <a:off x="226044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20320" y="122040"/>
            <a:ext cx="1031040" cy="425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24012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839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ru-RU" sz="83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360440" y="263160"/>
            <a:ext cx="1619280" cy="1298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60480" indent="-60480" defTabSz="240120">
              <a:lnSpc>
                <a:spcPct val="90000"/>
              </a:lnSpc>
              <a:spcBef>
                <a:spcPts val="26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83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ru-RU" sz="83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18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7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ru-RU" sz="7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30024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6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ru-RU" sz="6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42048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5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ru-RU" sz="5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54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5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ru-RU" sz="5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220320" y="548640"/>
            <a:ext cx="1031040" cy="1015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240120">
              <a:lnSpc>
                <a:spcPct val="90000"/>
              </a:lnSpc>
              <a:spcBef>
                <a:spcPts val="264"/>
              </a:spcBef>
              <a:buNone/>
              <a:tabLst>
                <a:tab algn="l" pos="0"/>
              </a:tabLst>
            </a:pPr>
            <a:r>
              <a:rPr b="0" lang="en-US" sz="41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ru-RU" sz="41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dt" idx="13"/>
          </p:nvPr>
        </p:nvSpPr>
        <p:spPr>
          <a:xfrm>
            <a:off x="21996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ftr" idx="14"/>
          </p:nvPr>
        </p:nvSpPr>
        <p:spPr>
          <a:xfrm>
            <a:off x="1060200" y="1694880"/>
            <a:ext cx="107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6"/>
          <p:cNvSpPr>
            <a:spLocks noGrp="1"/>
          </p:cNvSpPr>
          <p:nvPr>
            <p:ph type="sldNum" idx="15"/>
          </p:nvPr>
        </p:nvSpPr>
        <p:spPr>
          <a:xfrm>
            <a:off x="226044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220320" y="122040"/>
            <a:ext cx="1031040" cy="425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24012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839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ru-RU" sz="83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360440" y="263160"/>
            <a:ext cx="1619280" cy="129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3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icon to add picture</a:t>
            </a:r>
            <a:endParaRPr b="0" lang="ru-RU" sz="83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220320" y="548640"/>
            <a:ext cx="1031040" cy="1015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240120">
              <a:lnSpc>
                <a:spcPct val="90000"/>
              </a:lnSpc>
              <a:spcBef>
                <a:spcPts val="264"/>
              </a:spcBef>
              <a:buNone/>
              <a:tabLst>
                <a:tab algn="l" pos="0"/>
              </a:tabLst>
            </a:pPr>
            <a:r>
              <a:rPr b="0" lang="en-US" sz="41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ru-RU" sz="41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dt" idx="16"/>
          </p:nvPr>
        </p:nvSpPr>
        <p:spPr>
          <a:xfrm>
            <a:off x="21996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ftr" idx="17"/>
          </p:nvPr>
        </p:nvSpPr>
        <p:spPr>
          <a:xfrm>
            <a:off x="1060200" y="1694880"/>
            <a:ext cx="107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" name="PlaceHolder 6"/>
          <p:cNvSpPr>
            <a:spLocks noGrp="1"/>
          </p:cNvSpPr>
          <p:nvPr>
            <p:ph type="sldNum" idx="18"/>
          </p:nvPr>
        </p:nvSpPr>
        <p:spPr>
          <a:xfrm>
            <a:off x="226044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99960" y="299160"/>
            <a:ext cx="2399400" cy="635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24012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158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ru-RU" sz="15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dt" idx="19"/>
          </p:nvPr>
        </p:nvSpPr>
        <p:spPr>
          <a:xfrm>
            <a:off x="21996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ftr" idx="20"/>
          </p:nvPr>
        </p:nvSpPr>
        <p:spPr>
          <a:xfrm>
            <a:off x="1060200" y="1694880"/>
            <a:ext cx="107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sldNum" idx="21"/>
          </p:nvPr>
        </p:nvSpPr>
        <p:spPr>
          <a:xfrm>
            <a:off x="226044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219960" y="97200"/>
            <a:ext cx="2759400" cy="352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24012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115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ru-RU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219960" y="486720"/>
            <a:ext cx="2759400" cy="1159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60480" indent="-60480" defTabSz="240120">
              <a:lnSpc>
                <a:spcPct val="90000"/>
              </a:lnSpc>
              <a:spcBef>
                <a:spcPts val="26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7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ru-RU" sz="7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18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6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ru-RU" sz="6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30024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5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ru-RU" sz="5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42048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54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dt" idx="22"/>
          </p:nvPr>
        </p:nvSpPr>
        <p:spPr>
          <a:xfrm>
            <a:off x="21996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ftr" idx="23"/>
          </p:nvPr>
        </p:nvSpPr>
        <p:spPr>
          <a:xfrm>
            <a:off x="1060200" y="1694880"/>
            <a:ext cx="107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sldNum" idx="24"/>
          </p:nvPr>
        </p:nvSpPr>
        <p:spPr>
          <a:xfrm>
            <a:off x="226044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290320" y="97200"/>
            <a:ext cx="689040" cy="154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24012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115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b="0" lang="ru-RU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19960" y="97200"/>
            <a:ext cx="2029320" cy="154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60480" indent="-60480" defTabSz="240120">
              <a:lnSpc>
                <a:spcPct val="90000"/>
              </a:lnSpc>
              <a:spcBef>
                <a:spcPts val="26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7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Edit Master text styles</a:t>
            </a:r>
            <a:endParaRPr b="0" lang="ru-RU" sz="7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18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63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ru-RU" sz="6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30024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52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ru-RU" sz="5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42048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540360" indent="-60480" defTabSz="240120">
              <a:lnSpc>
                <a:spcPct val="90000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46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dt" idx="25"/>
          </p:nvPr>
        </p:nvSpPr>
        <p:spPr>
          <a:xfrm>
            <a:off x="21996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ftr" idx="26"/>
          </p:nvPr>
        </p:nvSpPr>
        <p:spPr>
          <a:xfrm>
            <a:off x="1060200" y="1694880"/>
            <a:ext cx="107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 idx="27"/>
          </p:nvPr>
        </p:nvSpPr>
        <p:spPr>
          <a:xfrm>
            <a:off x="2260440" y="1694880"/>
            <a:ext cx="718920" cy="9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slideLayout" Target="../slideLayouts/slideLayout10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0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0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0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slideLayout" Target="../slideLayouts/slideLayout10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1.wmf"/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slideLayout" Target="../slideLayouts/slideLayout1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0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1.wmf"/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slideLayout" Target="../slideLayouts/slideLayout10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38.jpe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slideLayout" Target="../slideLayouts/slideLayout10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slideLayout" Target="../slideLayouts/slideLayout10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10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0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slideLayout" Target="../slideLayouts/slideLayout10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3" descr=""/>
          <p:cNvPicPr/>
          <p:nvPr/>
        </p:nvPicPr>
        <p:blipFill>
          <a:blip r:embed="rId1"/>
          <a:srcRect l="43360" t="42897" r="5342" b="25328"/>
          <a:stretch/>
        </p:blipFill>
        <p:spPr>
          <a:xfrm>
            <a:off x="-39240" y="38520"/>
            <a:ext cx="3199320" cy="1860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" name="Текстовое поле 4"/>
          <p:cNvSpPr/>
          <p:nvPr/>
        </p:nvSpPr>
        <p:spPr>
          <a:xfrm>
            <a:off x="1260000" y="1389240"/>
            <a:ext cx="187524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  <a:spcBef>
                <a:spcPts val="201"/>
              </a:spcBef>
            </a:pPr>
            <a:r>
              <a:rPr b="0" lang="ru-RU" sz="1000" strike="noStrike" u="none">
                <a:solidFill>
                  <a:srgbClr val="776b45"/>
                </a:solidFill>
                <a:effectLst/>
                <a:uFillTx/>
                <a:latin typeface="Monotype Corsiva"/>
              </a:rPr>
              <a:t>Выполнила: Левагина Н.П.</a:t>
            </a:r>
            <a:endParaRPr b="0" lang="ru-RU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Текстовое поле 1"/>
          <p:cNvSpPr/>
          <p:nvPr/>
        </p:nvSpPr>
        <p:spPr>
          <a:xfrm>
            <a:off x="1070640" y="82080"/>
            <a:ext cx="1620720" cy="19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266760">
              <a:lnSpc>
                <a:spcPct val="100000"/>
              </a:lnSpc>
              <a:tabLst>
                <a:tab algn="l" pos="0"/>
              </a:tabLst>
            </a:pPr>
            <a:r>
              <a:rPr b="0" lang="en-US" sz="400" strike="noStrike" u="none">
                <a:solidFill>
                  <a:srgbClr val="000000"/>
                </a:solidFill>
                <a:effectLst/>
                <a:uFillTx/>
                <a:latin typeface="Arial"/>
                <a:ea typeface="Times New Roman"/>
              </a:rPr>
              <a:t>МБОУ «СОШ № 3 г. Козьмодемьянска им. С.Н. Сивкова»</a:t>
            </a:r>
            <a:endParaRPr b="0" lang="ru-RU" sz="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Текстовое поле 2"/>
          <p:cNvSpPr/>
          <p:nvPr/>
        </p:nvSpPr>
        <p:spPr>
          <a:xfrm>
            <a:off x="663480" y="414000"/>
            <a:ext cx="2535840" cy="49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266760">
              <a:lnSpc>
                <a:spcPct val="100000"/>
              </a:lnSpc>
              <a:tabLst>
                <a:tab algn="l" pos="0"/>
              </a:tabLst>
            </a:pPr>
            <a:r>
              <a:rPr b="1" i="1" lang="en-US" sz="1200" strike="noStrike" u="none">
                <a:solidFill>
                  <a:schemeClr val="accent5"/>
                </a:solidFill>
                <a:effectLst/>
                <a:uFillTx/>
                <a:latin typeface="Franklin Gothic Heavy"/>
                <a:ea typeface="Times New Roman"/>
              </a:rPr>
              <a:t>«</a:t>
            </a:r>
            <a:r>
              <a:rPr b="0" i="1" lang="ru-RU" sz="1200" strike="noStrike" u="none">
                <a:solidFill>
                  <a:schemeClr val="accent5"/>
                </a:solidFill>
                <a:effectLst/>
                <a:uFillTx/>
                <a:latin typeface="Franklin Gothic Heavy"/>
                <a:ea typeface="Times New Roman"/>
              </a:rPr>
              <a:t>Применение т</a:t>
            </a:r>
            <a:r>
              <a:rPr b="0" i="1" lang="en-US" sz="1200" strike="noStrike" u="none">
                <a:solidFill>
                  <a:schemeClr val="accent5"/>
                </a:solidFill>
                <a:effectLst/>
                <a:uFillTx/>
                <a:latin typeface="Franklin Gothic Heavy"/>
                <a:ea typeface="Times New Roman"/>
              </a:rPr>
              <a:t>ехнологи</a:t>
            </a:r>
            <a:r>
              <a:rPr b="0" i="1" lang="ru-RU" sz="1200" strike="noStrike" u="none">
                <a:solidFill>
                  <a:schemeClr val="accent5"/>
                </a:solidFill>
                <a:effectLst/>
                <a:uFillTx/>
                <a:latin typeface="Franklin Gothic Heavy"/>
                <a:ea typeface="Times New Roman"/>
              </a:rPr>
              <a:t>и </a:t>
            </a:r>
            <a:r>
              <a:rPr b="0" i="1" lang="en-US" sz="1200" strike="noStrike" u="none">
                <a:solidFill>
                  <a:schemeClr val="accent5"/>
                </a:solidFill>
                <a:effectLst/>
                <a:uFillTx/>
                <a:latin typeface="Franklin Gothic Heavy"/>
                <a:ea typeface="Times New Roman"/>
              </a:rPr>
              <a:t> интеллектуально-творческого мышления </a:t>
            </a:r>
            <a:r>
              <a:rPr b="0" i="1" lang="ru-RU" sz="1200" strike="noStrike" u="none">
                <a:solidFill>
                  <a:schemeClr val="accent5"/>
                </a:solidFill>
                <a:effectLst/>
                <a:uFillTx/>
                <a:latin typeface="Franklin Gothic Heavy"/>
                <a:ea typeface="Times New Roman"/>
              </a:rPr>
              <a:t>в учебной и внеурочной деятельности</a:t>
            </a:r>
            <a:r>
              <a:rPr b="0" i="1" lang="en-US" sz="1200" strike="noStrike" u="none">
                <a:solidFill>
                  <a:schemeClr val="accent5"/>
                </a:solidFill>
                <a:effectLst/>
                <a:uFillTx/>
                <a:latin typeface="Franklin Gothic Heavy"/>
                <a:ea typeface="Times New Roman"/>
              </a:rPr>
              <a:t>»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овое поле 1"/>
          <p:cNvSpPr/>
          <p:nvPr/>
        </p:nvSpPr>
        <p:spPr>
          <a:xfrm>
            <a:off x="-54000" y="175320"/>
            <a:ext cx="1902600" cy="46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71360" indent="-171360" defTabSz="266760">
              <a:lnSpc>
                <a:spcPct val="100000"/>
              </a:lnSpc>
              <a:buClr>
                <a:srgbClr val="ee7228"/>
              </a:buClr>
              <a:buSzPct val="140000"/>
              <a:buFont typeface="Wingdings" charset="2"/>
              <a:buChar char=""/>
            </a:pPr>
            <a:r>
              <a:rPr b="1" lang="en-US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Работа с родителями</a:t>
            </a:r>
            <a:r>
              <a:rPr b="1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: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28560" indent="-171360" defTabSz="266760">
              <a:lnSpc>
                <a:spcPct val="100000"/>
              </a:lnSpc>
              <a:buClr>
                <a:srgbClr val="385724"/>
              </a:buClr>
              <a:buSzPct val="140000"/>
              <a:buFont typeface="Arial"/>
              <a:buChar char="•"/>
            </a:pPr>
            <a:r>
              <a:rPr b="0" lang="ru-RU" sz="6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с</a:t>
            </a:r>
            <a:r>
              <a:rPr b="0" lang="en-US" sz="6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овместные мероприятия</a:t>
            </a:r>
            <a:r>
              <a:rPr b="0" lang="ru-RU" sz="6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;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28560" indent="-171360" defTabSz="266760">
              <a:lnSpc>
                <a:spcPct val="100000"/>
              </a:lnSpc>
              <a:buClr>
                <a:srgbClr val="385724"/>
              </a:buClr>
              <a:buFont typeface="Arial"/>
              <a:buChar char="•"/>
            </a:pPr>
            <a:r>
              <a:rPr b="0" lang="ru-RU" sz="6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п</a:t>
            </a:r>
            <a:r>
              <a:rPr b="0" lang="en-US" sz="6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росветительская деятельность</a:t>
            </a:r>
            <a:r>
              <a:rPr b="0" lang="ru-RU" sz="6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;</a:t>
            </a:r>
            <a:r>
              <a:rPr b="0" lang="en-US" sz="6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 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28560" indent="-171360" defTabSz="266760">
              <a:lnSpc>
                <a:spcPct val="100000"/>
              </a:lnSpc>
              <a:buClr>
                <a:srgbClr val="385724"/>
              </a:buClr>
              <a:buFont typeface="Arial"/>
              <a:buChar char="•"/>
            </a:pPr>
            <a:r>
              <a:rPr b="0" lang="ru-RU" sz="6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с</a:t>
            </a:r>
            <a:r>
              <a:rPr b="0" lang="en-US" sz="6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овместные творческие работы </a:t>
            </a:r>
            <a:r>
              <a:rPr b="0" lang="ru-RU" sz="6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.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3" name="Изображение 9" descr=""/>
          <p:cNvPicPr/>
          <p:nvPr/>
        </p:nvPicPr>
        <p:blipFill>
          <a:blip r:embed="rId1"/>
          <a:srcRect l="0" t="0" r="12133" b="0"/>
          <a:stretch/>
        </p:blipFill>
        <p:spPr>
          <a:xfrm>
            <a:off x="138600" y="803880"/>
            <a:ext cx="1423800" cy="721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4" name="Изображение 10" descr=""/>
          <p:cNvPicPr/>
          <p:nvPr/>
        </p:nvPicPr>
        <p:blipFill>
          <a:blip r:embed="rId2"/>
          <a:stretch/>
        </p:blipFill>
        <p:spPr>
          <a:xfrm>
            <a:off x="1839600" y="914400"/>
            <a:ext cx="1302120" cy="722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" name="Изображение 11" descr=""/>
          <p:cNvPicPr/>
          <p:nvPr/>
        </p:nvPicPr>
        <p:blipFill>
          <a:blip r:embed="rId3"/>
          <a:stretch/>
        </p:blipFill>
        <p:spPr>
          <a:xfrm rot="14760000">
            <a:off x="659880" y="1336320"/>
            <a:ext cx="315720" cy="653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" name="Изображение 13" descr=""/>
          <p:cNvPicPr/>
          <p:nvPr/>
        </p:nvPicPr>
        <p:blipFill>
          <a:blip r:embed="rId4"/>
          <a:stretch/>
        </p:blipFill>
        <p:spPr>
          <a:xfrm>
            <a:off x="1849680" y="33480"/>
            <a:ext cx="1288440" cy="698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2892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8" name="Текстовое поле 1"/>
          <p:cNvSpPr/>
          <p:nvPr/>
        </p:nvSpPr>
        <p:spPr>
          <a:xfrm>
            <a:off x="0" y="0"/>
            <a:ext cx="2498760" cy="101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71360" indent="-171360" defTabSz="266760">
              <a:lnSpc>
                <a:spcPct val="100000"/>
              </a:lnSpc>
              <a:buClr>
                <a:srgbClr val="ee7228"/>
              </a:buClr>
              <a:buFont typeface="Wingdings" charset="2"/>
              <a:buChar char=""/>
            </a:pPr>
            <a:r>
              <a:rPr b="1" lang="en-US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Использование ИКТ</a:t>
            </a:r>
            <a:r>
              <a:rPr b="1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: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28560" indent="-171360" defTabSz="266760">
              <a:lnSpc>
                <a:spcPct val="100000"/>
              </a:lnSpc>
              <a:buClr>
                <a:srgbClr val="507737"/>
              </a:buClr>
              <a:buFont typeface="Arial"/>
              <a:buChar char="•"/>
            </a:pP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и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нтерактивные доски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;</a:t>
            </a:r>
            <a:endParaRPr b="0" lang="ru-RU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28560" indent="-171360" defTabSz="266760">
              <a:lnSpc>
                <a:spcPct val="100000"/>
              </a:lnSpc>
              <a:buClr>
                <a:srgbClr val="507737"/>
              </a:buClr>
              <a:buFont typeface="Arial"/>
              <a:buChar char="•"/>
            </a:pP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к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омпьютерные программы и приложения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 (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"Академический Тир"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, 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"Веселый забор"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,  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Physion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,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Академия речевого этикета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 и т.д. );</a:t>
            </a:r>
            <a:endParaRPr b="0" lang="ru-RU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28560" indent="-171360" defTabSz="266760">
              <a:lnSpc>
                <a:spcPct val="100000"/>
              </a:lnSpc>
              <a:buClr>
                <a:srgbClr val="507737"/>
              </a:buClr>
              <a:buFont typeface="Arial"/>
              <a:buChar char="•"/>
            </a:pP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р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абота с образовательными сайтами и интерактивными энциклопедиями 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(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SkySmart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, 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Гусьгусь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,  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Чевостик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, 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Тетрика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, 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Фонд развития детского научного творчества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,</a:t>
            </a:r>
            <a:r>
              <a:rPr b="0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 Дети и наука</a:t>
            </a:r>
            <a:r>
              <a:rPr b="0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 и т.д.).</a:t>
            </a:r>
            <a:endParaRPr b="0" lang="ru-RU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9" name="Изображение 2" descr=""/>
          <p:cNvPicPr/>
          <p:nvPr/>
        </p:nvPicPr>
        <p:blipFill>
          <a:blip r:embed="rId2"/>
          <a:stretch/>
        </p:blipFill>
        <p:spPr>
          <a:xfrm rot="1980000">
            <a:off x="2860920" y="597600"/>
            <a:ext cx="296280" cy="252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0" name="Изображение 4" descr=""/>
          <p:cNvPicPr/>
          <p:nvPr/>
        </p:nvPicPr>
        <p:blipFill>
          <a:blip r:embed="rId3"/>
          <a:stretch/>
        </p:blipFill>
        <p:spPr>
          <a:xfrm rot="20400000">
            <a:off x="82800" y="931320"/>
            <a:ext cx="543600" cy="475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Изображение 6" descr=""/>
          <p:cNvPicPr/>
          <p:nvPr/>
        </p:nvPicPr>
        <p:blipFill>
          <a:blip r:embed="rId4"/>
          <a:stretch/>
        </p:blipFill>
        <p:spPr>
          <a:xfrm rot="21300000">
            <a:off x="1710720" y="5040"/>
            <a:ext cx="508320" cy="203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2" name="Изображение 8" descr=""/>
          <p:cNvPicPr/>
          <p:nvPr/>
        </p:nvPicPr>
        <p:blipFill>
          <a:blip r:embed="rId5"/>
          <a:stretch/>
        </p:blipFill>
        <p:spPr>
          <a:xfrm rot="19980000">
            <a:off x="127800" y="1438920"/>
            <a:ext cx="734760" cy="17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" name="Изображение 9" descr=""/>
          <p:cNvPicPr/>
          <p:nvPr/>
        </p:nvPicPr>
        <p:blipFill>
          <a:blip r:embed="rId6"/>
          <a:stretch/>
        </p:blipFill>
        <p:spPr>
          <a:xfrm>
            <a:off x="2373120" y="62280"/>
            <a:ext cx="646560" cy="325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4" name="Текстовое поле 10"/>
          <p:cNvSpPr/>
          <p:nvPr/>
        </p:nvSpPr>
        <p:spPr>
          <a:xfrm>
            <a:off x="2784960" y="97200"/>
            <a:ext cx="447120" cy="16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8520" bIns="3852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500" strike="noStrike" u="none">
                <a:solidFill>
                  <a:srgbClr val="000000"/>
                </a:solidFill>
                <a:effectLst/>
                <a:uFillTx/>
                <a:latin typeface="YS Text"/>
                <a:ea typeface="YS Text"/>
              </a:rPr>
              <a:t>iSmart</a:t>
            </a:r>
            <a:endParaRPr b="0" lang="ru-RU" sz="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5" name="Изображение 12" descr=""/>
          <p:cNvPicPr/>
          <p:nvPr/>
        </p:nvPicPr>
        <p:blipFill>
          <a:blip r:embed="rId7"/>
          <a:stretch/>
        </p:blipFill>
        <p:spPr>
          <a:xfrm>
            <a:off x="930240" y="1238400"/>
            <a:ext cx="992160" cy="558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6" name="Изображение 13" descr=""/>
          <p:cNvPicPr/>
          <p:nvPr/>
        </p:nvPicPr>
        <p:blipFill>
          <a:blip r:embed="rId8"/>
          <a:stretch/>
        </p:blipFill>
        <p:spPr>
          <a:xfrm>
            <a:off x="2099880" y="1031760"/>
            <a:ext cx="1084680" cy="609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5988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Текстовое поле 1"/>
          <p:cNvSpPr/>
          <p:nvPr/>
        </p:nvSpPr>
        <p:spPr>
          <a:xfrm>
            <a:off x="379800" y="0"/>
            <a:ext cx="2439720" cy="92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i="1" lang="ru-RU" sz="900" strike="noStrike" u="none">
                <a:solidFill>
                  <a:schemeClr val="accent5"/>
                </a:solidFill>
                <a:effectLst/>
                <a:uFillTx/>
                <a:latin typeface="Arial"/>
                <a:ea typeface="Arial"/>
              </a:rPr>
              <a:t>Методы, используемые в </a:t>
            </a:r>
            <a:r>
              <a:rPr b="1" i="1" lang="ru-RU" sz="900" strike="noStrike" u="none">
                <a:solidFill>
                  <a:schemeClr val="accent5"/>
                </a:solidFill>
                <a:effectLst/>
                <a:uFillTx/>
                <a:latin typeface="Arial"/>
                <a:ea typeface="YS Text"/>
              </a:rPr>
              <a:t>т</a:t>
            </a:r>
            <a:r>
              <a:rPr b="1" i="1" lang="en-US" sz="900" strike="noStrike" u="none">
                <a:solidFill>
                  <a:schemeClr val="accent5"/>
                </a:solidFill>
                <a:effectLst/>
                <a:uFillTx/>
                <a:latin typeface="Arial"/>
                <a:ea typeface="YS Text"/>
              </a:rPr>
              <a:t>ехнологи</a:t>
            </a:r>
            <a:r>
              <a:rPr b="1" i="1" lang="ru-RU" sz="900" strike="noStrike" u="none">
                <a:solidFill>
                  <a:schemeClr val="accent5"/>
                </a:solidFill>
                <a:effectLst/>
                <a:uFillTx/>
                <a:latin typeface="Arial"/>
                <a:ea typeface="YS Text"/>
              </a:rPr>
              <a:t>и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i="1" lang="en-US" sz="900" strike="noStrike" u="none">
                <a:solidFill>
                  <a:schemeClr val="accent5"/>
                </a:solidFill>
                <a:effectLst/>
                <a:uFillTx/>
                <a:latin typeface="Arial"/>
                <a:ea typeface="YS Text"/>
              </a:rPr>
              <a:t> интеллектуально-творческого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i="1" lang="en-US" sz="900" strike="noStrike" u="none">
                <a:solidFill>
                  <a:schemeClr val="accent5"/>
                </a:solidFill>
                <a:effectLst/>
                <a:uFillTx/>
                <a:latin typeface="Arial"/>
                <a:ea typeface="YS Text"/>
              </a:rPr>
              <a:t> </a:t>
            </a:r>
            <a:r>
              <a:rPr b="1" i="1" lang="ru-RU" sz="900" strike="noStrike" u="none">
                <a:solidFill>
                  <a:schemeClr val="accent5"/>
                </a:solidFill>
                <a:effectLst/>
                <a:uFillTx/>
                <a:latin typeface="Arial"/>
                <a:ea typeface="YS Text"/>
              </a:rPr>
              <a:t>мышления</a:t>
            </a:r>
            <a:r>
              <a:rPr b="1" i="1" lang="en-US" sz="900" strike="noStrike" u="none">
                <a:solidFill>
                  <a:schemeClr val="accent5"/>
                </a:solidFill>
                <a:effectLst/>
                <a:uFillTx/>
                <a:latin typeface="Arial"/>
                <a:ea typeface="YS Text"/>
              </a:rPr>
              <a:t> школьников</a:t>
            </a:r>
            <a:r>
              <a:rPr b="1" i="1" lang="ru-RU" sz="900" strike="noStrike" u="none">
                <a:solidFill>
                  <a:schemeClr val="accent5"/>
                </a:solidFill>
                <a:effectLst/>
                <a:uFillTx/>
                <a:latin typeface="Arial"/>
                <a:ea typeface="YS Text"/>
              </a:rPr>
              <a:t> :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28560" indent="-171360" defTabSz="266760">
              <a:lnSpc>
                <a:spcPct val="100000"/>
              </a:lnSpc>
              <a:buClr>
                <a:srgbClr val="6c0000"/>
              </a:buClr>
              <a:buSzPct val="140000"/>
              <a:buFont typeface="Wingdings" charset="2"/>
              <a:buChar char=""/>
              <a:tabLst>
                <a:tab algn="l" pos="0"/>
              </a:tabLst>
            </a:pPr>
            <a:r>
              <a:rPr b="1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метод проектов;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28560" indent="-171360" defTabSz="266760">
              <a:lnSpc>
                <a:spcPct val="100000"/>
              </a:lnSpc>
              <a:buClr>
                <a:srgbClr val="6c0000"/>
              </a:buClr>
              <a:buSzPct val="140000"/>
              <a:buFont typeface="Wingdings" charset="2"/>
              <a:buChar char=""/>
              <a:tabLst>
                <a:tab algn="l" pos="0"/>
              </a:tabLst>
            </a:pPr>
            <a:r>
              <a:rPr b="1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метод мозгового штурма</a:t>
            </a:r>
            <a:r>
              <a:rPr b="0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;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28560" indent="-171360" defTabSz="266760">
              <a:lnSpc>
                <a:spcPct val="100000"/>
              </a:lnSpc>
              <a:buClr>
                <a:srgbClr val="6c0000"/>
              </a:buClr>
              <a:buSzPct val="140000"/>
              <a:buFont typeface="Wingdings" charset="2"/>
              <a:buChar char=""/>
              <a:tabLst>
                <a:tab algn="l" pos="0"/>
              </a:tabLst>
            </a:pPr>
            <a:r>
              <a:rPr b="1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игровые методы</a:t>
            </a:r>
            <a:r>
              <a:rPr b="0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; 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28560" indent="-171360" defTabSz="266760">
              <a:lnSpc>
                <a:spcPct val="100000"/>
              </a:lnSpc>
              <a:buClr>
                <a:srgbClr val="6c0000"/>
              </a:buClr>
              <a:buSzPct val="140000"/>
              <a:buFont typeface="Wingdings" charset="2"/>
              <a:buChar char=""/>
              <a:tabLst>
                <a:tab algn="l" pos="0"/>
              </a:tabLst>
            </a:pPr>
            <a:r>
              <a:rPr b="1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творческие задания</a:t>
            </a:r>
            <a:r>
              <a:rPr b="0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. 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9" name="Изображение 4" descr=""/>
          <p:cNvPicPr/>
          <p:nvPr/>
        </p:nvPicPr>
        <p:blipFill>
          <a:blip r:embed="rId2"/>
          <a:stretch/>
        </p:blipFill>
        <p:spPr>
          <a:xfrm>
            <a:off x="1842120" y="1010880"/>
            <a:ext cx="1254960" cy="708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" name="Изображение 5" descr=""/>
          <p:cNvPicPr/>
          <p:nvPr/>
        </p:nvPicPr>
        <p:blipFill>
          <a:blip r:embed="rId3"/>
          <a:stretch/>
        </p:blipFill>
        <p:spPr>
          <a:xfrm>
            <a:off x="165600" y="1042200"/>
            <a:ext cx="1297440" cy="715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9120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" name="Текстовое поле 1"/>
          <p:cNvSpPr/>
          <p:nvPr/>
        </p:nvSpPr>
        <p:spPr>
          <a:xfrm>
            <a:off x="398160" y="315000"/>
            <a:ext cx="2226600" cy="82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i="1" lang="ru-RU" sz="1200" strike="noStrike" u="none">
                <a:solidFill>
                  <a:srgbClr val="2b4141"/>
                </a:solidFill>
                <a:effectLst/>
                <a:uFillTx/>
                <a:latin typeface="Franklin Gothic Heavy"/>
                <a:ea typeface="Times New Roman"/>
              </a:rPr>
              <a:t>Применение т</a:t>
            </a:r>
            <a:r>
              <a:rPr b="0" i="1" lang="en-US" sz="1200" strike="noStrike" u="none">
                <a:solidFill>
                  <a:srgbClr val="2b4141"/>
                </a:solidFill>
                <a:effectLst/>
                <a:uFillTx/>
                <a:latin typeface="Franklin Gothic Heavy"/>
                <a:ea typeface="Times New Roman"/>
              </a:rPr>
              <a:t>ехнологи</a:t>
            </a:r>
            <a:r>
              <a:rPr b="0" i="1" lang="ru-RU" sz="1200" strike="noStrike" u="none">
                <a:solidFill>
                  <a:srgbClr val="2b4141"/>
                </a:solidFill>
                <a:effectLst/>
                <a:uFillTx/>
                <a:latin typeface="Franklin Gothic Heavy"/>
                <a:ea typeface="Times New Roman"/>
              </a:rPr>
              <a:t>и </a:t>
            </a:r>
            <a:r>
              <a:rPr b="0" i="1" lang="en-US" sz="1200" strike="noStrike" u="none">
                <a:solidFill>
                  <a:srgbClr val="2b4141"/>
                </a:solidFill>
                <a:effectLst/>
                <a:uFillTx/>
                <a:latin typeface="Franklin Gothic Heavy"/>
                <a:ea typeface="Times New Roman"/>
              </a:rPr>
              <a:t> интеллектуально-творческого мышления </a:t>
            </a:r>
            <a:r>
              <a:rPr b="0" i="1" lang="ru-RU" sz="1200" strike="noStrike" u="none">
                <a:solidFill>
                  <a:srgbClr val="2b4141"/>
                </a:solidFill>
                <a:effectLst/>
                <a:uFillTx/>
                <a:latin typeface="Franklin Gothic Heavy"/>
                <a:ea typeface="Times New Roman"/>
              </a:rPr>
              <a:t>в учебной деятельности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9120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4" name="Изображение 6" descr=""/>
          <p:cNvPicPr/>
          <p:nvPr/>
        </p:nvPicPr>
        <p:blipFill>
          <a:blip r:embed="rId2"/>
          <a:stretch/>
        </p:blipFill>
        <p:spPr>
          <a:xfrm>
            <a:off x="478800" y="243360"/>
            <a:ext cx="2149200" cy="123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" name="Текстовое поле 7"/>
          <p:cNvSpPr/>
          <p:nvPr/>
        </p:nvSpPr>
        <p:spPr>
          <a:xfrm>
            <a:off x="221760" y="-36720"/>
            <a:ext cx="2920680" cy="166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900" strike="noStrike" u="non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Calibri"/>
                <a:ea typeface="PT Sans"/>
              </a:rPr>
              <a:t>На уроках литературного чтения у 4 классе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400" strike="noStrike" u="non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«Шесть шляп» — это прием групповой познавательной активности </a:t>
            </a:r>
            <a:endParaRPr b="0" lang="ru-RU" sz="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78240" y="-62676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" name="Текстовое поле 1"/>
          <p:cNvSpPr/>
          <p:nvPr/>
        </p:nvSpPr>
        <p:spPr>
          <a:xfrm>
            <a:off x="738360" y="64080"/>
            <a:ext cx="1599120" cy="24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  <a:spcAft>
                <a:spcPts val="700"/>
              </a:spcAft>
              <a:tabLst>
                <a:tab algn="l" pos="0"/>
              </a:tabLst>
            </a:pPr>
            <a:r>
              <a:rPr b="1" lang="ru-RU" sz="1000" strike="noStrike" u="non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Calibri"/>
                <a:ea typeface="PT Sans"/>
              </a:rPr>
              <a:t>На уроках математики</a:t>
            </a:r>
            <a:endParaRPr b="0" lang="ru-RU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8" name="Изображение 2" descr=""/>
          <p:cNvPicPr/>
          <p:nvPr/>
        </p:nvPicPr>
        <p:blipFill>
          <a:blip r:embed="rId2"/>
          <a:stretch/>
        </p:blipFill>
        <p:spPr>
          <a:xfrm>
            <a:off x="1616040" y="643320"/>
            <a:ext cx="1524240" cy="1094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" name="Изображение 4" descr=""/>
          <p:cNvPicPr/>
          <p:nvPr/>
        </p:nvPicPr>
        <p:blipFill>
          <a:blip r:embed="rId3"/>
          <a:stretch/>
        </p:blipFill>
        <p:spPr>
          <a:xfrm>
            <a:off x="34920" y="375120"/>
            <a:ext cx="1545120" cy="1042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2280" y="-671760"/>
            <a:ext cx="181656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1" name="Текстовое поле 2"/>
          <p:cNvSpPr/>
          <p:nvPr/>
        </p:nvSpPr>
        <p:spPr>
          <a:xfrm>
            <a:off x="-749880" y="103680"/>
            <a:ext cx="5078880" cy="60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en-US" sz="400" strike="noStrike" u="none">
              <a:solidFill>
                <a:srgbClr val="333333"/>
              </a:solidFill>
              <a:effectLst/>
              <a:uFillTx/>
              <a:latin typeface="Calibri"/>
              <a:ea typeface="YS Text"/>
            </a:endParaRPr>
          </a:p>
        </p:txBody>
      </p:sp>
      <p:sp>
        <p:nvSpPr>
          <p:cNvPr id="112" name="Текстовое поле 4"/>
          <p:cNvSpPr/>
          <p:nvPr/>
        </p:nvSpPr>
        <p:spPr>
          <a:xfrm>
            <a:off x="65880" y="-16560"/>
            <a:ext cx="3133440" cy="162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600" strike="noStrike" u="non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Calibri"/>
                <a:ea typeface="PT Sans"/>
              </a:rPr>
              <a:t>На уроках окружающего мира</a:t>
            </a:r>
            <a:endParaRPr b="0" lang="ru-RU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200" strike="noStrike" u="none"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Calibri"/>
                <a:ea typeface="YS Text"/>
              </a:rPr>
              <a:t>"Экологический детектив"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1200" strike="noStrike" u="none">
                <a:solidFill>
                  <a:srgbClr val="002060"/>
                </a:solidFill>
                <a:effectLst/>
                <a:uFillTx/>
                <a:latin typeface="Calibri"/>
                <a:ea typeface="YS Text"/>
              </a:rPr>
              <a:t>"Создай свой заповедник"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1200" strike="noStrike" u="none">
                <a:solidFill>
                  <a:schemeClr val="accent4">
                    <a:lumMod val="50000"/>
                  </a:schemeClr>
                </a:solidFill>
                <a:effectLst/>
                <a:uFillTx/>
                <a:latin typeface="Calibri"/>
                <a:ea typeface="YS Text"/>
              </a:rPr>
              <a:t>"Природная цепочка"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1200" strike="noStrike" u="none">
                <a:solidFill>
                  <a:srgbClr val="9f4363"/>
                </a:solidFill>
                <a:effectLst/>
                <a:uFillTx/>
                <a:latin typeface="Calibri"/>
                <a:ea typeface="YS Text"/>
              </a:rPr>
              <a:t>"Изобретатель-эколог"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9120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4" name="Текстовое поле 1"/>
          <p:cNvSpPr/>
          <p:nvPr/>
        </p:nvSpPr>
        <p:spPr>
          <a:xfrm>
            <a:off x="270000" y="291600"/>
            <a:ext cx="2659680" cy="100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defTabSz="457200">
              <a:lnSpc>
                <a:spcPts val="799"/>
              </a:lnSpc>
              <a:tabLst>
                <a:tab algn="l" pos="0"/>
              </a:tabLst>
            </a:pPr>
            <a:endParaRPr b="0" lang="ru-RU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5" name="Текстовое поле 2"/>
          <p:cNvSpPr/>
          <p:nvPr/>
        </p:nvSpPr>
        <p:spPr>
          <a:xfrm>
            <a:off x="619200" y="-33120"/>
            <a:ext cx="1865160" cy="18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trike="noStrike" u="non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Calibri"/>
                <a:ea typeface="PT Sans"/>
              </a:rPr>
              <a:t>В изобразительной деятельности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Текстовое поле 4"/>
          <p:cNvSpPr/>
          <p:nvPr/>
        </p:nvSpPr>
        <p:spPr>
          <a:xfrm>
            <a:off x="213840" y="85680"/>
            <a:ext cx="2844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т</a:t>
            </a:r>
            <a:r>
              <a:rPr b="1" lang="en-US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ематическое рисование</a:t>
            </a:r>
            <a:r>
              <a:rPr b="1" lang="ru-RU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;</a:t>
            </a:r>
            <a:endParaRPr b="0" lang="ru-RU" sz="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нерадиционные способы рисования;</a:t>
            </a:r>
            <a:endParaRPr b="0" lang="ru-RU" sz="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р</a:t>
            </a:r>
            <a:r>
              <a:rPr b="1" lang="en-US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азличные упражнения</a:t>
            </a:r>
            <a:r>
              <a:rPr b="1" lang="ru-RU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 (</a:t>
            </a:r>
            <a:r>
              <a:rPr b="1" lang="en-US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 нахождение изображения в пятнах,</a:t>
            </a:r>
            <a:r>
              <a:rPr b="1" lang="ru-RU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 «н</a:t>
            </a:r>
            <a:r>
              <a:rPr b="1" lang="en-US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езаконченный сюжет» </a:t>
            </a:r>
            <a:r>
              <a:rPr b="1" lang="ru-RU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, «п</a:t>
            </a:r>
            <a:r>
              <a:rPr b="1" lang="en-US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ридумай узор»«</a:t>
            </a:r>
            <a:r>
              <a:rPr b="1" lang="ru-RU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в</a:t>
            </a:r>
            <a:r>
              <a:rPr b="1" lang="en-US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олшебники» </a:t>
            </a:r>
            <a:r>
              <a:rPr b="1" lang="ru-RU" sz="500" strike="noStrike" u="none">
                <a:solidFill>
                  <a:schemeClr val="dk1"/>
                </a:solidFill>
                <a:effectLst/>
                <a:uFillTx/>
                <a:latin typeface="Calibri"/>
                <a:ea typeface="PT Sans"/>
              </a:rPr>
              <a:t>и т.д).</a:t>
            </a:r>
            <a:endParaRPr b="0" lang="ru-RU" sz="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7" name="Изображение 1" descr="IMG_256"/>
          <p:cNvPicPr/>
          <p:nvPr/>
        </p:nvPicPr>
        <p:blipFill>
          <a:blip r:embed="rId2"/>
          <a:stretch/>
        </p:blipFill>
        <p:spPr>
          <a:xfrm>
            <a:off x="44280" y="485640"/>
            <a:ext cx="1052280" cy="625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Изображение 8" descr=""/>
          <p:cNvPicPr/>
          <p:nvPr/>
        </p:nvPicPr>
        <p:blipFill>
          <a:blip r:embed="rId3"/>
          <a:stretch/>
        </p:blipFill>
        <p:spPr>
          <a:xfrm>
            <a:off x="44280" y="1143720"/>
            <a:ext cx="1064520" cy="63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9" name="Picture 3" descr=""/>
          <p:cNvPicPr/>
          <p:nvPr/>
        </p:nvPicPr>
        <p:blipFill>
          <a:blip r:embed="rId4"/>
          <a:stretch/>
        </p:blipFill>
        <p:spPr>
          <a:xfrm>
            <a:off x="2206080" y="485640"/>
            <a:ext cx="909000" cy="605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Picture 5" descr=""/>
          <p:cNvPicPr/>
          <p:nvPr/>
        </p:nvPicPr>
        <p:blipFill>
          <a:blip r:embed="rId5"/>
          <a:stretch/>
        </p:blipFill>
        <p:spPr>
          <a:xfrm>
            <a:off x="1256040" y="485640"/>
            <a:ext cx="849960" cy="1256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1" name="Picture 4" descr=""/>
          <p:cNvPicPr/>
          <p:nvPr/>
        </p:nvPicPr>
        <p:blipFill>
          <a:blip r:embed="rId6"/>
          <a:stretch/>
        </p:blipFill>
        <p:spPr>
          <a:xfrm>
            <a:off x="2206080" y="1143720"/>
            <a:ext cx="873360" cy="581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5988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" name="Текстовое поле 1"/>
          <p:cNvSpPr/>
          <p:nvPr/>
        </p:nvSpPr>
        <p:spPr>
          <a:xfrm>
            <a:off x="231120" y="313200"/>
            <a:ext cx="2784600" cy="104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100000"/>
              </a:lnSpc>
            </a:pPr>
            <a:r>
              <a:rPr b="0" i="1" lang="ru-RU" sz="1200" strike="noStrike" u="none">
                <a:solidFill>
                  <a:srgbClr val="2b4141"/>
                </a:solidFill>
                <a:effectLst/>
                <a:uFillTx/>
                <a:latin typeface="Franklin Gothic Heavy"/>
                <a:ea typeface="Times New Roman"/>
              </a:rPr>
              <a:t>Применение т</a:t>
            </a:r>
            <a:r>
              <a:rPr b="0" i="1" lang="en-US" sz="1200" strike="noStrike" u="none">
                <a:solidFill>
                  <a:srgbClr val="2b4141"/>
                </a:solidFill>
                <a:effectLst/>
                <a:uFillTx/>
                <a:latin typeface="Franklin Gothic Heavy"/>
                <a:ea typeface="Times New Roman"/>
              </a:rPr>
              <a:t>ехнологи</a:t>
            </a:r>
            <a:r>
              <a:rPr b="0" i="1" lang="ru-RU" sz="1200" strike="noStrike" u="none">
                <a:solidFill>
                  <a:srgbClr val="2b4141"/>
                </a:solidFill>
                <a:effectLst/>
                <a:uFillTx/>
                <a:latin typeface="Franklin Gothic Heavy"/>
                <a:ea typeface="Times New Roman"/>
              </a:rPr>
              <a:t>и </a:t>
            </a:r>
            <a:r>
              <a:rPr b="0" i="1" lang="en-US" sz="1200" strike="noStrike" u="none">
                <a:solidFill>
                  <a:srgbClr val="2b4141"/>
                </a:solidFill>
                <a:effectLst/>
                <a:uFillTx/>
                <a:latin typeface="Franklin Gothic Heavy"/>
                <a:ea typeface="Times New Roman"/>
              </a:rPr>
              <a:t> интеллектуально-творческого мышления </a:t>
            </a:r>
            <a:r>
              <a:rPr b="0" i="1" lang="ru-RU" sz="1200" strike="noStrike" u="none">
                <a:solidFill>
                  <a:srgbClr val="2b4141"/>
                </a:solidFill>
                <a:effectLst/>
                <a:uFillTx/>
                <a:latin typeface="Franklin Gothic Heavy"/>
                <a:ea typeface="Times New Roman"/>
              </a:rPr>
              <a:t>во  внеурочной деятельности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5988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5" name="Текстовое поле 2"/>
          <p:cNvSpPr/>
          <p:nvPr/>
        </p:nvSpPr>
        <p:spPr>
          <a:xfrm>
            <a:off x="226080" y="16560"/>
            <a:ext cx="2592360" cy="13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100000"/>
              </a:lnSpc>
              <a:spcAft>
                <a:spcPts val="700"/>
              </a:spcAft>
              <a:tabLst>
                <a:tab algn="l" pos="0"/>
              </a:tabLst>
            </a:pPr>
            <a:r>
              <a:rPr b="1" lang="ru-RU" sz="800" strike="noStrike" u="non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Calibri"/>
                <a:ea typeface="PT Sans"/>
              </a:rPr>
              <a:t>На занятиях кружка «В мире слов»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Прямоугольник с двумя скругленными противолежащими углами 1"/>
          <p:cNvSpPr/>
          <p:nvPr/>
        </p:nvSpPr>
        <p:spPr>
          <a:xfrm>
            <a:off x="1815480" y="202680"/>
            <a:ext cx="1002960" cy="61416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e75b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500" strike="noStrike" u="none">
                <a:solidFill>
                  <a:srgbClr val="9f4363"/>
                </a:solidFill>
                <a:effectLst/>
                <a:uFillTx/>
                <a:latin typeface="Franklin Gothic Heavy"/>
              </a:rPr>
              <a:t>Игра  «Слово в слове»</a:t>
            </a:r>
            <a:endParaRPr b="0" lang="ru-RU" sz="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300" strike="noStrike" u="none">
                <a:solidFill>
                  <a:schemeClr val="dk1"/>
                </a:solidFill>
                <a:effectLst/>
                <a:uFillTx/>
                <a:latin typeface="Franklin Gothic Heavy"/>
              </a:rPr>
              <a:t>В каждом слове «спряталось» ещё одно слово, найди его.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3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Смородина,  хлопушка,  гармошка,  ласточки,  стрекоза,  морозы, тапочки,  дорожки,  бабочка,  буквари,  радуга,  дорога,  платочки, огород,  олень, угроза,  камыши,  морозы,  дорога,  лесник, ягоды,  гвоздика,  победа,  погода, фасоль,  скрипка,  восток, забор.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Прямоугольник с двумя скругленными противолежащими углами 4"/>
          <p:cNvSpPr/>
          <p:nvPr/>
        </p:nvSpPr>
        <p:spPr>
          <a:xfrm>
            <a:off x="1596960" y="852120"/>
            <a:ext cx="1578960" cy="9756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2e75b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US" sz="600" strike="noStrike" u="none">
                <a:solidFill>
                  <a:srgbClr val="9f4363"/>
                </a:solidFill>
                <a:effectLst/>
                <a:uFillTx/>
                <a:latin typeface="Franklin Gothic Heavy"/>
                <a:ea typeface="PT Sans"/>
              </a:rPr>
              <a:t> </a:t>
            </a:r>
            <a:r>
              <a:rPr b="1" lang="ru-RU" sz="600" strike="noStrike" u="none">
                <a:solidFill>
                  <a:srgbClr val="9f4363"/>
                </a:solidFill>
                <a:effectLst/>
                <a:uFillTx/>
                <a:latin typeface="Franklin Gothic Heavy"/>
                <a:ea typeface="PT Sans"/>
              </a:rPr>
              <a:t>Игра</a:t>
            </a:r>
            <a:r>
              <a:rPr b="1" lang="en-US" sz="600" strike="noStrike" u="none">
                <a:solidFill>
                  <a:srgbClr val="9f4363"/>
                </a:solidFill>
                <a:effectLst/>
                <a:uFillTx/>
                <a:latin typeface="Franklin Gothic Heavy"/>
                <a:ea typeface="PT Sans"/>
              </a:rPr>
              <a:t> «Живые модели»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ts val="261"/>
              </a:lnSpc>
              <a:tabLst>
                <a:tab algn="l" pos="0"/>
              </a:tabLst>
            </a:pP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ts val="261"/>
              </a:lnSpc>
              <a:tabLst>
                <a:tab algn="l" pos="0"/>
              </a:tabLst>
            </a:pPr>
            <a:r>
              <a:rPr b="0" lang="en-US" sz="300" strike="noStrike" u="none">
                <a:solidFill>
                  <a:srgbClr val="000000"/>
                </a:solidFill>
                <a:effectLst/>
                <a:uFillTx/>
                <a:latin typeface="Calibri"/>
                <a:ea typeface="PT Sans"/>
              </a:rPr>
              <a:t>К</a:t>
            </a:r>
            <a:r>
              <a:rPr b="0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аждый ребёнок становится «словом» в предложении. «Слова» должны встать друг за другом так, чтобы получилось предложение. Это предложение читается, в нём переставляются слова, читается новое предложение, добавляются новые слова, опять читается предложение, заменяются слова, и снова предложение прочитывается. Эта игра помогает понять, как важен порядок слов в предложении, увидеть, что предложение может стать более интересным, если добавить какое-либо слово, а может предложение вообще исчезнуть. Моделями могут стать не только слова, но и слоги, звуки, буквы. Тогда игры так и будут называться «Живые слоги», «Живые звуки», «Живые буквы». Проведём игру «Живые звуки». Составим слово «Апрель». 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ts val="261"/>
              </a:lnSpc>
              <a:tabLst>
                <a:tab algn="l" pos="0"/>
              </a:tabLst>
            </a:pP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ts val="261"/>
              </a:lnSpc>
              <a:tabLst>
                <a:tab algn="l" pos="0"/>
              </a:tabLst>
            </a:pPr>
            <a:r>
              <a:rPr b="0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1в.: играют те дети, которые разгадали загадки учителя о звуках – какой первый звук в слове? Третий? Четвёртый? Второй? Пятый? 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ts val="261"/>
              </a:lnSpc>
              <a:tabLst>
                <a:tab algn="l" pos="0"/>
              </a:tabLst>
            </a:pP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ts val="261"/>
              </a:lnSpc>
              <a:tabLst>
                <a:tab algn="l" pos="0"/>
              </a:tabLst>
            </a:pPr>
            <a:r>
              <a:rPr b="0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2в.: учитель приглашает к доске детей и говорит им, каким звуком кто из них будет; звуки можно назвать подряд, так, как они следуют в слове, или вразбивку. Эта игра позволяет ориентироваться на реальные знания детей, постоянно подводя класс к общему высокому уровню знаний. Постепенно часть заданий в этой игре учитель передаёт классу. Сажать детей на место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ts val="261"/>
              </a:lnSpc>
              <a:tabLst>
                <a:tab algn="l" pos="0"/>
              </a:tabLst>
            </a:pPr>
            <a:r>
              <a:rPr b="0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можно предложить ученикам. «Пусть сядет на место звук «п», но сначала назовёт слово с мягкой парой своего звука», «Пусть звук «ль» сядет на место, но сначала назовёт в классе 3 предмета, которые начинаются с него или с его твёрдой пары» и т.д. </a:t>
            </a:r>
            <a:r>
              <a:rPr b="0" lang="en-US" sz="300" strike="noStrike" u="none">
                <a:solidFill>
                  <a:schemeClr val="dk1"/>
                </a:solidFill>
                <a:effectLst/>
                <a:uFillTx/>
                <a:latin typeface="Times New Roman"/>
                <a:ea typeface="PT Sans"/>
              </a:rPr>
              <a:t>.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Прямоугольник с двумя скругленными противолежащими углами 5"/>
          <p:cNvSpPr/>
          <p:nvPr/>
        </p:nvSpPr>
        <p:spPr>
          <a:xfrm>
            <a:off x="226080" y="1213560"/>
            <a:ext cx="1002960" cy="61416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e75b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ru-RU" sz="500" strike="noStrike" u="none">
                <a:solidFill>
                  <a:srgbClr val="9f4363"/>
                </a:solidFill>
                <a:effectLst/>
                <a:uFillTx/>
                <a:latin typeface="Franklin Gothic Heavy"/>
              </a:rPr>
              <a:t>Игра </a:t>
            </a:r>
            <a:r>
              <a:rPr b="0" lang="en-US" sz="500" strike="noStrike" u="none">
                <a:solidFill>
                  <a:srgbClr val="9f4363"/>
                </a:solidFill>
                <a:effectLst/>
                <a:uFillTx/>
                <a:latin typeface="Franklin Gothic Heavy"/>
              </a:rPr>
              <a:t>«Как тебя зовут?»</a:t>
            </a:r>
            <a:endParaRPr b="0" lang="ru-RU" sz="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300" strike="noStrike" u="none">
                <a:solidFill>
                  <a:schemeClr val="dk1"/>
                </a:solidFill>
                <a:effectLst/>
                <a:uFillTx/>
                <a:latin typeface="Times New Roman"/>
              </a:rPr>
              <a:t>Эта игра проводится для закрепления гласных и согласных звуков. Предложить выйти всех детей, имена которых начинаются с гласных звуков. Имя каждого ребёнка громко называется и определяется, с какого звука оно начинается, гласный он или согласный. На следующем уроке пригласить детей, имена которых начинаются с согласного звука. Дети с удовольствием вслушиваются в свои имена, сравнивают их. 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Прямоугольник с двумя скругленными противолежащими углами 6"/>
          <p:cNvSpPr/>
          <p:nvPr/>
        </p:nvSpPr>
        <p:spPr>
          <a:xfrm>
            <a:off x="78120" y="232920"/>
            <a:ext cx="1442880" cy="94176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e75b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500" strike="noStrike" u="none">
                <a:solidFill>
                  <a:srgbClr val="9f4363"/>
                </a:solidFill>
                <a:effectLst/>
                <a:uFillTx/>
                <a:latin typeface="Franklin Gothic Heavy"/>
              </a:rPr>
              <a:t>Игра  «</a:t>
            </a:r>
            <a:r>
              <a:rPr b="0" lang="ru-RU" sz="500" strike="noStrike" u="none">
                <a:solidFill>
                  <a:srgbClr val="9f4363"/>
                </a:solidFill>
                <a:effectLst/>
                <a:uFillTx/>
                <a:latin typeface="Franklin Gothic Heavy"/>
              </a:rPr>
              <a:t>Буквенная арифметика</a:t>
            </a:r>
            <a:r>
              <a:rPr b="0" lang="en-US" sz="500" strike="noStrike" u="none">
                <a:solidFill>
                  <a:srgbClr val="9f4363"/>
                </a:solidFill>
                <a:effectLst/>
                <a:uFillTx/>
                <a:latin typeface="Franklin Gothic Heavy"/>
              </a:rPr>
              <a:t>»</a:t>
            </a:r>
            <a:endParaRPr b="0" lang="ru-RU" sz="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Описание: Ученикам предлагается выполнить действия с буквами и слогами и получить в результате слова.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 </a:t>
            </a: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1) КАР + ТО + ФЕЛЬДШЕР – ДШЕР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  2) ЧЕРНЫЙ – ЫЙ + О + СЛИВА – А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  3) ТОВАРНЫЙ – НЫЙ + ИЩИ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  4) ЧАСТЬ – Ь + УШКО – О + А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  5) КВА + РАК – АК + ТИРА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  6) КЕДР – ДР + РОСИНКА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  7) КОРЬ – Ь + ИДОЛ – Л +Р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  8) ЧАЩА – А + ОБА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  9) ШИНА – А + ЕЛЬ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10) ЕЖИ – И + Е + ВИКА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11) ТРЕЛЬ – Т + СЫР – Р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12) КОТ + ЁЛКА – КА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13) КАБАН – АН + ЛУК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14) КЛЕЙ – К + КА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PT Sans"/>
              </a:rPr>
              <a:t>15) КОРА – О + П + ИВА = …</a:t>
            </a: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7644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" name="TextBox 44"/>
          <p:cNvSpPr/>
          <p:nvPr/>
        </p:nvSpPr>
        <p:spPr>
          <a:xfrm>
            <a:off x="207720" y="126360"/>
            <a:ext cx="2835000" cy="116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400" strike="noStrike" u="none">
                <a:solidFill>
                  <a:srgbClr val="c00000"/>
                </a:solidFill>
                <a:effectLst/>
                <a:uFillTx/>
                <a:latin typeface="Arial"/>
                <a:ea typeface="Calibri"/>
              </a:rPr>
              <a:t>Цель:</a:t>
            </a:r>
            <a:r>
              <a:rPr b="1" lang="ru-RU" sz="1400" strike="noStrike" u="none">
                <a:solidFill>
                  <a:srgbClr val="c00000"/>
                </a:solidFill>
                <a:effectLst/>
                <a:uFillTx/>
                <a:latin typeface="Calibri"/>
                <a:ea typeface="Calibri"/>
              </a:rPr>
              <a:t>  </a:t>
            </a:r>
            <a:br>
              <a:rPr sz="470"/>
            </a:br>
            <a:r>
              <a:rPr b="0" lang="ru-RU" sz="14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с</a:t>
            </a: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овершенствование работы по </a:t>
            </a: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развити</a:t>
            </a:r>
            <a:r>
              <a:rPr b="0" lang="ru-RU" sz="1400" strike="noStrike" u="none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ю</a:t>
            </a: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 интеллектуально-творческого мышления школьников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transition spd="slow">
    <p:wipe dir="l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3" descr=""/>
          <p:cNvPicPr/>
          <p:nvPr/>
        </p:nvPicPr>
        <p:blipFill>
          <a:blip r:embed="rId2"/>
          <a:srcRect l="55883" t="33452" r="15262" b="13956"/>
          <a:stretch/>
        </p:blipFill>
        <p:spPr>
          <a:xfrm rot="16200000">
            <a:off x="676440" y="-67644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1" name="Изображение 5" descr=""/>
          <p:cNvPicPr/>
          <p:nvPr/>
        </p:nvPicPr>
        <p:blipFill>
          <a:blip r:embed="rId3"/>
          <a:stretch/>
        </p:blipFill>
        <p:spPr>
          <a:xfrm>
            <a:off x="1262520" y="497880"/>
            <a:ext cx="520200" cy="1037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2" name="Изображение 2" descr=""/>
          <p:cNvPicPr/>
          <p:nvPr/>
        </p:nvPicPr>
        <p:blipFill>
          <a:blip r:embed="rId4"/>
          <a:stretch/>
        </p:blipFill>
        <p:spPr>
          <a:xfrm>
            <a:off x="1991880" y="375120"/>
            <a:ext cx="1093680" cy="879120"/>
          </a:xfrm>
          <a:prstGeom prst="rect">
            <a:avLst/>
          </a:prstGeom>
          <a:noFill/>
          <a:ln w="0">
            <a:solidFill>
              <a:srgbClr val="ffd966"/>
            </a:solidFill>
          </a:ln>
        </p:spPr>
      </p:pic>
      <p:pic>
        <p:nvPicPr>
          <p:cNvPr id="133" name="Изображение 4" descr=""/>
          <p:cNvPicPr/>
          <p:nvPr/>
        </p:nvPicPr>
        <p:blipFill>
          <a:blip r:embed="rId5"/>
          <a:stretch/>
        </p:blipFill>
        <p:spPr>
          <a:xfrm>
            <a:off x="128880" y="398160"/>
            <a:ext cx="1003320" cy="876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" name="Текстовое поле 7"/>
          <p:cNvSpPr/>
          <p:nvPr/>
        </p:nvSpPr>
        <p:spPr>
          <a:xfrm>
            <a:off x="1016640" y="91440"/>
            <a:ext cx="1166040" cy="30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00" strike="noStrike" u="none">
                <a:solidFill>
                  <a:srgbClr val="c00000"/>
                </a:solidFill>
                <a:effectLst/>
                <a:uFillTx/>
                <a:latin typeface="Arial"/>
                <a:ea typeface="YS Text"/>
              </a:rPr>
              <a:t>Зеркальное чтение и чтение наоборот</a:t>
            </a:r>
            <a:endParaRPr b="0" lang="ru-RU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5988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" name="Текстовое поле 1"/>
          <p:cNvSpPr/>
          <p:nvPr/>
        </p:nvSpPr>
        <p:spPr>
          <a:xfrm>
            <a:off x="167040" y="57960"/>
            <a:ext cx="2784600" cy="104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800" strike="noStrike" u="none">
                <a:solidFill>
                  <a:srgbClr val="c00000"/>
                </a:solidFill>
                <a:effectLst/>
                <a:uFillTx/>
                <a:latin typeface="Arial"/>
                <a:ea typeface="YS Text"/>
              </a:rPr>
              <a:t>Иллюстрирование скороговорок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7" name="Изображение 7" descr=""/>
          <p:cNvPicPr/>
          <p:nvPr/>
        </p:nvPicPr>
        <p:blipFill>
          <a:blip r:embed="rId2"/>
          <a:stretch/>
        </p:blipFill>
        <p:spPr>
          <a:xfrm>
            <a:off x="167040" y="239400"/>
            <a:ext cx="1502640" cy="1002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8" name="Изображение 8" descr=""/>
          <p:cNvPicPr/>
          <p:nvPr/>
        </p:nvPicPr>
        <p:blipFill>
          <a:blip r:embed="rId3"/>
          <a:stretch/>
        </p:blipFill>
        <p:spPr>
          <a:xfrm>
            <a:off x="1486080" y="675000"/>
            <a:ext cx="1519200" cy="1102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5988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" name="Текстовое поле 1"/>
          <p:cNvSpPr/>
          <p:nvPr/>
        </p:nvSpPr>
        <p:spPr>
          <a:xfrm>
            <a:off x="231120" y="313200"/>
            <a:ext cx="2784600" cy="104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100000"/>
              </a:lnSpc>
            </a:pPr>
            <a:endParaRPr b="0" i="1" lang="ru-RU" sz="1200" strike="noStrike" u="none">
              <a:solidFill>
                <a:srgbClr val="2b4141"/>
              </a:solidFill>
              <a:effectLst/>
              <a:uFillTx/>
              <a:latin typeface="Franklin Gothic Heavy"/>
              <a:ea typeface="Times New Roman"/>
            </a:endParaRPr>
          </a:p>
        </p:txBody>
      </p:sp>
      <p:pic>
        <p:nvPicPr>
          <p:cNvPr id="141" name="Picture 3" descr=""/>
          <p:cNvPicPr/>
          <p:nvPr/>
        </p:nvPicPr>
        <p:blipFill>
          <a:blip r:embed="rId2"/>
          <a:srcRect l="55883" t="33452" r="15262" b="13956"/>
          <a:stretch/>
        </p:blipFill>
        <p:spPr>
          <a:xfrm rot="16200000">
            <a:off x="656640" y="-69120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2" name="Текстовое поле 4"/>
          <p:cNvSpPr/>
          <p:nvPr/>
        </p:nvSpPr>
        <p:spPr>
          <a:xfrm>
            <a:off x="321480" y="30960"/>
            <a:ext cx="2246040" cy="24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000" strike="noStrike" u="none">
                <a:solidFill>
                  <a:srgbClr val="c00000"/>
                </a:solidFill>
                <a:effectLst/>
                <a:uFillTx/>
                <a:latin typeface="Arial"/>
                <a:ea typeface="YS Text"/>
              </a:rPr>
              <a:t>На занятиях «Орлята России»</a:t>
            </a:r>
            <a:endParaRPr b="0" lang="ru-RU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3" name="Текстовое поле 9"/>
          <p:cNvSpPr/>
          <p:nvPr/>
        </p:nvSpPr>
        <p:spPr>
          <a:xfrm>
            <a:off x="1072440" y="1647720"/>
            <a:ext cx="1054440" cy="21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trike="noStrike" u="non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Мо</a:t>
            </a:r>
            <a:r>
              <a:rPr b="1" lang="en-US" sz="800" strike="noStrike" u="non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згово</a:t>
            </a:r>
            <a:r>
              <a:rPr b="1" lang="ru-RU" sz="800" strike="noStrike" u="non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й </a:t>
            </a:r>
            <a:r>
              <a:rPr b="1" lang="en-US" sz="800" strike="noStrike" u="non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штурм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4" name="Изображение 10" descr=""/>
          <p:cNvPicPr/>
          <p:nvPr/>
        </p:nvPicPr>
        <p:blipFill>
          <a:blip r:embed="rId3"/>
          <a:stretch/>
        </p:blipFill>
        <p:spPr>
          <a:xfrm>
            <a:off x="173880" y="276120"/>
            <a:ext cx="1328760" cy="670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5" name="Изображение 12" descr=""/>
          <p:cNvPicPr/>
          <p:nvPr/>
        </p:nvPicPr>
        <p:blipFill>
          <a:blip r:embed="rId4"/>
          <a:stretch/>
        </p:blipFill>
        <p:spPr>
          <a:xfrm>
            <a:off x="173880" y="987480"/>
            <a:ext cx="1328040" cy="659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" name="Изображение 13" descr=""/>
          <p:cNvPicPr/>
          <p:nvPr/>
        </p:nvPicPr>
        <p:blipFill>
          <a:blip r:embed="rId5"/>
          <a:stretch/>
        </p:blipFill>
        <p:spPr>
          <a:xfrm>
            <a:off x="1600920" y="276120"/>
            <a:ext cx="1322280" cy="664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" name="Изображение 5" descr=""/>
          <p:cNvPicPr/>
          <p:nvPr/>
        </p:nvPicPr>
        <p:blipFill>
          <a:blip r:embed="rId6"/>
          <a:stretch/>
        </p:blipFill>
        <p:spPr>
          <a:xfrm>
            <a:off x="1600920" y="958680"/>
            <a:ext cx="1322280" cy="688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5988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9" name="Текстовое поле 1"/>
          <p:cNvSpPr/>
          <p:nvPr/>
        </p:nvSpPr>
        <p:spPr>
          <a:xfrm>
            <a:off x="955080" y="30960"/>
            <a:ext cx="1415520" cy="21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266760">
              <a:lnSpc>
                <a:spcPct val="100000"/>
              </a:lnSpc>
              <a:tabLst>
                <a:tab algn="l" pos="0"/>
              </a:tabLst>
            </a:pPr>
            <a:r>
              <a:rPr b="1" lang="ru-RU" sz="800" strike="noStrike" u="non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b="1" lang="ru-RU" sz="800" strike="noStrike" u="none">
                <a:solidFill>
                  <a:srgbClr val="002060"/>
                </a:solidFill>
                <a:effectLst/>
                <a:uFillTx/>
                <a:latin typeface="Arial"/>
                <a:ea typeface="Arial"/>
              </a:rPr>
              <a:t>Творческие задания</a:t>
            </a:r>
            <a:r>
              <a:rPr b="0" lang="en-US" sz="800" strike="noStrike" u="none"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Arial"/>
                <a:ea typeface="Arial"/>
              </a:rPr>
              <a:t> 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0" name="Изображение 2" descr=""/>
          <p:cNvPicPr/>
          <p:nvPr/>
        </p:nvPicPr>
        <p:blipFill>
          <a:blip r:embed="rId2"/>
          <a:stretch/>
        </p:blipFill>
        <p:spPr>
          <a:xfrm>
            <a:off x="97200" y="324360"/>
            <a:ext cx="1182600" cy="664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1" name="Изображение 4" descr=""/>
          <p:cNvPicPr/>
          <p:nvPr/>
        </p:nvPicPr>
        <p:blipFill>
          <a:blip r:embed="rId3"/>
          <a:stretch/>
        </p:blipFill>
        <p:spPr>
          <a:xfrm>
            <a:off x="1694880" y="1098720"/>
            <a:ext cx="1378080" cy="684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2" name="Изображение 5" descr=""/>
          <p:cNvPicPr/>
          <p:nvPr/>
        </p:nvPicPr>
        <p:blipFill>
          <a:blip r:embed="rId4"/>
          <a:stretch/>
        </p:blipFill>
        <p:spPr>
          <a:xfrm>
            <a:off x="83160" y="1114560"/>
            <a:ext cx="1451880" cy="668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3" name="Изображение 6" descr=""/>
          <p:cNvPicPr/>
          <p:nvPr/>
        </p:nvPicPr>
        <p:blipFill>
          <a:blip r:embed="rId5"/>
          <a:stretch/>
        </p:blipFill>
        <p:spPr>
          <a:xfrm rot="5400000">
            <a:off x="1221840" y="420120"/>
            <a:ext cx="757080" cy="460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4" name="Изображение 7" descr=""/>
          <p:cNvPicPr/>
          <p:nvPr/>
        </p:nvPicPr>
        <p:blipFill>
          <a:blip r:embed="rId6"/>
          <a:stretch/>
        </p:blipFill>
        <p:spPr>
          <a:xfrm>
            <a:off x="1919520" y="349920"/>
            <a:ext cx="1179360" cy="642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9120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6" name="Текстовое поле 2"/>
          <p:cNvSpPr/>
          <p:nvPr/>
        </p:nvSpPr>
        <p:spPr>
          <a:xfrm>
            <a:off x="801360" y="121320"/>
            <a:ext cx="1657440" cy="33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800" strike="noStrike" u="non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Участие в конкурсах,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1" lang="ru-RU" sz="800" strike="noStrike" u="non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 акциях</a:t>
            </a:r>
            <a:r>
              <a:rPr b="0" lang="en-US" sz="800" strike="noStrike" u="non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 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7" name="Изображение 4" descr=""/>
          <p:cNvPicPr/>
          <p:nvPr/>
        </p:nvPicPr>
        <p:blipFill>
          <a:blip r:embed="rId2"/>
          <a:stretch/>
        </p:blipFill>
        <p:spPr>
          <a:xfrm>
            <a:off x="133920" y="315000"/>
            <a:ext cx="552600" cy="97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8" name="Изображение 5" descr=""/>
          <p:cNvPicPr/>
          <p:nvPr/>
        </p:nvPicPr>
        <p:blipFill>
          <a:blip r:embed="rId3"/>
          <a:stretch/>
        </p:blipFill>
        <p:spPr>
          <a:xfrm>
            <a:off x="2513160" y="55800"/>
            <a:ext cx="623160" cy="101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9" name="Изображение 6" descr=""/>
          <p:cNvPicPr/>
          <p:nvPr/>
        </p:nvPicPr>
        <p:blipFill>
          <a:blip r:embed="rId4"/>
          <a:stretch/>
        </p:blipFill>
        <p:spPr>
          <a:xfrm>
            <a:off x="773280" y="657720"/>
            <a:ext cx="1685520" cy="939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4152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1" name="Изображение 1" descr=""/>
          <p:cNvPicPr/>
          <p:nvPr/>
        </p:nvPicPr>
        <p:blipFill>
          <a:blip r:embed="rId2"/>
          <a:stretch/>
        </p:blipFill>
        <p:spPr>
          <a:xfrm>
            <a:off x="2403360" y="149400"/>
            <a:ext cx="708840" cy="1261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2" name="Изображение 2" descr=""/>
          <p:cNvPicPr/>
          <p:nvPr/>
        </p:nvPicPr>
        <p:blipFill>
          <a:blip r:embed="rId3"/>
          <a:stretch/>
        </p:blipFill>
        <p:spPr>
          <a:xfrm>
            <a:off x="66600" y="96480"/>
            <a:ext cx="679680" cy="1209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3" name="Изображение 4" descr=""/>
          <p:cNvPicPr/>
          <p:nvPr/>
        </p:nvPicPr>
        <p:blipFill>
          <a:blip r:embed="rId4"/>
          <a:stretch/>
        </p:blipFill>
        <p:spPr>
          <a:xfrm>
            <a:off x="828000" y="853920"/>
            <a:ext cx="1544040" cy="868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4" name="Текстовое поле 5"/>
          <p:cNvSpPr/>
          <p:nvPr/>
        </p:nvSpPr>
        <p:spPr>
          <a:xfrm>
            <a:off x="947520" y="186120"/>
            <a:ext cx="122328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800" strike="noStrike" u="non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Создание персональных классных  выставок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5988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6" name="Текстовое поле 1"/>
          <p:cNvSpPr/>
          <p:nvPr/>
        </p:nvSpPr>
        <p:spPr>
          <a:xfrm>
            <a:off x="339120" y="156240"/>
            <a:ext cx="2723040" cy="14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266760">
              <a:lnSpc>
                <a:spcPct val="100000"/>
              </a:lnSpc>
            </a:pPr>
            <a:r>
              <a:rPr b="1" lang="en-US" sz="900" strike="noStrike" u="none"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Оценка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266760">
              <a:lnSpc>
                <a:spcPct val="100000"/>
              </a:lnSpc>
            </a:pP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266760">
              <a:lnSpc>
                <a:spcPct val="100000"/>
              </a:lnSpc>
            </a:pPr>
            <a:r>
              <a:rPr b="1" lang="ru-RU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р</a:t>
            </a: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езультат</a:t>
            </a:r>
            <a:r>
              <a:rPr b="1" lang="ru-RU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ов</a:t>
            </a: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 интеллектуально-творческого развития школьников </a:t>
            </a:r>
            <a:r>
              <a:rPr b="1" lang="ru-RU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возможна</a:t>
            </a: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 по следующим критериям: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266760">
              <a:lnSpc>
                <a:spcPct val="100000"/>
              </a:lnSpc>
            </a:pP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266760">
              <a:lnSpc>
                <a:spcPct val="100000"/>
              </a:lnSpc>
            </a:pP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</a:t>
            </a:r>
            <a:r>
              <a:rPr b="1" lang="en-US" sz="600" strike="noStrike" u="none">
                <a:solidFill>
                  <a:srgbClr val="9f4363"/>
                </a:solidFill>
                <a:effectLst/>
                <a:uFillTx/>
                <a:latin typeface="Arial"/>
                <a:ea typeface="Arial"/>
              </a:rPr>
              <a:t>Уровень развития творческого мышления </a:t>
            </a: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—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266760">
              <a:lnSpc>
                <a:spcPct val="100000"/>
              </a:lnSpc>
            </a:pP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 беглость, гибкость, оригинальность, разработанность мышления.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266760">
              <a:lnSpc>
                <a:spcPct val="100000"/>
              </a:lnSpc>
            </a:pP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266760">
              <a:lnSpc>
                <a:spcPct val="100000"/>
              </a:lnSpc>
            </a:pP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</a:t>
            </a:r>
            <a:r>
              <a:rPr b="1" lang="en-US" sz="600" strike="noStrike" u="none">
                <a:solidFill>
                  <a:srgbClr val="9f4363"/>
                </a:solidFill>
                <a:effectLst/>
                <a:uFillTx/>
                <a:latin typeface="Arial"/>
                <a:ea typeface="Arial"/>
              </a:rPr>
              <a:t>Творческие характеристики личности</a:t>
            </a: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 — 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266760">
              <a:lnSpc>
                <a:spcPct val="100000"/>
              </a:lnSpc>
            </a:pP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любознательность, воображение, сложность, рискованность.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266760">
              <a:lnSpc>
                <a:spcPct val="100000"/>
              </a:lnSpc>
            </a:pP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266760">
              <a:lnSpc>
                <a:spcPct val="100000"/>
              </a:lnSpc>
            </a:pP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</a:t>
            </a:r>
            <a:r>
              <a:rPr b="1" lang="en-US" sz="600" strike="noStrike" u="none">
                <a:solidFill>
                  <a:srgbClr val="9f4363"/>
                </a:solidFill>
                <a:effectLst/>
                <a:uFillTx/>
                <a:latin typeface="Arial"/>
                <a:ea typeface="Arial"/>
              </a:rPr>
              <a:t>Познавательная активность</a:t>
            </a: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 —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266760">
              <a:lnSpc>
                <a:spcPct val="100000"/>
              </a:lnSpc>
            </a:pP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Arial"/>
              </a:rPr>
              <a:t> познавательные мотивы и эмоциональное отношение к учебному процессу.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7644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8" name="TextBox 44"/>
          <p:cNvSpPr/>
          <p:nvPr/>
        </p:nvSpPr>
        <p:spPr>
          <a:xfrm>
            <a:off x="159480" y="280800"/>
            <a:ext cx="2993760" cy="109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469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Roboto"/>
              </a:rPr>
              <a:t>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1" lang="ru-RU" sz="800" strike="noStrike" u="none">
                <a:solidFill>
                  <a:srgbClr val="482107"/>
                </a:solidFill>
                <a:effectLst/>
                <a:uFillTx/>
                <a:latin typeface="Roboto"/>
              </a:rPr>
              <a:t>Заключение: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ru-RU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Применение т</a:t>
            </a:r>
            <a:r>
              <a:rPr b="0" lang="en-US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ехнологи</a:t>
            </a:r>
            <a:r>
              <a:rPr b="0" lang="ru-RU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и</a:t>
            </a:r>
            <a:r>
              <a:rPr b="0" lang="en-US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 развития интеллектуально-творческого мышления</a:t>
            </a:r>
            <a:r>
              <a:rPr b="0" lang="ru-RU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 способствует п</a:t>
            </a:r>
            <a:r>
              <a:rPr b="0" lang="en-US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овышени</a:t>
            </a:r>
            <a:r>
              <a:rPr b="0" lang="ru-RU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ю</a:t>
            </a:r>
            <a:r>
              <a:rPr b="0" lang="en-US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 мотивации к изучаемым предметам, актив</a:t>
            </a:r>
            <a:r>
              <a:rPr b="0" lang="ru-RU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изирует </a:t>
            </a:r>
            <a:r>
              <a:rPr b="0" lang="en-US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деятельност</a:t>
            </a:r>
            <a:r>
              <a:rPr b="0" lang="ru-RU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ь </a:t>
            </a:r>
            <a:r>
              <a:rPr b="0" lang="en-US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учащихся,</a:t>
            </a:r>
            <a:r>
              <a:rPr b="0" lang="ru-RU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 учит </a:t>
            </a:r>
            <a:r>
              <a:rPr b="0" lang="en-US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детей выделять учебную задачу при выполнении того или  иного задания,</a:t>
            </a:r>
            <a:r>
              <a:rPr b="0" lang="ru-RU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 </a:t>
            </a:r>
            <a:r>
              <a:rPr b="0" lang="en-US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стимулир</a:t>
            </a:r>
            <a:r>
              <a:rPr b="0" lang="ru-RU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ует</a:t>
            </a:r>
            <a:r>
              <a:rPr b="0" lang="en-US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 мыслительн</a:t>
            </a:r>
            <a:r>
              <a:rPr b="0" lang="ru-RU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ую</a:t>
            </a:r>
            <a:r>
              <a:rPr b="0" lang="en-US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 деятельност</a:t>
            </a:r>
            <a:r>
              <a:rPr b="0" lang="ru-RU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ь</a:t>
            </a:r>
            <a:r>
              <a:rPr b="0" lang="en-US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 обучающихся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 как на уроке, так и во внеурочной деятельности</a:t>
            </a:r>
            <a:r>
              <a:rPr b="0" lang="ru-RU" sz="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Times New Roman"/>
              </a:rPr>
              <a:t>.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ru-RU" sz="469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Roboto"/>
              </a:rPr>
              <a:t> </a:t>
            </a:r>
            <a:r>
              <a:rPr b="0" lang="en-US" sz="469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Roboto"/>
              </a:rPr>
              <a:t> </a:t>
            </a:r>
            <a:endParaRPr b="0" lang="ru-RU" sz="46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7644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4" name="TextBox 44"/>
          <p:cNvSpPr/>
          <p:nvPr/>
        </p:nvSpPr>
        <p:spPr>
          <a:xfrm>
            <a:off x="0" y="102240"/>
            <a:ext cx="3055320" cy="1629000"/>
          </a:xfrm>
          <a:prstGeom prst="rect">
            <a:avLst/>
          </a:prstGeom>
          <a:noFill/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400" strike="noStrike" u="none">
                <a:solidFill>
                  <a:srgbClr val="c00000"/>
                </a:solidFill>
                <a:effectLst/>
                <a:uFillTx/>
                <a:latin typeface="Arial"/>
                <a:ea typeface="Calibri"/>
              </a:rPr>
              <a:t>Задачи: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ru-R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провести теоретический анализ литературы по данной теме;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изучить с</a:t>
            </a:r>
            <a:r>
              <a:rPr b="0" lang="en-US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пособы и приёмы</a:t>
            </a:r>
            <a:r>
              <a:rPr b="0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 применения</a:t>
            </a:r>
            <a:r>
              <a:rPr b="0" lang="en-US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 </a:t>
            </a:r>
            <a:r>
              <a:rPr b="0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технологии развития </a:t>
            </a:r>
            <a:r>
              <a:rPr b="0" lang="en-US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интеллектуальн</a:t>
            </a:r>
            <a:r>
              <a:rPr b="0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о-т</a:t>
            </a:r>
            <a:r>
              <a:rPr b="0" lang="en-US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ворческ</a:t>
            </a:r>
            <a:r>
              <a:rPr b="0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ого мышления обучающихся;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 применять на уроках и внеклассных занятиях изученный материал.</a:t>
            </a:r>
            <a:br>
              <a:rPr sz="800"/>
            </a:br>
            <a:r>
              <a:rPr b="0" lang="ru-RU" sz="800" strike="noStrike" u="none">
                <a:solidFill>
                  <a:schemeClr val="dk1"/>
                </a:solidFill>
                <a:effectLst/>
                <a:uFillTx/>
                <a:latin typeface="Roboto"/>
                <a:ea typeface="Calibri"/>
              </a:rPr>
              <a:t> 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7644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" name="TextBox 44"/>
          <p:cNvSpPr/>
          <p:nvPr/>
        </p:nvSpPr>
        <p:spPr>
          <a:xfrm>
            <a:off x="74880" y="224640"/>
            <a:ext cx="3019680" cy="142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1400" strike="noStrike" u="none">
                <a:solidFill>
                  <a:srgbClr val="c00000"/>
                </a:solidFill>
                <a:effectLst/>
                <a:uFillTx/>
                <a:latin typeface="Arial"/>
                <a:ea typeface="Calibri"/>
              </a:rPr>
              <a:t>Актуальность: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ru-RU" sz="600" strike="noStrike" u="none">
                <a:solidFill>
                  <a:schemeClr val="lt2">
                    <a:lumMod val="10000"/>
                  </a:schemeClr>
                </a:solidFill>
                <a:effectLst/>
                <a:uFillTx/>
                <a:latin typeface="Times New Roman"/>
                <a:ea typeface="Calibri"/>
              </a:rPr>
              <a:t>Заниматься интеллектуально-творческим развитием детей совершенно необходимо. И, прежде всего потому, что полное раскрытие способностей и талантов ребёнка важно не только для него самого, но и для общества в целом, т.к. качественный скачок в области высоких технологий повлёк за собой и резкое возрастание потребности общества в людях обладающих нестандартным мышлением, вносящих новое содержание в производственную и социальную жизнь, умеющих ставить и решать новые задачи, относящиеся к будущему,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ru-RU" sz="600" strike="noStrike" u="none">
                <a:solidFill>
                  <a:schemeClr val="lt2">
                    <a:lumMod val="10000"/>
                  </a:schemeClr>
                </a:solidFill>
                <a:effectLst/>
                <a:uFillTx/>
                <a:latin typeface="Times New Roman"/>
                <a:ea typeface="Calibri"/>
              </a:rPr>
              <a:t> а нынешние младшие школьники вступят в самостоятельную жизнь через 10 – 15 лет</a:t>
            </a:r>
            <a:r>
              <a:rPr b="1" lang="ru-RU" sz="600" strike="noStrike" u="none">
                <a:solidFill>
                  <a:schemeClr val="lt2">
                    <a:lumMod val="10000"/>
                  </a:schemeClr>
                </a:solidFill>
                <a:effectLst/>
                <a:uFillTx/>
                <a:latin typeface="Arial"/>
                <a:ea typeface="Calibri"/>
              </a:rPr>
              <a:t>.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5988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8" name="Текстовое поле 4"/>
          <p:cNvSpPr/>
          <p:nvPr/>
        </p:nvSpPr>
        <p:spPr>
          <a:xfrm>
            <a:off x="294480" y="255960"/>
            <a:ext cx="2610000" cy="131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Технология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 интеллектуально-творческого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 </a:t>
            </a:r>
            <a:r>
              <a:rPr b="1" lang="ru-RU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мышления</a:t>
            </a:r>
            <a:r>
              <a:rPr b="1" lang="en-US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 школьников</a:t>
            </a:r>
            <a:r>
              <a:rPr b="1" lang="ru-RU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 - 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400" strike="noStrike" u="none">
                <a:solidFill>
                  <a:srgbClr val="333333"/>
                </a:solidFill>
                <a:effectLst/>
                <a:uFillTx/>
                <a:latin typeface="Arial"/>
                <a:ea typeface="YS Text"/>
              </a:rPr>
              <a:t> </a:t>
            </a:r>
            <a:r>
              <a:rPr b="1" lang="en-US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YS Text"/>
              </a:rPr>
              <a:t>это система методов и форм организации учебного процесса, направленная на формирование интеллектуального и творческого потенциала учащихся. Такая технология предполагает сочетание учебной деятельности, в рамках которой формируются базовые знания, умения и навыки, с творческой деятельностью</a:t>
            </a:r>
            <a:r>
              <a:rPr b="1" lang="ru-RU" sz="600" strike="noStrike" u="none">
                <a:solidFill>
                  <a:srgbClr val="333333"/>
                </a:solidFill>
                <a:effectLst/>
                <a:uFillTx/>
                <a:latin typeface="Arial"/>
                <a:ea typeface="YS Text"/>
              </a:rPr>
              <a:t>.</a:t>
            </a:r>
            <a:endParaRPr b="0" lang="ru-RU" sz="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5988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Текстовое поле 1"/>
          <p:cNvSpPr/>
          <p:nvPr/>
        </p:nvSpPr>
        <p:spPr>
          <a:xfrm>
            <a:off x="243360" y="220320"/>
            <a:ext cx="2792880" cy="97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Технология  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 интеллектуально-творческого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 </a:t>
            </a:r>
            <a:r>
              <a:rPr b="1" lang="ru-RU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мышления</a:t>
            </a:r>
            <a:r>
              <a:rPr b="1" lang="en-US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 школьников</a:t>
            </a:r>
            <a:r>
              <a:rPr b="1" lang="ru-RU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 ставит перед собой следующие задачи: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ae5952"/>
              </a:buClr>
              <a:buSzPct val="140000"/>
              <a:buFont typeface="Wingdings" charset="2"/>
              <a:buChar char=""/>
              <a:tabLst>
                <a:tab algn="l" pos="0"/>
              </a:tabLst>
            </a:pPr>
            <a:r>
              <a:rPr b="1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р</a:t>
            </a:r>
            <a:r>
              <a:rPr b="1" lang="en-US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азвитие интеллектуальных способностей</a:t>
            </a:r>
            <a:r>
              <a:rPr b="1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;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266760">
              <a:lnSpc>
                <a:spcPct val="100000"/>
              </a:lnSpc>
              <a:tabLst>
                <a:tab algn="l" pos="0"/>
              </a:tabLst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ae5952"/>
              </a:buClr>
              <a:buSzPct val="140000"/>
              <a:buFont typeface="Wingdings" charset="2"/>
              <a:buChar char=""/>
              <a:tabLst>
                <a:tab algn="l" pos="0"/>
              </a:tabLst>
            </a:pPr>
            <a:r>
              <a:rPr b="1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ф</a:t>
            </a:r>
            <a:r>
              <a:rPr b="1" lang="en-US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ормирование опыта творческой деятельности</a:t>
            </a:r>
            <a:r>
              <a:rPr b="1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;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266760">
              <a:lnSpc>
                <a:spcPct val="100000"/>
              </a:lnSpc>
              <a:tabLst>
                <a:tab algn="l" pos="0"/>
              </a:tabLst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ae5952"/>
              </a:buClr>
              <a:buSzPct val="140000"/>
              <a:buFont typeface="Wingdings" charset="2"/>
              <a:buChar char=""/>
              <a:tabLst>
                <a:tab algn="l" pos="0"/>
              </a:tabLst>
            </a:pPr>
            <a:r>
              <a:rPr b="1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в</a:t>
            </a:r>
            <a:r>
              <a:rPr b="1" lang="en-US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оспитание творческой личности</a:t>
            </a:r>
            <a:r>
              <a:rPr b="1" lang="ru-RU" sz="8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.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5988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" name="Текстовое поле 4"/>
          <p:cNvSpPr/>
          <p:nvPr/>
        </p:nvSpPr>
        <p:spPr>
          <a:xfrm>
            <a:off x="294480" y="279360"/>
            <a:ext cx="2610000" cy="131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90000"/>
              </a:lnSpc>
              <a:tabLst>
                <a:tab algn="l" pos="0"/>
              </a:tabLst>
            </a:pPr>
            <a:r>
              <a:rPr b="1" lang="ru-RU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</a:rPr>
              <a:t>Приоритетные направлени</a:t>
            </a:r>
            <a:r>
              <a:rPr b="1" lang="ru-RU" sz="900" strike="noStrike" u="none"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Times New Roman"/>
              </a:rPr>
              <a:t>я: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90000"/>
              </a:lnSpc>
              <a:tabLst>
                <a:tab algn="l" pos="0"/>
              </a:tabLst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90000"/>
              </a:lnSpc>
              <a:tabLst>
                <a:tab algn="l" pos="0"/>
              </a:tabLst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457200">
              <a:lnSpc>
                <a:spcPct val="90000"/>
              </a:lnSpc>
              <a:buClr>
                <a:srgbClr val="9f4363"/>
              </a:buClr>
              <a:buSzPct val="135000"/>
              <a:buFont typeface="Wingdings" charset="2"/>
              <a:buChar char=""/>
              <a:tabLst>
                <a:tab algn="l" pos="0"/>
              </a:tabLst>
            </a:pPr>
            <a:r>
              <a:rPr b="1" lang="ru-RU" sz="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учить детей учиться, стимулируя развитие творческой личности;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90000"/>
              </a:lnSpc>
              <a:tabLst>
                <a:tab algn="l" pos="0"/>
              </a:tabLst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457200">
              <a:lnSpc>
                <a:spcPct val="90000"/>
              </a:lnSpc>
              <a:buClr>
                <a:srgbClr val="9f4363"/>
              </a:buClr>
              <a:buSzPct val="135000"/>
              <a:buFont typeface="Wingdings" charset="2"/>
              <a:buChar char=""/>
              <a:tabLst>
                <a:tab algn="l" pos="0"/>
              </a:tabLst>
            </a:pPr>
            <a:r>
              <a:rPr b="1" lang="ru-RU" sz="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формировать познавательную потребность;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90000"/>
              </a:lnSpc>
              <a:tabLst>
                <a:tab algn="l" pos="0"/>
              </a:tabLst>
            </a:pP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457200">
              <a:lnSpc>
                <a:spcPct val="90000"/>
              </a:lnSpc>
              <a:buClr>
                <a:srgbClr val="9f4363"/>
              </a:buClr>
              <a:buSzPct val="135000"/>
              <a:buFont typeface="Wingdings" charset="2"/>
              <a:buChar char=""/>
              <a:tabLst>
                <a:tab algn="l" pos="0"/>
              </a:tabLst>
            </a:pPr>
            <a:r>
              <a:rPr b="1" lang="ru-RU" sz="8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создавать творческую образовательную среду, обеспечивающую самореализацию школьников.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5988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4" name="Текстовое поле 5"/>
          <p:cNvSpPr/>
          <p:nvPr/>
        </p:nvSpPr>
        <p:spPr>
          <a:xfrm>
            <a:off x="114840" y="290160"/>
            <a:ext cx="2999880" cy="82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900" strike="noStrike" u="non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YS Text"/>
              </a:rPr>
              <a:t>Принципы использования:</a:t>
            </a:r>
            <a:endParaRPr b="0" lang="ru-RU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507737"/>
              </a:buClr>
              <a:buSzPct val="140000"/>
              <a:buFont typeface="Wingdings" charset="2"/>
              <a:buChar char=""/>
              <a:tabLst>
                <a:tab algn="l" pos="0"/>
              </a:tabLst>
            </a:pPr>
            <a:r>
              <a:rPr b="1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п</a:t>
            </a:r>
            <a:r>
              <a:rPr b="1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риродосообразность</a:t>
            </a:r>
            <a:r>
              <a:rPr b="1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;</a:t>
            </a:r>
            <a:endParaRPr b="0" lang="ru-RU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507737"/>
              </a:buClr>
              <a:buSzPct val="140000"/>
              <a:buFont typeface="Wingdings" charset="2"/>
              <a:buChar char=""/>
              <a:tabLst>
                <a:tab algn="l" pos="0"/>
              </a:tabLst>
            </a:pPr>
            <a:r>
              <a:rPr b="1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п</a:t>
            </a:r>
            <a:r>
              <a:rPr b="1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реемственность</a:t>
            </a:r>
            <a:r>
              <a:rPr b="1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;</a:t>
            </a:r>
            <a:endParaRPr b="0" lang="ru-RU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507737"/>
              </a:buClr>
              <a:buSzPct val="140000"/>
              <a:buFont typeface="Wingdings" charset="2"/>
              <a:buChar char=""/>
              <a:tabLst>
                <a:tab algn="l" pos="0"/>
              </a:tabLst>
            </a:pPr>
            <a:r>
              <a:rPr b="1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в</a:t>
            </a:r>
            <a:r>
              <a:rPr b="1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заимоподдержка </a:t>
            </a:r>
            <a:r>
              <a:rPr b="1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;</a:t>
            </a:r>
            <a:endParaRPr b="0" lang="ru-RU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507737"/>
              </a:buClr>
              <a:buSzPct val="140000"/>
              <a:buFont typeface="Wingdings" charset="2"/>
              <a:buChar char=""/>
              <a:tabLst>
                <a:tab algn="l" pos="0"/>
              </a:tabLst>
            </a:pPr>
            <a:r>
              <a:rPr b="1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б</a:t>
            </a:r>
            <a:r>
              <a:rPr b="1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езусловное принятие личности учащегося</a:t>
            </a:r>
            <a:r>
              <a:rPr b="1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;</a:t>
            </a:r>
            <a:endParaRPr b="0" lang="ru-RU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507737"/>
              </a:buClr>
              <a:buSzPct val="140000"/>
              <a:buFont typeface="Wingdings" charset="2"/>
              <a:buChar char=""/>
              <a:tabLst>
                <a:tab algn="l" pos="0"/>
              </a:tabLst>
            </a:pPr>
            <a:r>
              <a:rPr b="1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д</a:t>
            </a:r>
            <a:r>
              <a:rPr b="1" lang="en-US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оступность</a:t>
            </a:r>
            <a:r>
              <a:rPr b="1" lang="ru-RU" sz="700" strike="noStrike" u="none">
                <a:solidFill>
                  <a:srgbClr val="333333"/>
                </a:solidFill>
                <a:effectLst/>
                <a:uFillTx/>
                <a:latin typeface="Calibri"/>
                <a:ea typeface="Arial"/>
              </a:rPr>
              <a:t>.</a:t>
            </a:r>
            <a:endParaRPr b="0" lang="ru-RU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3" descr=""/>
          <p:cNvPicPr/>
          <p:nvPr/>
        </p:nvPicPr>
        <p:blipFill>
          <a:blip r:embed="rId1"/>
          <a:srcRect l="55883" t="33452" r="15262" b="13956"/>
          <a:stretch/>
        </p:blipFill>
        <p:spPr>
          <a:xfrm rot="16200000">
            <a:off x="693000" y="-659880"/>
            <a:ext cx="1813320" cy="319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6" name="Текстовое поле 1"/>
          <p:cNvSpPr/>
          <p:nvPr/>
        </p:nvSpPr>
        <p:spPr>
          <a:xfrm>
            <a:off x="169560" y="30960"/>
            <a:ext cx="2073960" cy="85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266760">
              <a:lnSpc>
                <a:spcPct val="100000"/>
              </a:lnSpc>
            </a:pPr>
            <a:r>
              <a:rPr b="1" i="1" lang="en-US" sz="1000" strike="noStrike" u="none">
                <a:solidFill>
                  <a:schemeClr val="accent5"/>
                </a:solidFill>
                <a:effectLst/>
                <a:uFillTx/>
                <a:latin typeface="Calibri"/>
                <a:ea typeface="Arial"/>
              </a:rPr>
              <a:t>Формы</a:t>
            </a:r>
            <a:r>
              <a:rPr b="1" i="1" lang="ru-RU" sz="1000" strike="noStrike" u="none">
                <a:solidFill>
                  <a:schemeClr val="accent5"/>
                </a:solidFill>
                <a:effectLst/>
                <a:uFillTx/>
                <a:latin typeface="Calibri"/>
                <a:ea typeface="Arial"/>
              </a:rPr>
              <a:t> занятий:</a:t>
            </a:r>
            <a:endParaRPr b="0" lang="ru-RU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ee7228"/>
              </a:buClr>
              <a:buSzPct val="140000"/>
              <a:buFont typeface="Wingdings" charset="2"/>
              <a:buChar char=""/>
            </a:pPr>
            <a:r>
              <a:rPr b="1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тридиционные уроки;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ee7228"/>
              </a:buClr>
              <a:buSzPct val="140000"/>
              <a:buFont typeface="Wingdings" charset="2"/>
              <a:buChar char=""/>
            </a:pPr>
            <a:r>
              <a:rPr b="1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н</a:t>
            </a:r>
            <a:r>
              <a:rPr b="1" lang="en-US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етрадиционные уроки</a:t>
            </a:r>
            <a:r>
              <a:rPr b="1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;</a:t>
            </a:r>
            <a:r>
              <a:rPr b="0" lang="en-US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 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ee7228"/>
              </a:buClr>
              <a:buSzPct val="140000"/>
              <a:buFont typeface="Wingdings" charset="2"/>
              <a:buChar char=""/>
            </a:pPr>
            <a:r>
              <a:rPr b="1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и</a:t>
            </a:r>
            <a:r>
              <a:rPr b="1" lang="en-US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сследовательская работа</a:t>
            </a:r>
            <a:r>
              <a:rPr b="1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;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ee7228"/>
              </a:buClr>
              <a:buSzPct val="140000"/>
              <a:buFont typeface="Wingdings" charset="2"/>
              <a:buChar char=""/>
            </a:pPr>
            <a:r>
              <a:rPr b="1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в</a:t>
            </a:r>
            <a:r>
              <a:rPr b="1" lang="en-US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неурочная деятельность</a:t>
            </a:r>
            <a:r>
              <a:rPr b="1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;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 defTabSz="266760">
              <a:lnSpc>
                <a:spcPct val="100000"/>
              </a:lnSpc>
              <a:buClr>
                <a:srgbClr val="ee7228"/>
              </a:buClr>
              <a:buSzPct val="140000"/>
              <a:buFont typeface="Wingdings" charset="2"/>
              <a:buChar char=""/>
            </a:pPr>
            <a:r>
              <a:rPr b="1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д</a:t>
            </a:r>
            <a:r>
              <a:rPr b="1" lang="en-US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емонстрация примера</a:t>
            </a:r>
            <a:r>
              <a:rPr b="1" lang="ru-RU" sz="800" strike="noStrike" u="non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.</a:t>
            </a:r>
            <a:endParaRPr b="0" lang="ru-RU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7" name="Изображение 2" descr=""/>
          <p:cNvPicPr/>
          <p:nvPr/>
        </p:nvPicPr>
        <p:blipFill>
          <a:blip r:embed="rId2"/>
          <a:stretch/>
        </p:blipFill>
        <p:spPr>
          <a:xfrm>
            <a:off x="1894320" y="658440"/>
            <a:ext cx="1095480" cy="510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" name="Изображение 4" descr=""/>
          <p:cNvPicPr/>
          <p:nvPr/>
        </p:nvPicPr>
        <p:blipFill>
          <a:blip r:embed="rId3"/>
          <a:stretch/>
        </p:blipFill>
        <p:spPr>
          <a:xfrm>
            <a:off x="2066400" y="77400"/>
            <a:ext cx="1086120" cy="482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9" name="Изображение 7" descr=""/>
          <p:cNvPicPr/>
          <p:nvPr/>
        </p:nvPicPr>
        <p:blipFill>
          <a:blip r:embed="rId4"/>
          <a:stretch/>
        </p:blipFill>
        <p:spPr>
          <a:xfrm>
            <a:off x="283680" y="957600"/>
            <a:ext cx="935640" cy="480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0" name="Изображение 5" descr=""/>
          <p:cNvPicPr/>
          <p:nvPr/>
        </p:nvPicPr>
        <p:blipFill>
          <a:blip r:embed="rId5"/>
          <a:stretch/>
        </p:blipFill>
        <p:spPr>
          <a:xfrm>
            <a:off x="1482120" y="1228680"/>
            <a:ext cx="1148400" cy="528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1" name="Изображение 10" descr=""/>
          <p:cNvPicPr/>
          <p:nvPr/>
        </p:nvPicPr>
        <p:blipFill>
          <a:blip r:embed="rId6"/>
          <a:stretch/>
        </p:blipFill>
        <p:spPr>
          <a:xfrm>
            <a:off x="147960" y="891000"/>
            <a:ext cx="1288440" cy="592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</TotalTime>
  <Application>LibreOffice/25.2.5.2$Windows_X86_64 LibreOffice_project/03d19516eb2e1dd5d4ccd751a0d6f35f35e08022</Application>
  <AppVersion>15.0000</AppVersion>
  <Words>7824</Words>
  <Paragraphs>210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2016-11-30T16:23:00Z</dcterms:created>
  <dc:creator>copyright@2019—dreamer; ABATARA1</dc:creator>
  <dc:description/>
  <dc:language>ru-RU</dc:language>
  <cp:lastModifiedBy/>
  <dcterms:modified xsi:type="dcterms:W3CDTF">2025-10-29T13:39:17Z</dcterms:modified>
  <cp:revision>79</cp:revision>
  <dc:subject/>
  <dc:title>Name Card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3AF3C4989D694B7B82E38EB96AF2D303_13</vt:lpwstr>
  </property>
  <property fmtid="{D5CDD505-2E9C-101B-9397-08002B2CF9AE}" pid="3" name="KSOProductBuildVer">
    <vt:lpwstr>1049-12.2.0.23131</vt:lpwstr>
  </property>
  <property fmtid="{D5CDD505-2E9C-101B-9397-08002B2CF9AE}" pid="4" name="Notes">
    <vt:i4>1</vt:i4>
  </property>
  <property fmtid="{D5CDD505-2E9C-101B-9397-08002B2CF9AE}" pid="5" name="PresentationFormat">
    <vt:lpwstr>Произвольный</vt:lpwstr>
  </property>
  <property fmtid="{D5CDD505-2E9C-101B-9397-08002B2CF9AE}" pid="6" name="Slides">
    <vt:i4>27</vt:i4>
  </property>
</Properties>
</file>