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64" r:id="rId10"/>
    <p:sldId id="287" r:id="rId11"/>
    <p:sldId id="288" r:id="rId12"/>
    <p:sldId id="265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-52"/>
      <p:regular r:id="rId20"/>
      <p:bold r:id="rId21"/>
      <p:italic r:id="rId22"/>
      <p:boldItalic r:id="rId23"/>
    </p:embeddedFont>
    <p:embeddedFont>
      <p:font typeface="Nunito SemiBold" panose="020B0604020202020204" charset="-52"/>
      <p:regular r:id="rId24"/>
      <p:bold r:id="rId25"/>
      <p:italic r:id="rId26"/>
      <p:boldItalic r:id="rId27"/>
    </p:embeddedFont>
    <p:embeddedFont>
      <p:font typeface="Amatic SC" panose="020B0604020202020204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D366BDC-9DA7-4044-955A-28C3AA746F1C}">
  <a:tblStyle styleId="{CD366BDC-9DA7-4044-955A-28C3AA746F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673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1%81%D1%88%D0%B8%D0%B5_%D1%81%D1%82%D0%B5%D0%BF%D0%B5%D0%BD%D0%B8_%D0%BE%D1%82%D0%BB%D0%B8%D1%87%D0%B8%D1%8F_%D0%A1%D0%A1%D0%A1%D0%A0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1%D1%80%D0%B5%D1%81%D1%82%D1%81%D0%BA%D0%B0%D1%8F_%D0%BA%D1%80%D0%B5%D0%BF%D0%BE%D1%81%D1%82%D1%8C" TargetMode="External"/><Relationship Id="rId5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4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979712" y="1275606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Путешествие в город-герой</a:t>
            </a:r>
            <a:endParaRPr sz="7200" dirty="0"/>
          </a:p>
        </p:txBody>
      </p:sp>
      <p:sp>
        <p:nvSpPr>
          <p:cNvPr id="3" name="Google Shape;183;p15"/>
          <p:cNvSpPr txBox="1">
            <a:spLocks/>
          </p:cNvSpPr>
          <p:nvPr/>
        </p:nvSpPr>
        <p:spPr>
          <a:xfrm>
            <a:off x="4860032" y="3075806"/>
            <a:ext cx="3103844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ru-RU" sz="2400" dirty="0" smtClean="0"/>
              <a:t>Подготовила: учитель математики </a:t>
            </a:r>
          </a:p>
          <a:p>
            <a:r>
              <a:rPr lang="ru-RU" sz="2400" dirty="0" smtClean="0"/>
              <a:t>Кирилина Татьяна Егоровна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4</a:t>
            </a:r>
            <a:endParaRPr dirty="0"/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1012340" y="1473377"/>
            <a:ext cx="6768201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 smtClean="0"/>
              <a:t>.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9232" r="34901" b="14359"/>
          <a:stretch>
            <a:fillRect/>
          </a:stretch>
        </p:blipFill>
        <p:spPr bwMode="auto">
          <a:xfrm>
            <a:off x="1331640" y="1384214"/>
            <a:ext cx="2736304" cy="34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1532"/>
            <a:ext cx="23415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9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562137" y="1565655"/>
            <a:ext cx="4896544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1.1.72000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1.2.13600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1.3. 13 часов 19 минут</a:t>
            </a:r>
          </a:p>
          <a:p>
            <a:r>
              <a:rPr lang="ru-RU" dirty="0"/>
              <a:t>2. 6352</a:t>
            </a:r>
          </a:p>
          <a:p>
            <a:r>
              <a:rPr lang="ru-RU" dirty="0"/>
              <a:t>3. Примерно 4 мин (4 минуты 10 сек)</a:t>
            </a:r>
          </a:p>
          <a:p>
            <a:r>
              <a:rPr lang="ru-RU" dirty="0"/>
              <a:t>4.1. 1274 квадратных метра</a:t>
            </a:r>
          </a:p>
          <a:p>
            <a:r>
              <a:rPr lang="ru-RU" dirty="0"/>
              <a:t>4.2. Понадобится 128 упаковок - 559360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Ответы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697918" y="1417016"/>
            <a:ext cx="3002700" cy="2762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Google Shape;438;p40"/>
          <p:cNvSpPr/>
          <p:nvPr/>
        </p:nvSpPr>
        <p:spPr>
          <a:xfrm>
            <a:off x="7776277" y="674611"/>
            <a:ext cx="501334" cy="71575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38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1043608" y="2139702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Чему мы сегодня научились?</a:t>
            </a:r>
            <a:endParaRPr dirty="0"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827584" y="2458387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Все молодцы</a:t>
            </a:r>
            <a:r>
              <a:rPr lang="en" sz="7200" dirty="0" smtClean="0"/>
              <a:t>!</a:t>
            </a:r>
            <a:endParaRPr sz="7200"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Город-герой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611560" y="1418354"/>
            <a:ext cx="3146716" cy="29535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err="1"/>
              <a:t>Го́род-геро́й</a:t>
            </a:r>
            <a:r>
              <a:rPr lang="ru-RU" sz="1600" dirty="0"/>
              <a:t> — </a:t>
            </a:r>
            <a:r>
              <a:rPr lang="ru-RU" sz="1600" dirty="0">
                <a:hlinkClick r:id="rId3" tooltip="Высшие степени отличия СССР"/>
              </a:rPr>
              <a:t>высшая степень отличия</a:t>
            </a:r>
            <a:r>
              <a:rPr lang="ru-RU" sz="1600" dirty="0"/>
              <a:t>, которой удостоены двенадцать городов </a:t>
            </a:r>
            <a:r>
              <a:rPr lang="ru-RU" sz="1600" dirty="0">
                <a:hlinkClick r:id="rId4" tooltip="Союз Советских Социалистических Республик"/>
              </a:rPr>
              <a:t>Советского Союза</a:t>
            </a:r>
            <a:r>
              <a:rPr lang="ru-RU" sz="1600" dirty="0"/>
              <a:t>, прославившихся своей героической обороной во время </a:t>
            </a:r>
            <a:r>
              <a:rPr lang="ru-RU" sz="1600" dirty="0">
                <a:hlinkClick r:id="rId5" tooltip="Великая Отечественная война"/>
              </a:rPr>
              <a:t>Великой Отечественной войны 1941—1945 </a:t>
            </a:r>
            <a:r>
              <a:rPr lang="ru-RU" sz="1600" dirty="0" smtClean="0">
                <a:hlinkClick r:id="rId5" tooltip="Великая Отечественная война"/>
              </a:rPr>
              <a:t>годов</a:t>
            </a:r>
            <a:r>
              <a:rPr lang="ru-RU" sz="1600" dirty="0"/>
              <a:t> </a:t>
            </a:r>
            <a:r>
              <a:rPr lang="ru-RU" sz="1600" dirty="0" smtClean="0"/>
              <a:t>. </a:t>
            </a:r>
            <a:r>
              <a:rPr lang="ru-RU" sz="1600" dirty="0"/>
              <a:t>Кроме того, </a:t>
            </a:r>
            <a:r>
              <a:rPr lang="ru-RU" sz="1600" dirty="0">
                <a:hlinkClick r:id="rId6" tooltip="Брестская крепость"/>
              </a:rPr>
              <a:t>Брестской крепости</a:t>
            </a:r>
            <a:r>
              <a:rPr lang="ru-RU" sz="1600" dirty="0"/>
              <a:t> присвоено звание </a:t>
            </a:r>
            <a:r>
              <a:rPr lang="ru-RU" sz="1600" b="1" dirty="0"/>
              <a:t>крепости-героя</a:t>
            </a:r>
            <a:endParaRPr sz="2800"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76" y="1357604"/>
            <a:ext cx="453440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043608" y="915566"/>
            <a:ext cx="7200800" cy="33843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ru-RU" sz="1600" dirty="0"/>
              <a:t>В этом учебном году учащиеся </a:t>
            </a:r>
            <a:r>
              <a:rPr lang="ru-RU" sz="1600" dirty="0" smtClean="0"/>
              <a:t>5 </a:t>
            </a:r>
            <a:r>
              <a:rPr lang="ru-RU" sz="1600" dirty="0"/>
              <a:t>классов решили посетить один из городов-героев России. После обсуждения различных вариантов было принято решение совершить экскурсионную поездку в Волгоград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 smtClean="0"/>
              <a:t> </a:t>
            </a:r>
            <a:r>
              <a:rPr lang="ru-RU" sz="1600" dirty="0"/>
              <a:t>Изучив экскурсионные туры от различных туроператоров, остановились на программе, которую предложила туристическая фирма  «Ветер перемен». Можно было выбрать либо однодневную поездку, либо на два дня с ночёвкой в гостинице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 smtClean="0"/>
              <a:t> Пятиклассники </a:t>
            </a:r>
            <a:r>
              <a:rPr lang="ru-RU" sz="1600" dirty="0"/>
              <a:t>решили выбрать однодневную поездку. Ознакомьтесь с программой и таблицей с указанием цены в рублях на одного школьника.</a:t>
            </a: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43" y="555526"/>
            <a:ext cx="6191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99592" y="1583748"/>
            <a:ext cx="3644692" cy="10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Практические задания</a:t>
            </a:r>
            <a:endParaRPr sz="7200" dirty="0"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>
          <a:xfrm>
            <a:off x="827584" y="3075806"/>
            <a:ext cx="3261300" cy="13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На решение задач даётся 20 мин.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Распределите роли в команде.</a:t>
            </a:r>
            <a:endParaRPr dirty="0"/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467544" y="1439531"/>
            <a:ext cx="4896544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600" dirty="0" smtClean="0"/>
              <a:t>1.1.Рассчитайте </a:t>
            </a:r>
            <a:r>
              <a:rPr lang="ru-RU" sz="1600" dirty="0"/>
              <a:t>общую стоимость однодневного тура для группы из 16 человек. </a:t>
            </a:r>
          </a:p>
          <a:p>
            <a:r>
              <a:rPr lang="ru-RU" sz="1600" dirty="0"/>
              <a:t>1.2. Пятиклассницы-близнецы Оля и Маша Ивановы решили поехать в Волгоград в составе  группы в 16 человек. Во сколько рублей обойдётся поездка семье Ивановых, если железнодорожный билет в оба конца на каждого ребёнка составит 2300рублей?</a:t>
            </a:r>
          </a:p>
          <a:p>
            <a:r>
              <a:rPr lang="ru-RU" sz="1600" dirty="0"/>
              <a:t>1.3. Сколько часов и минут находится в пути поезд на обратном пути , если время прибытия в пункт назначения 12ч 19мин.?</a:t>
            </a: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1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697918" y="1417016"/>
            <a:ext cx="3002700" cy="2762100"/>
          </a:xfrm>
        </p:spPr>
        <p:txBody>
          <a:bodyPr/>
          <a:lstStyle/>
          <a:p>
            <a:r>
              <a:rPr lang="ru-RU" dirty="0" smtClean="0"/>
              <a:t>Стоимость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02" y="1801576"/>
            <a:ext cx="22193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438;p40"/>
          <p:cNvSpPr/>
          <p:nvPr/>
        </p:nvSpPr>
        <p:spPr>
          <a:xfrm>
            <a:off x="7776277" y="674611"/>
            <a:ext cx="501334" cy="71575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467544" y="1439531"/>
            <a:ext cx="4896544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1600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</a:t>
            </a:r>
            <a:r>
              <a:rPr lang="en-US" dirty="0" smtClean="0"/>
              <a:t>2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697918" y="1417016"/>
            <a:ext cx="3002700" cy="2762100"/>
          </a:xfrm>
        </p:spPr>
        <p:txBody>
          <a:bodyPr/>
          <a:lstStyle/>
          <a:p>
            <a:pPr marL="10160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1590"/>
            <a:ext cx="5964495" cy="33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4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Задание 3</a:t>
            </a:r>
            <a:endParaRPr dirty="0"/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1012340" y="1473377"/>
            <a:ext cx="6768201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dirty="0"/>
              <a:t>От подножия кургана до его вершины посетитель проходит 200 ступеней. Именно столько огненных дней и ночей продолжалась Сталинградская битва. На преодоление четырёх ступеней в спокойном темпе у школьника обычно уходит 5с. Рассчитайте, сколько минут   примерно займёт подъём от подножия до монумента «Родина- мать», если пятиклассники будут осуществлять подъём без отдыха? 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 smtClean="0"/>
              <a:t>.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309</Words>
  <Application>Microsoft Office PowerPoint</Application>
  <PresentationFormat>Экран (16:9)</PresentationFormat>
  <Paragraphs>45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Nunito</vt:lpstr>
      <vt:lpstr>Nunito SemiBold</vt:lpstr>
      <vt:lpstr>Amatic SC</vt:lpstr>
      <vt:lpstr>Curio template</vt:lpstr>
      <vt:lpstr>Путешествие в город-герой</vt:lpstr>
      <vt:lpstr>Город-герой</vt:lpstr>
      <vt:lpstr>История</vt:lpstr>
      <vt:lpstr>Презентация PowerPoint</vt:lpstr>
      <vt:lpstr>Презентация PowerPoint</vt:lpstr>
      <vt:lpstr>Практические задания</vt:lpstr>
      <vt:lpstr>Задание 1</vt:lpstr>
      <vt:lpstr>Задание 2</vt:lpstr>
      <vt:lpstr>Задание 3</vt:lpstr>
      <vt:lpstr>Задание 4</vt:lpstr>
      <vt:lpstr>Ответы</vt:lpstr>
      <vt:lpstr>Чему мы сегодня научились?</vt:lpstr>
      <vt:lpstr>Все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город-герой</dc:title>
  <dc:creator>Hp</dc:creator>
  <cp:lastModifiedBy>Hp</cp:lastModifiedBy>
  <cp:revision>5</cp:revision>
  <dcterms:modified xsi:type="dcterms:W3CDTF">2020-11-29T20:56:04Z</dcterms:modified>
</cp:coreProperties>
</file>