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0" r:id="rId4"/>
    <p:sldId id="261" r:id="rId5"/>
    <p:sldId id="259" r:id="rId6"/>
    <p:sldId id="266" r:id="rId7"/>
    <p:sldId id="265" r:id="rId8"/>
    <p:sldId id="264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54" autoAdjust="0"/>
  </p:normalViewPr>
  <p:slideViewPr>
    <p:cSldViewPr>
      <p:cViewPr varScale="1">
        <p:scale>
          <a:sx n="84" d="100"/>
          <a:sy n="84" d="100"/>
        </p:scale>
        <p:origin x="1426" y="7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28.10.2025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28.10.2025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28.10.2025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28.10.2025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28.10.2025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28.10.2025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28.10.2025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Содержимое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1026" name="Picture 2" descr="C:\Documents and Settings\Admin\Рабочий стол\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53526" cy="6867525"/>
          </a:xfrm>
          <a:prstGeom prst="rect">
            <a:avLst/>
          </a:prstGeom>
          <a:noFill/>
        </p:spPr>
      </p:pic>
      <p:sp>
        <p:nvSpPr>
          <p:cNvPr id="7" name="Прямоугольник 6"/>
          <p:cNvSpPr/>
          <p:nvPr/>
        </p:nvSpPr>
        <p:spPr>
          <a:xfrm>
            <a:off x="1061163" y="1973258"/>
            <a:ext cx="7084632" cy="258532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5400" b="1" dirty="0" smtClean="0">
                <a:solidFill>
                  <a:schemeClr val="bg1"/>
                </a:solidFill>
              </a:rPr>
              <a:t>Уравнение и его корни</a:t>
            </a:r>
          </a:p>
          <a:p>
            <a:endParaRPr lang="ru-RU" sz="5400" b="1" dirty="0">
              <a:solidFill>
                <a:schemeClr val="bg1"/>
              </a:solidFill>
            </a:endParaRPr>
          </a:p>
          <a:p>
            <a:pPr algn="ctr"/>
            <a:r>
              <a:rPr lang="ru-RU" sz="5400" b="1" dirty="0" smtClean="0">
                <a:solidFill>
                  <a:schemeClr val="bg1"/>
                </a:solidFill>
              </a:rPr>
              <a:t>7 класс</a:t>
            </a:r>
            <a:endParaRPr lang="ru-RU" sz="54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Содержимое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1026" name="Picture 2" descr="C:\Documents and Settings\Admin\Рабочий стол\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53526" cy="6867525"/>
          </a:xfrm>
          <a:prstGeom prst="rect">
            <a:avLst/>
          </a:prstGeom>
          <a:noFill/>
        </p:spPr>
      </p:pic>
      <p:sp>
        <p:nvSpPr>
          <p:cNvPr id="7" name="Прямоугольник 6"/>
          <p:cNvSpPr/>
          <p:nvPr/>
        </p:nvSpPr>
        <p:spPr>
          <a:xfrm>
            <a:off x="755576" y="857232"/>
            <a:ext cx="7488832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 smtClean="0">
                <a:solidFill>
                  <a:schemeClr val="bg1"/>
                </a:solidFill>
              </a:rPr>
              <a:t>Уравнение – равенство, содержащее переменную.</a:t>
            </a:r>
          </a:p>
          <a:p>
            <a:endParaRPr lang="ru-RU" sz="2800" b="1" dirty="0">
              <a:solidFill>
                <a:schemeClr val="bg1"/>
              </a:solidFill>
            </a:endParaRPr>
          </a:p>
          <a:p>
            <a:r>
              <a:rPr lang="ru-RU" sz="2800" b="1" dirty="0" smtClean="0">
                <a:solidFill>
                  <a:schemeClr val="bg1"/>
                </a:solidFill>
              </a:rPr>
              <a:t>Корень уравнение – значение переменной, при котором уравнение обращается в верное равенство.</a:t>
            </a:r>
          </a:p>
          <a:p>
            <a:endParaRPr lang="ru-RU" sz="2800" b="1" dirty="0">
              <a:solidFill>
                <a:schemeClr val="bg1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755576" y="4091861"/>
            <a:ext cx="698477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ru-RU" sz="2800" b="1" dirty="0">
                <a:solidFill>
                  <a:prstClr val="white"/>
                </a:solidFill>
              </a:rPr>
              <a:t>Решить уравнение – найти его корни или доказать, что корней нет.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Содержимое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1026" name="Picture 2" descr="C:\Documents and Settings\Admin\Рабочий стол\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9526" y="0"/>
            <a:ext cx="9153526" cy="6867525"/>
          </a:xfrm>
          <a:prstGeom prst="rect">
            <a:avLst/>
          </a:prstGeom>
          <a:noFill/>
        </p:spPr>
      </p:pic>
      <p:sp>
        <p:nvSpPr>
          <p:cNvPr id="7" name="Прямоугольник 6"/>
          <p:cNvSpPr/>
          <p:nvPr/>
        </p:nvSpPr>
        <p:spPr>
          <a:xfrm>
            <a:off x="457200" y="857232"/>
            <a:ext cx="7715200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 smtClean="0">
                <a:solidFill>
                  <a:prstClr val="white"/>
                </a:solidFill>
              </a:rPr>
              <a:t>Определите является ли число 3 корнем уравнения:</a:t>
            </a:r>
          </a:p>
          <a:p>
            <a:pPr marL="514350" indent="-514350">
              <a:buAutoNum type="arabicPeriod"/>
            </a:pPr>
            <a:r>
              <a:rPr lang="ru-RU" sz="2800" b="1" dirty="0" smtClean="0">
                <a:solidFill>
                  <a:prstClr val="white"/>
                </a:solidFill>
              </a:rPr>
              <a:t>2х = 6</a:t>
            </a:r>
          </a:p>
          <a:p>
            <a:pPr marL="514350" indent="-514350">
              <a:buAutoNum type="arabicPeriod"/>
            </a:pPr>
            <a:r>
              <a:rPr lang="ru-RU" sz="2800" b="1" dirty="0" smtClean="0">
                <a:solidFill>
                  <a:prstClr val="white"/>
                </a:solidFill>
              </a:rPr>
              <a:t>8х – 4 = 20</a:t>
            </a:r>
          </a:p>
          <a:p>
            <a:pPr marL="514350" indent="-514350">
              <a:buAutoNum type="arabicPeriod"/>
            </a:pPr>
            <a:r>
              <a:rPr lang="ru-RU" sz="2800" b="1" dirty="0" smtClean="0">
                <a:solidFill>
                  <a:prstClr val="white"/>
                </a:solidFill>
              </a:rPr>
              <a:t>-5х = 1 -16</a:t>
            </a:r>
          </a:p>
          <a:p>
            <a:pPr marL="514350" indent="-514350">
              <a:buAutoNum type="arabicPeriod"/>
            </a:pPr>
            <a:r>
              <a:rPr lang="ru-RU" sz="2800" b="1" dirty="0" smtClean="0">
                <a:solidFill>
                  <a:prstClr val="white"/>
                </a:solidFill>
              </a:rPr>
              <a:t>4  + 3х = 0</a:t>
            </a:r>
            <a:endParaRPr lang="ru-RU" sz="2800" b="1" dirty="0">
              <a:solidFill>
                <a:prstClr val="white"/>
              </a:solidFill>
            </a:endParaRPr>
          </a:p>
          <a:p>
            <a:pPr marL="514350" indent="-514350">
              <a:buAutoNum type="arabicPeriod"/>
            </a:pPr>
            <a:endParaRPr lang="ru-RU" sz="2800" b="1" dirty="0" smtClean="0">
              <a:solidFill>
                <a:prstClr val="white"/>
              </a:solidFill>
            </a:endParaRPr>
          </a:p>
          <a:p>
            <a:r>
              <a:rPr lang="ru-RU" sz="2800" b="1" dirty="0" smtClean="0">
                <a:solidFill>
                  <a:prstClr val="white"/>
                </a:solidFill>
              </a:rPr>
              <a:t>Какие из чисел -2, -1, 0, 1, 2, 3 являются корнем уравнения х</a:t>
            </a:r>
            <a:r>
              <a:rPr lang="ru-RU" sz="2800" b="1" baseline="30000" dirty="0" smtClean="0">
                <a:solidFill>
                  <a:prstClr val="white"/>
                </a:solidFill>
              </a:rPr>
              <a:t>2</a:t>
            </a:r>
            <a:r>
              <a:rPr lang="ru-RU" sz="2800" b="1" dirty="0" smtClean="0">
                <a:solidFill>
                  <a:prstClr val="white"/>
                </a:solidFill>
              </a:rPr>
              <a:t> + 3х = 10</a:t>
            </a:r>
          </a:p>
          <a:p>
            <a:endParaRPr lang="ru-RU" sz="2800" b="1" dirty="0">
              <a:solidFill>
                <a:prstClr val="white"/>
              </a:solidFill>
            </a:endParaRPr>
          </a:p>
          <a:p>
            <a:r>
              <a:rPr lang="ru-RU" sz="2800" b="1" dirty="0" smtClean="0">
                <a:solidFill>
                  <a:prstClr val="white"/>
                </a:solidFill>
              </a:rPr>
              <a:t>Составь уравнение, корнем которого является число 5.</a:t>
            </a:r>
            <a:endParaRPr lang="ru-RU" sz="2800" b="1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732074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Содержимое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1026" name="Picture 2" descr="C:\Documents and Settings\Admin\Рабочий стол\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53526" cy="6867525"/>
          </a:xfrm>
          <a:prstGeom prst="rect">
            <a:avLst/>
          </a:prstGeom>
          <a:noFill/>
        </p:spPr>
      </p:pic>
      <p:sp>
        <p:nvSpPr>
          <p:cNvPr id="7" name="Прямоугольник 6"/>
          <p:cNvSpPr/>
          <p:nvPr/>
        </p:nvSpPr>
        <p:spPr>
          <a:xfrm>
            <a:off x="1043608" y="857232"/>
            <a:ext cx="7344816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 smtClean="0">
                <a:solidFill>
                  <a:schemeClr val="bg1"/>
                </a:solidFill>
              </a:rPr>
              <a:t>Уравнение вида ах = в, где х – переменная, </a:t>
            </a:r>
          </a:p>
          <a:p>
            <a:r>
              <a:rPr lang="ru-RU" sz="2800" b="1" dirty="0" smtClean="0">
                <a:solidFill>
                  <a:schemeClr val="bg1"/>
                </a:solidFill>
              </a:rPr>
              <a:t>а и в некоторые числа, называется линейным уравнением с одной переменной.</a:t>
            </a:r>
          </a:p>
          <a:p>
            <a:endParaRPr lang="ru-RU" sz="2800" b="1" dirty="0">
              <a:solidFill>
                <a:schemeClr val="bg1"/>
              </a:solidFill>
            </a:endParaRPr>
          </a:p>
          <a:p>
            <a:r>
              <a:rPr lang="ru-RU" sz="2800" b="1" dirty="0" smtClean="0">
                <a:solidFill>
                  <a:schemeClr val="bg1"/>
                </a:solidFill>
              </a:rPr>
              <a:t>Реши уравнение:</a:t>
            </a:r>
          </a:p>
          <a:p>
            <a:r>
              <a:rPr lang="ru-RU" sz="2800" b="1" dirty="0" smtClean="0">
                <a:solidFill>
                  <a:schemeClr val="bg1"/>
                </a:solidFill>
              </a:rPr>
              <a:t>6х = 24</a:t>
            </a:r>
          </a:p>
          <a:p>
            <a:r>
              <a:rPr lang="ru-RU" sz="2800" b="1" dirty="0" smtClean="0">
                <a:solidFill>
                  <a:schemeClr val="bg1"/>
                </a:solidFill>
              </a:rPr>
              <a:t> 0,5х = 14</a:t>
            </a:r>
          </a:p>
          <a:p>
            <a:r>
              <a:rPr lang="ru-RU" sz="2800" b="1" dirty="0" smtClean="0">
                <a:solidFill>
                  <a:schemeClr val="bg1"/>
                </a:solidFill>
              </a:rPr>
              <a:t>8х + 18 = 42</a:t>
            </a:r>
          </a:p>
          <a:p>
            <a:endParaRPr lang="ru-RU" sz="2800" b="1" dirty="0" smtClean="0">
              <a:solidFill>
                <a:schemeClr val="bg1"/>
              </a:solidFill>
            </a:endParaRPr>
          </a:p>
          <a:p>
            <a:endParaRPr lang="ru-RU" sz="2800" b="1" dirty="0" smtClean="0">
              <a:solidFill>
                <a:schemeClr val="bg1"/>
              </a:solidFill>
            </a:endParaRPr>
          </a:p>
          <a:p>
            <a:endParaRPr lang="ru-RU" sz="2800" b="1" dirty="0">
              <a:solidFill>
                <a:schemeClr val="bg1"/>
              </a:solidFill>
            </a:endParaRPr>
          </a:p>
          <a:p>
            <a:endParaRPr lang="ru-RU" sz="2800" b="1" dirty="0" smtClean="0">
              <a:solidFill>
                <a:schemeClr val="bg1"/>
              </a:solidFill>
            </a:endParaRPr>
          </a:p>
          <a:p>
            <a:endParaRPr lang="ru-RU" sz="28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53363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Содержимое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1026" name="Picture 2" descr="C:\Documents and Settings\Admin\Рабочий стол\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24"/>
            <a:ext cx="9153526" cy="6867525"/>
          </a:xfrm>
          <a:prstGeom prst="rect">
            <a:avLst/>
          </a:prstGeom>
          <a:noFill/>
        </p:spPr>
      </p:pic>
      <p:sp>
        <p:nvSpPr>
          <p:cNvPr id="7" name="Прямоугольник 6"/>
          <p:cNvSpPr/>
          <p:nvPr/>
        </p:nvSpPr>
        <p:spPr>
          <a:xfrm>
            <a:off x="2143108" y="857232"/>
            <a:ext cx="4589132" cy="44627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2000" b="1" dirty="0" smtClean="0">
                <a:solidFill>
                  <a:prstClr val="white"/>
                </a:solidFill>
              </a:rPr>
              <a:t>Левая часть               Правая часть</a:t>
            </a:r>
          </a:p>
          <a:p>
            <a:pPr lvl="0"/>
            <a:r>
              <a:rPr lang="ru-RU" sz="4400" b="1" dirty="0" smtClean="0">
                <a:solidFill>
                  <a:prstClr val="white"/>
                </a:solidFill>
              </a:rPr>
              <a:t>8х </a:t>
            </a:r>
            <a:r>
              <a:rPr lang="ru-RU" sz="4400" b="1" dirty="0">
                <a:solidFill>
                  <a:prstClr val="white"/>
                </a:solidFill>
              </a:rPr>
              <a:t>+ 18 = </a:t>
            </a:r>
            <a:r>
              <a:rPr lang="ru-RU" sz="4400" b="1" dirty="0" smtClean="0">
                <a:solidFill>
                  <a:prstClr val="white"/>
                </a:solidFill>
              </a:rPr>
              <a:t>42</a:t>
            </a:r>
          </a:p>
          <a:p>
            <a:pPr lvl="0"/>
            <a:r>
              <a:rPr lang="ru-RU" sz="4400" b="1" dirty="0" smtClean="0">
                <a:solidFill>
                  <a:prstClr val="white"/>
                </a:solidFill>
              </a:rPr>
              <a:t>         8х = 42 – 18</a:t>
            </a:r>
          </a:p>
          <a:p>
            <a:pPr lvl="0"/>
            <a:r>
              <a:rPr lang="ru-RU" sz="4400" b="1" dirty="0">
                <a:solidFill>
                  <a:prstClr val="white"/>
                </a:solidFill>
              </a:rPr>
              <a:t> </a:t>
            </a:r>
            <a:r>
              <a:rPr lang="ru-RU" sz="4400" b="1" dirty="0" smtClean="0">
                <a:solidFill>
                  <a:prstClr val="white"/>
                </a:solidFill>
              </a:rPr>
              <a:t>        8х = 24</a:t>
            </a:r>
          </a:p>
          <a:p>
            <a:pPr lvl="0"/>
            <a:r>
              <a:rPr lang="ru-RU" sz="4400" b="1" dirty="0">
                <a:solidFill>
                  <a:prstClr val="white"/>
                </a:solidFill>
              </a:rPr>
              <a:t> </a:t>
            </a:r>
            <a:r>
              <a:rPr lang="ru-RU" sz="4400" b="1" dirty="0" smtClean="0">
                <a:solidFill>
                  <a:prstClr val="white"/>
                </a:solidFill>
              </a:rPr>
              <a:t>           х = 24 : 8</a:t>
            </a:r>
          </a:p>
          <a:p>
            <a:pPr lvl="0"/>
            <a:r>
              <a:rPr lang="ru-RU" sz="4400" b="1" dirty="0">
                <a:solidFill>
                  <a:prstClr val="white"/>
                </a:solidFill>
              </a:rPr>
              <a:t> </a:t>
            </a:r>
            <a:r>
              <a:rPr lang="ru-RU" sz="4400" b="1" dirty="0" smtClean="0">
                <a:solidFill>
                  <a:prstClr val="white"/>
                </a:solidFill>
              </a:rPr>
              <a:t>            х = 3</a:t>
            </a:r>
          </a:p>
          <a:p>
            <a:pPr lvl="0"/>
            <a:r>
              <a:rPr lang="ru-RU" sz="4400" b="1" dirty="0" smtClean="0">
                <a:solidFill>
                  <a:prstClr val="white"/>
                </a:solidFill>
              </a:rPr>
              <a:t>Ответ: 3.</a:t>
            </a:r>
            <a:endParaRPr lang="ru-RU" sz="4400" b="1" dirty="0">
              <a:solidFill>
                <a:prstClr val="white"/>
              </a:solidFill>
            </a:endParaRPr>
          </a:p>
        </p:txBody>
      </p:sp>
      <p:cxnSp>
        <p:nvCxnSpPr>
          <p:cNvPr id="3" name="Прямая соединительная линия 2"/>
          <p:cNvCxnSpPr/>
          <p:nvPr/>
        </p:nvCxnSpPr>
        <p:spPr>
          <a:xfrm>
            <a:off x="4139952" y="838174"/>
            <a:ext cx="0" cy="3600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287214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Содержимое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1026" name="Picture 2" descr="C:\Documents and Settings\Admin\Рабочий стол\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24"/>
            <a:ext cx="9153526" cy="6867525"/>
          </a:xfrm>
          <a:prstGeom prst="rect">
            <a:avLst/>
          </a:prstGeom>
          <a:noFill/>
        </p:spPr>
      </p:pic>
      <p:cxnSp>
        <p:nvCxnSpPr>
          <p:cNvPr id="3" name="Прямая соединительная линия 2"/>
          <p:cNvCxnSpPr/>
          <p:nvPr/>
        </p:nvCxnSpPr>
        <p:spPr>
          <a:xfrm>
            <a:off x="4139952" y="838174"/>
            <a:ext cx="0" cy="3600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/>
          <p:cNvSpPr txBox="1"/>
          <p:nvPr/>
        </p:nvSpPr>
        <p:spPr>
          <a:xfrm>
            <a:off x="827584" y="1742939"/>
            <a:ext cx="7488832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i="1" dirty="0">
                <a:solidFill>
                  <a:schemeClr val="bg1"/>
                </a:solidFill>
              </a:rPr>
              <a:t>1) Если в уравнении перенести слагаемое из одной части в другую, изменив его знак на противоположный, то получится уравнение, равносильное данному.</a:t>
            </a:r>
          </a:p>
          <a:p>
            <a:r>
              <a:rPr lang="ru-RU" sz="2800" i="1" dirty="0">
                <a:solidFill>
                  <a:schemeClr val="bg1"/>
                </a:solidFill>
              </a:rPr>
              <a:t>2) Если обе части уравнения умножить или разделить на одно и то же отличное от нуля число, то получится уравнение, равносильное данному.</a:t>
            </a:r>
            <a:endParaRPr lang="ru-RU" sz="2800" dirty="0">
              <a:solidFill>
                <a:schemeClr val="bg1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403648" y="937951"/>
            <a:ext cx="69127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solidFill>
                  <a:schemeClr val="bg1"/>
                </a:solidFill>
              </a:rPr>
              <a:t>Уравнение равносильное данному</a:t>
            </a:r>
            <a:endParaRPr lang="ru-RU" sz="2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67169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Содержимое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1026" name="Picture 2" descr="C:\Documents and Settings\Admin\Рабочий стол\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53526" cy="6867525"/>
          </a:xfrm>
          <a:prstGeom prst="rect">
            <a:avLst/>
          </a:prstGeom>
          <a:noFill/>
        </p:spPr>
      </p:pic>
      <p:sp>
        <p:nvSpPr>
          <p:cNvPr id="7" name="Прямоугольник 6"/>
          <p:cNvSpPr/>
          <p:nvPr/>
        </p:nvSpPr>
        <p:spPr>
          <a:xfrm>
            <a:off x="1043608" y="857232"/>
            <a:ext cx="7344816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2800" b="1" dirty="0" smtClean="0">
              <a:solidFill>
                <a:prstClr val="white"/>
              </a:solidFill>
            </a:endParaRPr>
          </a:p>
          <a:p>
            <a:endParaRPr lang="ru-RU" sz="2800" b="1" dirty="0" smtClean="0">
              <a:solidFill>
                <a:prstClr val="white"/>
              </a:solidFill>
            </a:endParaRPr>
          </a:p>
          <a:p>
            <a:endParaRPr lang="ru-RU" sz="2800" b="1" dirty="0">
              <a:solidFill>
                <a:prstClr val="white"/>
              </a:solidFill>
            </a:endParaRPr>
          </a:p>
          <a:p>
            <a:endParaRPr lang="ru-RU" sz="2800" b="1" dirty="0" smtClean="0">
              <a:solidFill>
                <a:prstClr val="white"/>
              </a:solidFill>
            </a:endParaRPr>
          </a:p>
          <a:p>
            <a:endParaRPr lang="ru-RU" sz="2800" b="1" dirty="0">
              <a:solidFill>
                <a:prstClr val="white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187624" y="1301150"/>
            <a:ext cx="6408712" cy="44319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400" dirty="0" smtClean="0">
                <a:solidFill>
                  <a:schemeClr val="bg1"/>
                </a:solidFill>
              </a:rPr>
              <a:t>Реши уравнение:</a:t>
            </a:r>
          </a:p>
          <a:p>
            <a:r>
              <a:rPr lang="ru-RU" sz="4400" dirty="0" smtClean="0">
                <a:solidFill>
                  <a:schemeClr val="bg1"/>
                </a:solidFill>
              </a:rPr>
              <a:t>2х =18 – х</a:t>
            </a:r>
          </a:p>
          <a:p>
            <a:r>
              <a:rPr lang="ru-RU" sz="4400" dirty="0" smtClean="0">
                <a:solidFill>
                  <a:schemeClr val="bg1"/>
                </a:solidFill>
              </a:rPr>
              <a:t>7х + 3 = 30 – 2х</a:t>
            </a:r>
          </a:p>
          <a:p>
            <a:r>
              <a:rPr lang="ru-RU" sz="4400" dirty="0" smtClean="0">
                <a:solidFill>
                  <a:schemeClr val="bg1"/>
                </a:solidFill>
              </a:rPr>
              <a:t>7 – 2х = </a:t>
            </a:r>
            <a:r>
              <a:rPr lang="ru-RU" sz="4400" dirty="0">
                <a:solidFill>
                  <a:schemeClr val="bg1"/>
                </a:solidFill>
              </a:rPr>
              <a:t>3</a:t>
            </a:r>
            <a:r>
              <a:rPr lang="ru-RU" sz="4400" dirty="0" smtClean="0">
                <a:solidFill>
                  <a:schemeClr val="bg1"/>
                </a:solidFill>
              </a:rPr>
              <a:t>х – 18</a:t>
            </a:r>
          </a:p>
          <a:p>
            <a:r>
              <a:rPr lang="ru-RU" sz="4400" dirty="0" smtClean="0">
                <a:solidFill>
                  <a:schemeClr val="bg1"/>
                </a:solidFill>
              </a:rPr>
              <a:t>2,2х + 2,7 = 1,4 – 1,1х</a:t>
            </a:r>
          </a:p>
          <a:p>
            <a:r>
              <a:rPr lang="ru-RU" sz="4400" dirty="0" smtClean="0">
                <a:solidFill>
                  <a:schemeClr val="bg1"/>
                </a:solidFill>
              </a:rPr>
              <a:t>3(х - 2) = х + 2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75524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Содержимое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1026" name="Picture 2" descr="C:\Documents and Settings\Admin\Рабочий стол\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7160"/>
            <a:ext cx="9153526" cy="6867525"/>
          </a:xfrm>
          <a:prstGeom prst="rect">
            <a:avLst/>
          </a:prstGeom>
          <a:noFill/>
        </p:spPr>
      </p:pic>
      <p:sp>
        <p:nvSpPr>
          <p:cNvPr id="7" name="Прямоугольник 6"/>
          <p:cNvSpPr/>
          <p:nvPr/>
        </p:nvSpPr>
        <p:spPr>
          <a:xfrm>
            <a:off x="1043608" y="857232"/>
            <a:ext cx="7344816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2800" b="1" dirty="0" smtClean="0">
              <a:solidFill>
                <a:prstClr val="white"/>
              </a:solidFill>
            </a:endParaRPr>
          </a:p>
          <a:p>
            <a:endParaRPr lang="ru-RU" sz="2800" b="1" dirty="0" smtClean="0">
              <a:solidFill>
                <a:prstClr val="white"/>
              </a:solidFill>
            </a:endParaRPr>
          </a:p>
          <a:p>
            <a:endParaRPr lang="ru-RU" sz="2800" b="1" dirty="0">
              <a:solidFill>
                <a:prstClr val="white"/>
              </a:solidFill>
            </a:endParaRPr>
          </a:p>
          <a:p>
            <a:endParaRPr lang="ru-RU" sz="2800" b="1" dirty="0" smtClean="0">
              <a:solidFill>
                <a:prstClr val="white"/>
              </a:solidFill>
            </a:endParaRPr>
          </a:p>
          <a:p>
            <a:endParaRPr lang="ru-RU" sz="2800" b="1" dirty="0">
              <a:solidFill>
                <a:prstClr val="white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053904" y="1070571"/>
            <a:ext cx="6552728" cy="44319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ru-RU" sz="2400" dirty="0" smtClean="0">
                <a:solidFill>
                  <a:schemeClr val="bg1"/>
                </a:solidFill>
              </a:rPr>
              <a:t>Линейное равнение – это …..</a:t>
            </a:r>
          </a:p>
          <a:p>
            <a:pPr marL="342900" indent="-342900">
              <a:buAutoNum type="arabicPeriod"/>
            </a:pPr>
            <a:endParaRPr lang="ru-RU" sz="2400" dirty="0" smtClean="0">
              <a:solidFill>
                <a:schemeClr val="bg1"/>
              </a:solidFill>
            </a:endParaRPr>
          </a:p>
          <a:p>
            <a:pPr marL="342900" indent="-342900">
              <a:buAutoNum type="arabicPeriod"/>
            </a:pPr>
            <a:r>
              <a:rPr lang="ru-RU" sz="2400" dirty="0" smtClean="0">
                <a:solidFill>
                  <a:schemeClr val="bg1"/>
                </a:solidFill>
              </a:rPr>
              <a:t>Что значит решить уравнение</a:t>
            </a:r>
            <a:r>
              <a:rPr lang="en-US" sz="2400" dirty="0" smtClean="0">
                <a:solidFill>
                  <a:schemeClr val="bg1"/>
                </a:solidFill>
              </a:rPr>
              <a:t>?</a:t>
            </a:r>
            <a:endParaRPr lang="ru-RU" sz="2400" dirty="0" smtClean="0">
              <a:solidFill>
                <a:schemeClr val="bg1"/>
              </a:solidFill>
            </a:endParaRPr>
          </a:p>
          <a:p>
            <a:pPr marL="342900" indent="-342900">
              <a:buAutoNum type="arabicPeriod"/>
            </a:pPr>
            <a:endParaRPr lang="en-US" sz="2400" dirty="0" smtClean="0">
              <a:solidFill>
                <a:schemeClr val="bg1"/>
              </a:solidFill>
            </a:endParaRPr>
          </a:p>
          <a:p>
            <a:pPr marL="342900" indent="-342900">
              <a:buAutoNum type="arabicPeriod"/>
            </a:pPr>
            <a:r>
              <a:rPr lang="ru-RU" sz="2400" dirty="0" smtClean="0">
                <a:solidFill>
                  <a:schemeClr val="bg1"/>
                </a:solidFill>
              </a:rPr>
              <a:t>Приведите пример уравнения, которое не имеет корней</a:t>
            </a:r>
            <a:r>
              <a:rPr lang="en-US" sz="2400" dirty="0" smtClean="0">
                <a:solidFill>
                  <a:schemeClr val="bg1"/>
                </a:solidFill>
              </a:rPr>
              <a:t>?</a:t>
            </a:r>
            <a:endParaRPr lang="ru-RU" sz="2400" dirty="0" smtClean="0">
              <a:solidFill>
                <a:schemeClr val="bg1"/>
              </a:solidFill>
            </a:endParaRPr>
          </a:p>
          <a:p>
            <a:pPr marL="342900" indent="-342900">
              <a:buAutoNum type="arabicPeriod"/>
            </a:pPr>
            <a:endParaRPr lang="ru-RU" sz="2400" dirty="0" smtClean="0">
              <a:solidFill>
                <a:schemeClr val="bg1"/>
              </a:solidFill>
            </a:endParaRPr>
          </a:p>
          <a:p>
            <a:pPr marL="342900" indent="-342900">
              <a:buAutoNum type="arabicPeriod"/>
            </a:pPr>
            <a:r>
              <a:rPr lang="ru-RU" sz="2400" dirty="0" smtClean="0">
                <a:solidFill>
                  <a:schemeClr val="bg1"/>
                </a:solidFill>
              </a:rPr>
              <a:t>Сколько корней может иметь уравнение</a:t>
            </a:r>
            <a:r>
              <a:rPr lang="en-US" sz="2400" dirty="0" smtClean="0">
                <a:solidFill>
                  <a:schemeClr val="bg1"/>
                </a:solidFill>
              </a:rPr>
              <a:t>?</a:t>
            </a:r>
            <a:endParaRPr lang="ru-RU" sz="2400" dirty="0" smtClean="0">
              <a:solidFill>
                <a:schemeClr val="bg1"/>
              </a:solidFill>
            </a:endParaRPr>
          </a:p>
          <a:p>
            <a:pPr marL="342900" indent="-342900">
              <a:buAutoNum type="arabicPeriod"/>
            </a:pPr>
            <a:endParaRPr lang="ru-RU" sz="2400" dirty="0">
              <a:solidFill>
                <a:schemeClr val="bg1"/>
              </a:solidFill>
              <a:latin typeface="Helvetica Neue"/>
            </a:endParaRPr>
          </a:p>
          <a:p>
            <a:pPr marL="342900" indent="-342900">
              <a:buAutoNum type="arabicPeriod"/>
            </a:pPr>
            <a:r>
              <a:rPr lang="ru-RU" sz="2400" dirty="0" smtClean="0">
                <a:solidFill>
                  <a:schemeClr val="bg1"/>
                </a:solidFill>
                <a:latin typeface="Helvetica Neue"/>
              </a:rPr>
              <a:t>Какие </a:t>
            </a:r>
            <a:r>
              <a:rPr lang="ru-RU" sz="2400" dirty="0">
                <a:solidFill>
                  <a:schemeClr val="bg1"/>
                </a:solidFill>
                <a:latin typeface="Helvetica Neue"/>
              </a:rPr>
              <a:t>уравнения называются равносильными?</a:t>
            </a:r>
            <a:endParaRPr lang="en-US" sz="2400" dirty="0" smtClean="0">
              <a:solidFill>
                <a:schemeClr val="bg1"/>
              </a:solidFill>
            </a:endParaRPr>
          </a:p>
          <a:p>
            <a:pPr marL="342900" indent="-342900">
              <a:buAutoNum type="arabicPeriod"/>
            </a:pPr>
            <a:endParaRPr lang="ru-RU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98051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56</TotalTime>
  <Words>294</Words>
  <Application>Microsoft Office PowerPoint</Application>
  <PresentationFormat>Экран (4:3)</PresentationFormat>
  <Paragraphs>57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2" baseType="lpstr">
      <vt:lpstr>Arial</vt:lpstr>
      <vt:lpstr>Calibri</vt:lpstr>
      <vt:lpstr>Helvetica Neue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Director</dc:creator>
  <cp:lastModifiedBy>Admin</cp:lastModifiedBy>
  <cp:revision>20</cp:revision>
  <dcterms:modified xsi:type="dcterms:W3CDTF">2025-10-28T10:37:51Z</dcterms:modified>
</cp:coreProperties>
</file>