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11" autoAdjust="0"/>
  </p:normalViewPr>
  <p:slideViewPr>
    <p:cSldViewPr>
      <p:cViewPr varScale="1">
        <p:scale>
          <a:sx n="90" d="100"/>
          <a:sy n="90" d="100"/>
        </p:scale>
        <p:origin x="9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3754B77-97FC-459B-B6DF-42162BCC5C38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1528B0-62D0-4659-BFEC-89C9559606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478216" cy="2304256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Однородные и неоднородные определения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усвоения новых знаний 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8 классе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3573016"/>
            <a:ext cx="4896544" cy="2141984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Шелкунова Екатерина Аркадьевна,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русского языка и литературы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СШ № 17 г.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Архангельска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Высшая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2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/>
              <a:t>Практическая работа с языковым материалом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499176" cy="51149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          </a:t>
            </a:r>
            <a:r>
              <a:rPr lang="ru-RU" sz="1800" u="sng" dirty="0" smtClean="0"/>
              <a:t>Задание:</a:t>
            </a:r>
            <a:r>
              <a:rPr lang="ru-RU" sz="1800" dirty="0" smtClean="0"/>
              <a:t> запишите предложения, вставив пропущенные буквы, раскрыв скобки и дополнив их: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         </a:t>
            </a:r>
            <a:r>
              <a:rPr lang="ru-RU" sz="1800" i="1" dirty="0" smtClean="0"/>
              <a:t>Однородными определениями</a:t>
            </a:r>
            <a:r>
              <a:rPr lang="ru-RU" sz="1800" dirty="0" smtClean="0"/>
              <a:t>: </a:t>
            </a:r>
          </a:p>
          <a:p>
            <a:pPr marL="0" indent="0" algn="just">
              <a:buNone/>
            </a:pPr>
            <a:r>
              <a:rPr lang="ru-RU" sz="1800" dirty="0" smtClean="0"/>
              <a:t>1. В нашей стране быстро </a:t>
            </a:r>
            <a:r>
              <a:rPr lang="ru-RU" sz="1800" dirty="0" err="1" smtClean="0"/>
              <a:t>разв</a:t>
            </a:r>
            <a:r>
              <a:rPr lang="ru-RU" sz="1800" dirty="0" smtClean="0"/>
              <a:t>..</a:t>
            </a:r>
            <a:r>
              <a:rPr lang="ru-RU" sz="1800" dirty="0" err="1" smtClean="0"/>
              <a:t>вается</a:t>
            </a:r>
            <a:r>
              <a:rPr lang="ru-RU" sz="1800" dirty="0" smtClean="0"/>
              <a:t> автомобильный ______ транспорт. 2. Для мощных ______ лайнеров не страшна (н..) какая погода. 3. </a:t>
            </a:r>
            <a:r>
              <a:rPr lang="ru-RU" sz="1800" dirty="0" err="1" smtClean="0"/>
              <a:t>Совреме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ые</a:t>
            </a:r>
            <a:r>
              <a:rPr lang="ru-RU" sz="1800" dirty="0" smtClean="0"/>
              <a:t> реактивные самолеты являются удобным ______ средством сообщения;</a:t>
            </a:r>
          </a:p>
          <a:p>
            <a:pPr marL="342900" indent="-342900" algn="just">
              <a:buAutoNum type="arabicPeriod"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sz="1800" i="1" dirty="0" smtClean="0"/>
              <a:t>          Неоднородными определениями:</a:t>
            </a:r>
          </a:p>
          <a:p>
            <a:pPr marL="0" indent="0" algn="just">
              <a:buNone/>
            </a:pPr>
            <a:r>
              <a:rPr lang="ru-RU" sz="1800" dirty="0" smtClean="0"/>
              <a:t>1. </a:t>
            </a:r>
            <a:r>
              <a:rPr lang="ru-RU" sz="1800" dirty="0" err="1" smtClean="0"/>
              <a:t>Построе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)а _______ </a:t>
            </a:r>
            <a:r>
              <a:rPr lang="ru-RU" sz="1800" dirty="0" err="1" smtClean="0"/>
              <a:t>телефо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ая</a:t>
            </a:r>
            <a:r>
              <a:rPr lang="ru-RU" sz="1800" dirty="0" smtClean="0"/>
              <a:t> </a:t>
            </a:r>
            <a:r>
              <a:rPr lang="ru-RU" sz="1800" dirty="0" err="1" smtClean="0"/>
              <a:t>станц</a:t>
            </a:r>
            <a:r>
              <a:rPr lang="ru-RU" sz="1800" dirty="0" smtClean="0"/>
              <a:t>..я. 2. </a:t>
            </a:r>
            <a:r>
              <a:rPr lang="ru-RU" sz="1800" dirty="0" err="1" smtClean="0"/>
              <a:t>Ф..сад</a:t>
            </a:r>
            <a:r>
              <a:rPr lang="ru-RU" sz="1800" dirty="0" smtClean="0"/>
              <a:t> _______ к..</a:t>
            </a:r>
            <a:r>
              <a:rPr lang="ru-RU" sz="1800" dirty="0" err="1" smtClean="0"/>
              <a:t>рпичного</a:t>
            </a:r>
            <a:r>
              <a:rPr lang="ru-RU" sz="1800" dirty="0" smtClean="0"/>
              <a:t> ..</a:t>
            </a:r>
            <a:r>
              <a:rPr lang="ru-RU" sz="1800" dirty="0" err="1" smtClean="0"/>
              <a:t>дания</a:t>
            </a:r>
            <a:r>
              <a:rPr lang="ru-RU" sz="1800" dirty="0" smtClean="0"/>
              <a:t> выходит в переулок. 3. </a:t>
            </a:r>
            <a:r>
              <a:rPr lang="ru-RU" sz="1800" dirty="0" err="1" smtClean="0"/>
              <a:t>Телефо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ая</a:t>
            </a:r>
            <a:r>
              <a:rPr lang="ru-RU" sz="1800" dirty="0" smtClean="0"/>
              <a:t> </a:t>
            </a:r>
            <a:r>
              <a:rPr lang="ru-RU" sz="1800" dirty="0" err="1" smtClean="0"/>
              <a:t>станц</a:t>
            </a:r>
            <a:r>
              <a:rPr lang="ru-RU" sz="1800" dirty="0" smtClean="0"/>
              <a:t>..я имеет прямую связь с _____ </a:t>
            </a:r>
            <a:r>
              <a:rPr lang="ru-RU" sz="1800" dirty="0" err="1" smtClean="0"/>
              <a:t>населе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ыми</a:t>
            </a:r>
            <a:r>
              <a:rPr lang="ru-RU" sz="1800" dirty="0" smtClean="0"/>
              <a:t> пунктами.</a:t>
            </a:r>
          </a:p>
          <a:p>
            <a:pPr marL="342900" indent="-342900" algn="just">
              <a:buAutoNum type="arabicPeriod"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          </a:t>
            </a:r>
            <a:r>
              <a:rPr lang="ru-RU" sz="1800" u="sng" dirty="0" smtClean="0"/>
              <a:t>Работа с упражнениями учебника (по выбору учителя)</a:t>
            </a:r>
            <a:endParaRPr lang="ru-RU" sz="1800" u="sng" dirty="0"/>
          </a:p>
        </p:txBody>
      </p:sp>
    </p:spTree>
    <p:extLst>
      <p:ext uri="{BB962C8B-B14F-4D97-AF65-F5344CB8AC3E}">
        <p14:creationId xmlns:p14="http://schemas.microsoft.com/office/powerpoint/2010/main" val="32981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/>
              <a:t>Рефлексия </a:t>
            </a:r>
            <a:br>
              <a:rPr lang="ru-RU" sz="3400" dirty="0" smtClean="0"/>
            </a:br>
            <a:r>
              <a:rPr lang="ru-RU" sz="3400" dirty="0" smtClean="0"/>
              <a:t>Подведение итогов урока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u="sng" dirty="0" smtClean="0"/>
              <a:t>Интерактивное упражнение «Мозговой штурм»</a:t>
            </a:r>
          </a:p>
          <a:p>
            <a:pPr marL="0" indent="0" algn="just">
              <a:buNone/>
            </a:pPr>
            <a:r>
              <a:rPr lang="ru-RU" sz="1800" i="1" dirty="0" smtClean="0"/>
              <a:t>          Прочитайте тезис. Составьте по нему небольшое устное рассуждение на лингвистическую тему.</a:t>
            </a:r>
          </a:p>
          <a:p>
            <a:pPr marL="0" indent="0" algn="just">
              <a:buNone/>
            </a:pPr>
            <a:r>
              <a:rPr lang="ru-RU" sz="1800" i="1" dirty="0"/>
              <a:t> </a:t>
            </a:r>
            <a:r>
              <a:rPr lang="ru-RU" sz="1800" i="1" dirty="0" smtClean="0"/>
              <a:t>         </a:t>
            </a:r>
            <a:r>
              <a:rPr lang="ru-RU" sz="1800" b="1" dirty="0" smtClean="0"/>
              <a:t>Тезис. </a:t>
            </a:r>
            <a:r>
              <a:rPr lang="ru-RU" sz="1800" dirty="0" smtClean="0"/>
              <a:t>В предложении </a:t>
            </a:r>
            <a:r>
              <a:rPr lang="ru-RU" sz="2000" i="1" dirty="0" smtClean="0"/>
              <a:t>Высокие металлические мачты идут через тайгу </a:t>
            </a:r>
            <a:r>
              <a:rPr lang="ru-RU" sz="1800" dirty="0" smtClean="0"/>
              <a:t>определения (являются/не являются) однородными.</a:t>
            </a:r>
          </a:p>
          <a:p>
            <a:pPr marL="0" indent="0" algn="just">
              <a:buNone/>
            </a:pPr>
            <a:r>
              <a:rPr lang="ru-RU" sz="1800" i="1" dirty="0"/>
              <a:t> </a:t>
            </a:r>
            <a:r>
              <a:rPr lang="ru-RU" sz="1800" i="1" dirty="0" smtClean="0"/>
              <a:t>         </a:t>
            </a:r>
            <a:r>
              <a:rPr lang="ru-RU" sz="1800" b="1" dirty="0" smtClean="0"/>
              <a:t>Схема построения предложения</a:t>
            </a:r>
          </a:p>
          <a:p>
            <a:pPr marL="0" indent="0" algn="just">
              <a:buNone/>
            </a:pPr>
            <a:r>
              <a:rPr lang="ru-RU" sz="1800" dirty="0" smtClean="0"/>
              <a:t>Во-первых, … . Во-вторых, … . Следовательно, запятая между определениями (ставится/ не ставится)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1800" i="1" dirty="0" smtClean="0"/>
              <a:t>         </a:t>
            </a:r>
            <a:r>
              <a:rPr lang="ru-RU" sz="1800" u="sng" dirty="0" smtClean="0"/>
              <a:t>Домашнее задание:</a:t>
            </a:r>
          </a:p>
          <a:p>
            <a:pPr marL="342900" indent="-342900" algn="just">
              <a:buAutoNum type="arabicPeriod"/>
            </a:pPr>
            <a:r>
              <a:rPr lang="ru-RU" sz="1800" dirty="0" smtClean="0"/>
              <a:t>Выучить теоретический материал по теме урока.</a:t>
            </a:r>
          </a:p>
          <a:p>
            <a:pPr marL="342900" indent="-342900" algn="just">
              <a:buAutoNum type="arabicPeriod"/>
            </a:pPr>
            <a:r>
              <a:rPr lang="ru-RU" sz="1800" dirty="0" smtClean="0"/>
              <a:t>Выполнить упражнение по выбору учителя.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301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урока:</a:t>
            </a:r>
            <a:endParaRPr lang="ru-RU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489654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 с наиболее типичными случаями однородности и неоднородности определений.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Выработать умение различать однородные и неоднородные определения в связной речи, аргументировать свой выбор.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определять признаки однородных и неоднородных определений.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учебно-языковые и пунктуационные умения и навыки.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1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Актуализация знаний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Синтаксический разбор предложений</a:t>
            </a:r>
          </a:p>
          <a:p>
            <a:pPr marL="0" indent="0" algn="ctr"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Огромное зло – лень, нерадивость,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тремление к лёгкой жизни некоторых наших граждан. Будь непримирим к этому злу.</a:t>
            </a:r>
          </a:p>
          <a:p>
            <a:pPr marL="0" indent="0" algn="just">
              <a:buNone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Какие орфограммы вам встретились?</a:t>
            </a:r>
          </a:p>
          <a:p>
            <a:pPr algn="just">
              <a:buFontTx/>
              <a:buChar char="-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Выделите графически однородные члены, докажите их однородность. Каковы признаки однородности?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1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Работа по теме урока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/>
          <a:lstStyle/>
          <a:p>
            <a:pPr marL="0" indent="0" algn="ctr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два предложения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Белые, красные, синие рубахи мелькали между деревьями.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Яркие ситцевые рубахи мелькали между деревьями.</a:t>
            </a:r>
          </a:p>
          <a:p>
            <a:pPr marL="0" indent="0" algn="ctr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Расшифруйте схему, придумайте к ней словосочетание: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главное слово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</a:p>
          <a:p>
            <a:pPr marL="0" indent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          (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         (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2286000" y="5080724"/>
            <a:ext cx="1069675" cy="198642"/>
          </a:xfrm>
          <a:custGeom>
            <a:avLst/>
            <a:gdLst>
              <a:gd name="connsiteX0" fmla="*/ 0 w 1069675"/>
              <a:gd name="connsiteY0" fmla="*/ 172763 h 198642"/>
              <a:gd name="connsiteX1" fmla="*/ 8626 w 1069675"/>
              <a:gd name="connsiteY1" fmla="*/ 51993 h 198642"/>
              <a:gd name="connsiteX2" fmla="*/ 17253 w 1069675"/>
              <a:gd name="connsiteY2" fmla="*/ 26114 h 198642"/>
              <a:gd name="connsiteX3" fmla="*/ 112143 w 1069675"/>
              <a:gd name="connsiteY3" fmla="*/ 34740 h 198642"/>
              <a:gd name="connsiteX4" fmla="*/ 138023 w 1069675"/>
              <a:gd name="connsiteY4" fmla="*/ 43367 h 198642"/>
              <a:gd name="connsiteX5" fmla="*/ 172528 w 1069675"/>
              <a:gd name="connsiteY5" fmla="*/ 95125 h 198642"/>
              <a:gd name="connsiteX6" fmla="*/ 198408 w 1069675"/>
              <a:gd name="connsiteY6" fmla="*/ 129631 h 198642"/>
              <a:gd name="connsiteX7" fmla="*/ 258792 w 1069675"/>
              <a:gd name="connsiteY7" fmla="*/ 172763 h 198642"/>
              <a:gd name="connsiteX8" fmla="*/ 293298 w 1069675"/>
              <a:gd name="connsiteY8" fmla="*/ 164136 h 198642"/>
              <a:gd name="connsiteX9" fmla="*/ 336430 w 1069675"/>
              <a:gd name="connsiteY9" fmla="*/ 129631 h 198642"/>
              <a:gd name="connsiteX10" fmla="*/ 353683 w 1069675"/>
              <a:gd name="connsiteY10" fmla="*/ 103751 h 198642"/>
              <a:gd name="connsiteX11" fmla="*/ 405442 w 1069675"/>
              <a:gd name="connsiteY11" fmla="*/ 51993 h 198642"/>
              <a:gd name="connsiteX12" fmla="*/ 431321 w 1069675"/>
              <a:gd name="connsiteY12" fmla="*/ 234 h 198642"/>
              <a:gd name="connsiteX13" fmla="*/ 474453 w 1069675"/>
              <a:gd name="connsiteY13" fmla="*/ 17487 h 198642"/>
              <a:gd name="connsiteX14" fmla="*/ 552091 w 1069675"/>
              <a:gd name="connsiteY14" fmla="*/ 103751 h 198642"/>
              <a:gd name="connsiteX15" fmla="*/ 569343 w 1069675"/>
              <a:gd name="connsiteY15" fmla="*/ 129631 h 198642"/>
              <a:gd name="connsiteX16" fmla="*/ 577970 w 1069675"/>
              <a:gd name="connsiteY16" fmla="*/ 155510 h 198642"/>
              <a:gd name="connsiteX17" fmla="*/ 629728 w 1069675"/>
              <a:gd name="connsiteY17" fmla="*/ 198642 h 198642"/>
              <a:gd name="connsiteX18" fmla="*/ 750498 w 1069675"/>
              <a:gd name="connsiteY18" fmla="*/ 190016 h 198642"/>
              <a:gd name="connsiteX19" fmla="*/ 785004 w 1069675"/>
              <a:gd name="connsiteY19" fmla="*/ 138257 h 198642"/>
              <a:gd name="connsiteX20" fmla="*/ 802257 w 1069675"/>
              <a:gd name="connsiteY20" fmla="*/ 112378 h 198642"/>
              <a:gd name="connsiteX21" fmla="*/ 810883 w 1069675"/>
              <a:gd name="connsiteY21" fmla="*/ 77872 h 198642"/>
              <a:gd name="connsiteX22" fmla="*/ 836762 w 1069675"/>
              <a:gd name="connsiteY22" fmla="*/ 69246 h 198642"/>
              <a:gd name="connsiteX23" fmla="*/ 862642 w 1069675"/>
              <a:gd name="connsiteY23" fmla="*/ 51993 h 198642"/>
              <a:gd name="connsiteX24" fmla="*/ 931653 w 1069675"/>
              <a:gd name="connsiteY24" fmla="*/ 60619 h 198642"/>
              <a:gd name="connsiteX25" fmla="*/ 1000664 w 1069675"/>
              <a:gd name="connsiteY25" fmla="*/ 138257 h 198642"/>
              <a:gd name="connsiteX26" fmla="*/ 1026543 w 1069675"/>
              <a:gd name="connsiteY26" fmla="*/ 146884 h 198642"/>
              <a:gd name="connsiteX27" fmla="*/ 1069675 w 1069675"/>
              <a:gd name="connsiteY27" fmla="*/ 164136 h 19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069675" h="198642">
                <a:moveTo>
                  <a:pt x="0" y="172763"/>
                </a:moveTo>
                <a:cubicBezTo>
                  <a:pt x="2875" y="132506"/>
                  <a:pt x="3910" y="92076"/>
                  <a:pt x="8626" y="51993"/>
                </a:cubicBezTo>
                <a:cubicBezTo>
                  <a:pt x="9688" y="42962"/>
                  <a:pt x="8284" y="27609"/>
                  <a:pt x="17253" y="26114"/>
                </a:cubicBezTo>
                <a:cubicBezTo>
                  <a:pt x="48581" y="20893"/>
                  <a:pt x="80513" y="31865"/>
                  <a:pt x="112143" y="34740"/>
                </a:cubicBezTo>
                <a:cubicBezTo>
                  <a:pt x="120770" y="37616"/>
                  <a:pt x="131593" y="36937"/>
                  <a:pt x="138023" y="43367"/>
                </a:cubicBezTo>
                <a:cubicBezTo>
                  <a:pt x="152685" y="58029"/>
                  <a:pt x="160087" y="78537"/>
                  <a:pt x="172528" y="95125"/>
                </a:cubicBezTo>
                <a:cubicBezTo>
                  <a:pt x="181155" y="106627"/>
                  <a:pt x="189051" y="118715"/>
                  <a:pt x="198408" y="129631"/>
                </a:cubicBezTo>
                <a:cubicBezTo>
                  <a:pt x="224637" y="160231"/>
                  <a:pt x="222591" y="154662"/>
                  <a:pt x="258792" y="172763"/>
                </a:cubicBezTo>
                <a:cubicBezTo>
                  <a:pt x="270294" y="169887"/>
                  <a:pt x="283433" y="170713"/>
                  <a:pt x="293298" y="164136"/>
                </a:cubicBezTo>
                <a:cubicBezTo>
                  <a:pt x="371333" y="112113"/>
                  <a:pt x="251830" y="157830"/>
                  <a:pt x="336430" y="129631"/>
                </a:cubicBezTo>
                <a:cubicBezTo>
                  <a:pt x="342181" y="121004"/>
                  <a:pt x="346795" y="111500"/>
                  <a:pt x="353683" y="103751"/>
                </a:cubicBezTo>
                <a:cubicBezTo>
                  <a:pt x="369893" y="85515"/>
                  <a:pt x="405442" y="51993"/>
                  <a:pt x="405442" y="51993"/>
                </a:cubicBezTo>
                <a:cubicBezTo>
                  <a:pt x="408058" y="44144"/>
                  <a:pt x="419615" y="1906"/>
                  <a:pt x="431321" y="234"/>
                </a:cubicBezTo>
                <a:cubicBezTo>
                  <a:pt x="446650" y="-1956"/>
                  <a:pt x="460076" y="11736"/>
                  <a:pt x="474453" y="17487"/>
                </a:cubicBezTo>
                <a:cubicBezTo>
                  <a:pt x="524904" y="67939"/>
                  <a:pt x="518332" y="56488"/>
                  <a:pt x="552091" y="103751"/>
                </a:cubicBezTo>
                <a:cubicBezTo>
                  <a:pt x="558117" y="112188"/>
                  <a:pt x="564706" y="120358"/>
                  <a:pt x="569343" y="129631"/>
                </a:cubicBezTo>
                <a:cubicBezTo>
                  <a:pt x="573409" y="137764"/>
                  <a:pt x="572926" y="147944"/>
                  <a:pt x="577970" y="155510"/>
                </a:cubicBezTo>
                <a:cubicBezTo>
                  <a:pt x="591254" y="175436"/>
                  <a:pt x="610632" y="185911"/>
                  <a:pt x="629728" y="198642"/>
                </a:cubicBezTo>
                <a:lnTo>
                  <a:pt x="750498" y="190016"/>
                </a:lnTo>
                <a:cubicBezTo>
                  <a:pt x="769824" y="182500"/>
                  <a:pt x="773502" y="155510"/>
                  <a:pt x="785004" y="138257"/>
                </a:cubicBezTo>
                <a:lnTo>
                  <a:pt x="802257" y="112378"/>
                </a:lnTo>
                <a:cubicBezTo>
                  <a:pt x="805132" y="100876"/>
                  <a:pt x="803477" y="87130"/>
                  <a:pt x="810883" y="77872"/>
                </a:cubicBezTo>
                <a:cubicBezTo>
                  <a:pt x="816563" y="70772"/>
                  <a:pt x="828629" y="73312"/>
                  <a:pt x="836762" y="69246"/>
                </a:cubicBezTo>
                <a:cubicBezTo>
                  <a:pt x="846035" y="64609"/>
                  <a:pt x="854015" y="57744"/>
                  <a:pt x="862642" y="51993"/>
                </a:cubicBezTo>
                <a:cubicBezTo>
                  <a:pt x="885646" y="54868"/>
                  <a:pt x="910918" y="50251"/>
                  <a:pt x="931653" y="60619"/>
                </a:cubicBezTo>
                <a:cubicBezTo>
                  <a:pt x="1061309" y="125448"/>
                  <a:pt x="939891" y="89638"/>
                  <a:pt x="1000664" y="138257"/>
                </a:cubicBezTo>
                <a:cubicBezTo>
                  <a:pt x="1007764" y="143937"/>
                  <a:pt x="1018410" y="142818"/>
                  <a:pt x="1026543" y="146884"/>
                </a:cubicBezTo>
                <a:cubicBezTo>
                  <a:pt x="1067427" y="167326"/>
                  <a:pt x="1036387" y="164136"/>
                  <a:pt x="1069675" y="16413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3773448" y="5106455"/>
            <a:ext cx="1032677" cy="200272"/>
          </a:xfrm>
          <a:custGeom>
            <a:avLst/>
            <a:gdLst>
              <a:gd name="connsiteX0" fmla="*/ 13548 w 1032677"/>
              <a:gd name="connsiteY0" fmla="*/ 190164 h 200272"/>
              <a:gd name="connsiteX1" fmla="*/ 48054 w 1032677"/>
              <a:gd name="connsiteY1" fmla="*/ 383 h 200272"/>
              <a:gd name="connsiteX2" fmla="*/ 91186 w 1032677"/>
              <a:gd name="connsiteY2" fmla="*/ 9009 h 200272"/>
              <a:gd name="connsiteX3" fmla="*/ 117065 w 1032677"/>
              <a:gd name="connsiteY3" fmla="*/ 17636 h 200272"/>
              <a:gd name="connsiteX4" fmla="*/ 125692 w 1032677"/>
              <a:gd name="connsiteY4" fmla="*/ 43515 h 200272"/>
              <a:gd name="connsiteX5" fmla="*/ 160197 w 1032677"/>
              <a:gd name="connsiteY5" fmla="*/ 95273 h 200272"/>
              <a:gd name="connsiteX6" fmla="*/ 194703 w 1032677"/>
              <a:gd name="connsiteY6" fmla="*/ 147032 h 200272"/>
              <a:gd name="connsiteX7" fmla="*/ 203329 w 1032677"/>
              <a:gd name="connsiteY7" fmla="*/ 172911 h 200272"/>
              <a:gd name="connsiteX8" fmla="*/ 280967 w 1032677"/>
              <a:gd name="connsiteY8" fmla="*/ 172911 h 200272"/>
              <a:gd name="connsiteX9" fmla="*/ 315473 w 1032677"/>
              <a:gd name="connsiteY9" fmla="*/ 121153 h 200272"/>
              <a:gd name="connsiteX10" fmla="*/ 358605 w 1032677"/>
              <a:gd name="connsiteY10" fmla="*/ 52141 h 200272"/>
              <a:gd name="connsiteX11" fmla="*/ 410363 w 1032677"/>
              <a:gd name="connsiteY11" fmla="*/ 383 h 200272"/>
              <a:gd name="connsiteX12" fmla="*/ 436243 w 1032677"/>
              <a:gd name="connsiteY12" fmla="*/ 26262 h 200272"/>
              <a:gd name="connsiteX13" fmla="*/ 462122 w 1032677"/>
              <a:gd name="connsiteY13" fmla="*/ 78020 h 200272"/>
              <a:gd name="connsiteX14" fmla="*/ 496627 w 1032677"/>
              <a:gd name="connsiteY14" fmla="*/ 129779 h 200272"/>
              <a:gd name="connsiteX15" fmla="*/ 505254 w 1032677"/>
              <a:gd name="connsiteY15" fmla="*/ 155658 h 200272"/>
              <a:gd name="connsiteX16" fmla="*/ 531133 w 1032677"/>
              <a:gd name="connsiteY16" fmla="*/ 172911 h 200272"/>
              <a:gd name="connsiteX17" fmla="*/ 539760 w 1032677"/>
              <a:gd name="connsiteY17" fmla="*/ 198790 h 200272"/>
              <a:gd name="connsiteX18" fmla="*/ 634650 w 1032677"/>
              <a:gd name="connsiteY18" fmla="*/ 155658 h 200272"/>
              <a:gd name="connsiteX19" fmla="*/ 660529 w 1032677"/>
              <a:gd name="connsiteY19" fmla="*/ 138405 h 200272"/>
              <a:gd name="connsiteX20" fmla="*/ 703661 w 1032677"/>
              <a:gd name="connsiteY20" fmla="*/ 86647 h 200272"/>
              <a:gd name="connsiteX21" fmla="*/ 746794 w 1032677"/>
              <a:gd name="connsiteY21" fmla="*/ 9009 h 200272"/>
              <a:gd name="connsiteX22" fmla="*/ 772673 w 1032677"/>
              <a:gd name="connsiteY22" fmla="*/ 383 h 200272"/>
              <a:gd name="connsiteX23" fmla="*/ 858937 w 1032677"/>
              <a:gd name="connsiteY23" fmla="*/ 9009 h 200272"/>
              <a:gd name="connsiteX24" fmla="*/ 884816 w 1032677"/>
              <a:gd name="connsiteY24" fmla="*/ 60768 h 200272"/>
              <a:gd name="connsiteX25" fmla="*/ 902069 w 1032677"/>
              <a:gd name="connsiteY25" fmla="*/ 103900 h 200272"/>
              <a:gd name="connsiteX26" fmla="*/ 927948 w 1032677"/>
              <a:gd name="connsiteY26" fmla="*/ 164285 h 200272"/>
              <a:gd name="connsiteX27" fmla="*/ 971080 w 1032677"/>
              <a:gd name="connsiteY27" fmla="*/ 181537 h 200272"/>
              <a:gd name="connsiteX28" fmla="*/ 1031465 w 1032677"/>
              <a:gd name="connsiteY28" fmla="*/ 147032 h 200272"/>
              <a:gd name="connsiteX29" fmla="*/ 1031465 w 1032677"/>
              <a:gd name="connsiteY29" fmla="*/ 121153 h 20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32677" h="200272">
                <a:moveTo>
                  <a:pt x="13548" y="190164"/>
                </a:moveTo>
                <a:cubicBezTo>
                  <a:pt x="13824" y="184369"/>
                  <a:pt x="-33855" y="383"/>
                  <a:pt x="48054" y="383"/>
                </a:cubicBezTo>
                <a:cubicBezTo>
                  <a:pt x="62716" y="383"/>
                  <a:pt x="76962" y="5453"/>
                  <a:pt x="91186" y="9009"/>
                </a:cubicBezTo>
                <a:cubicBezTo>
                  <a:pt x="100008" y="11214"/>
                  <a:pt x="108439" y="14760"/>
                  <a:pt x="117065" y="17636"/>
                </a:cubicBezTo>
                <a:cubicBezTo>
                  <a:pt x="119941" y="26262"/>
                  <a:pt x="121276" y="35566"/>
                  <a:pt x="125692" y="43515"/>
                </a:cubicBezTo>
                <a:cubicBezTo>
                  <a:pt x="135762" y="61641"/>
                  <a:pt x="153640" y="75602"/>
                  <a:pt x="160197" y="95273"/>
                </a:cubicBezTo>
                <a:cubicBezTo>
                  <a:pt x="172682" y="132726"/>
                  <a:pt x="162394" y="114723"/>
                  <a:pt x="194703" y="147032"/>
                </a:cubicBezTo>
                <a:cubicBezTo>
                  <a:pt x="197578" y="155658"/>
                  <a:pt x="196899" y="166481"/>
                  <a:pt x="203329" y="172911"/>
                </a:cubicBezTo>
                <a:cubicBezTo>
                  <a:pt x="221531" y="191113"/>
                  <a:pt x="266924" y="175251"/>
                  <a:pt x="280967" y="172911"/>
                </a:cubicBezTo>
                <a:cubicBezTo>
                  <a:pt x="292469" y="155658"/>
                  <a:pt x="308916" y="140824"/>
                  <a:pt x="315473" y="121153"/>
                </a:cubicBezTo>
                <a:cubicBezTo>
                  <a:pt x="336005" y="59558"/>
                  <a:pt x="317594" y="79482"/>
                  <a:pt x="358605" y="52141"/>
                </a:cubicBezTo>
                <a:cubicBezTo>
                  <a:pt x="367806" y="33739"/>
                  <a:pt x="378159" y="-4217"/>
                  <a:pt x="410363" y="383"/>
                </a:cubicBezTo>
                <a:cubicBezTo>
                  <a:pt x="422440" y="2108"/>
                  <a:pt x="428433" y="16890"/>
                  <a:pt x="436243" y="26262"/>
                </a:cubicBezTo>
                <a:cubicBezTo>
                  <a:pt x="474531" y="72207"/>
                  <a:pt x="436190" y="31342"/>
                  <a:pt x="462122" y="78020"/>
                </a:cubicBezTo>
                <a:cubicBezTo>
                  <a:pt x="472192" y="96146"/>
                  <a:pt x="490069" y="110108"/>
                  <a:pt x="496627" y="129779"/>
                </a:cubicBezTo>
                <a:cubicBezTo>
                  <a:pt x="499503" y="138405"/>
                  <a:pt x="499574" y="148558"/>
                  <a:pt x="505254" y="155658"/>
                </a:cubicBezTo>
                <a:cubicBezTo>
                  <a:pt x="511731" y="163754"/>
                  <a:pt x="522507" y="167160"/>
                  <a:pt x="531133" y="172911"/>
                </a:cubicBezTo>
                <a:cubicBezTo>
                  <a:pt x="534009" y="181537"/>
                  <a:pt x="531134" y="195915"/>
                  <a:pt x="539760" y="198790"/>
                </a:cubicBezTo>
                <a:cubicBezTo>
                  <a:pt x="569378" y="208663"/>
                  <a:pt x="618559" y="166385"/>
                  <a:pt x="634650" y="155658"/>
                </a:cubicBezTo>
                <a:cubicBezTo>
                  <a:pt x="643276" y="149907"/>
                  <a:pt x="653198" y="145736"/>
                  <a:pt x="660529" y="138405"/>
                </a:cubicBezTo>
                <a:cubicBezTo>
                  <a:pt x="679610" y="119325"/>
                  <a:pt x="691650" y="110670"/>
                  <a:pt x="703661" y="86647"/>
                </a:cubicBezTo>
                <a:cubicBezTo>
                  <a:pt x="715814" y="62342"/>
                  <a:pt x="714158" y="19887"/>
                  <a:pt x="746794" y="9009"/>
                </a:cubicBezTo>
                <a:lnTo>
                  <a:pt x="772673" y="383"/>
                </a:lnTo>
                <a:cubicBezTo>
                  <a:pt x="801428" y="3258"/>
                  <a:pt x="831522" y="-129"/>
                  <a:pt x="858937" y="9009"/>
                </a:cubicBezTo>
                <a:cubicBezTo>
                  <a:pt x="872026" y="13372"/>
                  <a:pt x="880988" y="50560"/>
                  <a:pt x="884816" y="60768"/>
                </a:cubicBezTo>
                <a:cubicBezTo>
                  <a:pt x="890253" y="75267"/>
                  <a:pt x="897172" y="89210"/>
                  <a:pt x="902069" y="103900"/>
                </a:cubicBezTo>
                <a:cubicBezTo>
                  <a:pt x="908717" y="123844"/>
                  <a:pt x="908048" y="150070"/>
                  <a:pt x="927948" y="164285"/>
                </a:cubicBezTo>
                <a:cubicBezTo>
                  <a:pt x="940548" y="173285"/>
                  <a:pt x="956703" y="175786"/>
                  <a:pt x="971080" y="181537"/>
                </a:cubicBezTo>
                <a:cubicBezTo>
                  <a:pt x="1005145" y="174724"/>
                  <a:pt x="1019679" y="182391"/>
                  <a:pt x="1031465" y="147032"/>
                </a:cubicBezTo>
                <a:cubicBezTo>
                  <a:pt x="1034193" y="138848"/>
                  <a:pt x="1031465" y="129779"/>
                  <a:pt x="1031465" y="1211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5305245" y="5098211"/>
            <a:ext cx="1000785" cy="215661"/>
          </a:xfrm>
          <a:custGeom>
            <a:avLst/>
            <a:gdLst>
              <a:gd name="connsiteX0" fmla="*/ 0 w 1000785"/>
              <a:gd name="connsiteY0" fmla="*/ 198408 h 215661"/>
              <a:gd name="connsiteX1" fmla="*/ 8627 w 1000785"/>
              <a:gd name="connsiteY1" fmla="*/ 86264 h 215661"/>
              <a:gd name="connsiteX2" fmla="*/ 17253 w 1000785"/>
              <a:gd name="connsiteY2" fmla="*/ 60385 h 215661"/>
              <a:gd name="connsiteX3" fmla="*/ 69012 w 1000785"/>
              <a:gd name="connsiteY3" fmla="*/ 25880 h 215661"/>
              <a:gd name="connsiteX4" fmla="*/ 94891 w 1000785"/>
              <a:gd name="connsiteY4" fmla="*/ 51759 h 215661"/>
              <a:gd name="connsiteX5" fmla="*/ 103517 w 1000785"/>
              <a:gd name="connsiteY5" fmla="*/ 77638 h 215661"/>
              <a:gd name="connsiteX6" fmla="*/ 155276 w 1000785"/>
              <a:gd name="connsiteY6" fmla="*/ 129397 h 215661"/>
              <a:gd name="connsiteX7" fmla="*/ 189781 w 1000785"/>
              <a:gd name="connsiteY7" fmla="*/ 189781 h 215661"/>
              <a:gd name="connsiteX8" fmla="*/ 224287 w 1000785"/>
              <a:gd name="connsiteY8" fmla="*/ 181155 h 215661"/>
              <a:gd name="connsiteX9" fmla="*/ 267419 w 1000785"/>
              <a:gd name="connsiteY9" fmla="*/ 129397 h 215661"/>
              <a:gd name="connsiteX10" fmla="*/ 284672 w 1000785"/>
              <a:gd name="connsiteY10" fmla="*/ 77638 h 215661"/>
              <a:gd name="connsiteX11" fmla="*/ 310551 w 1000785"/>
              <a:gd name="connsiteY11" fmla="*/ 60385 h 215661"/>
              <a:gd name="connsiteX12" fmla="*/ 336430 w 1000785"/>
              <a:gd name="connsiteY12" fmla="*/ 25880 h 215661"/>
              <a:gd name="connsiteX13" fmla="*/ 362310 w 1000785"/>
              <a:gd name="connsiteY13" fmla="*/ 0 h 215661"/>
              <a:gd name="connsiteX14" fmla="*/ 439947 w 1000785"/>
              <a:gd name="connsiteY14" fmla="*/ 69012 h 215661"/>
              <a:gd name="connsiteX15" fmla="*/ 457200 w 1000785"/>
              <a:gd name="connsiteY15" fmla="*/ 94891 h 215661"/>
              <a:gd name="connsiteX16" fmla="*/ 508959 w 1000785"/>
              <a:gd name="connsiteY16" fmla="*/ 138023 h 215661"/>
              <a:gd name="connsiteX17" fmla="*/ 552091 w 1000785"/>
              <a:gd name="connsiteY17" fmla="*/ 189781 h 215661"/>
              <a:gd name="connsiteX18" fmla="*/ 577970 w 1000785"/>
              <a:gd name="connsiteY18" fmla="*/ 198408 h 215661"/>
              <a:gd name="connsiteX19" fmla="*/ 603849 w 1000785"/>
              <a:gd name="connsiteY19" fmla="*/ 189781 h 215661"/>
              <a:gd name="connsiteX20" fmla="*/ 621102 w 1000785"/>
              <a:gd name="connsiteY20" fmla="*/ 155276 h 215661"/>
              <a:gd name="connsiteX21" fmla="*/ 638355 w 1000785"/>
              <a:gd name="connsiteY21" fmla="*/ 94891 h 215661"/>
              <a:gd name="connsiteX22" fmla="*/ 655608 w 1000785"/>
              <a:gd name="connsiteY22" fmla="*/ 69012 h 215661"/>
              <a:gd name="connsiteX23" fmla="*/ 681487 w 1000785"/>
              <a:gd name="connsiteY23" fmla="*/ 60385 h 215661"/>
              <a:gd name="connsiteX24" fmla="*/ 715993 w 1000785"/>
              <a:gd name="connsiteY24" fmla="*/ 43132 h 215661"/>
              <a:gd name="connsiteX25" fmla="*/ 767751 w 1000785"/>
              <a:gd name="connsiteY25" fmla="*/ 51759 h 215661"/>
              <a:gd name="connsiteX26" fmla="*/ 819510 w 1000785"/>
              <a:gd name="connsiteY26" fmla="*/ 112144 h 215661"/>
              <a:gd name="connsiteX27" fmla="*/ 845389 w 1000785"/>
              <a:gd name="connsiteY27" fmla="*/ 163902 h 215661"/>
              <a:gd name="connsiteX28" fmla="*/ 931653 w 1000785"/>
              <a:gd name="connsiteY28" fmla="*/ 215661 h 215661"/>
              <a:gd name="connsiteX29" fmla="*/ 974785 w 1000785"/>
              <a:gd name="connsiteY29" fmla="*/ 207034 h 215661"/>
              <a:gd name="connsiteX30" fmla="*/ 992038 w 1000785"/>
              <a:gd name="connsiteY30" fmla="*/ 181155 h 215661"/>
              <a:gd name="connsiteX31" fmla="*/ 1000664 w 1000785"/>
              <a:gd name="connsiteY31" fmla="*/ 138023 h 215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00785" h="215661">
                <a:moveTo>
                  <a:pt x="0" y="198408"/>
                </a:moveTo>
                <a:cubicBezTo>
                  <a:pt x="2876" y="161027"/>
                  <a:pt x="3977" y="123466"/>
                  <a:pt x="8627" y="86264"/>
                </a:cubicBezTo>
                <a:cubicBezTo>
                  <a:pt x="9755" y="77241"/>
                  <a:pt x="10823" y="66815"/>
                  <a:pt x="17253" y="60385"/>
                </a:cubicBezTo>
                <a:cubicBezTo>
                  <a:pt x="31915" y="45723"/>
                  <a:pt x="69012" y="25880"/>
                  <a:pt x="69012" y="25880"/>
                </a:cubicBezTo>
                <a:cubicBezTo>
                  <a:pt x="77638" y="34506"/>
                  <a:pt x="88124" y="41608"/>
                  <a:pt x="94891" y="51759"/>
                </a:cubicBezTo>
                <a:cubicBezTo>
                  <a:pt x="99935" y="59325"/>
                  <a:pt x="97934" y="70460"/>
                  <a:pt x="103517" y="77638"/>
                </a:cubicBezTo>
                <a:cubicBezTo>
                  <a:pt x="118497" y="96898"/>
                  <a:pt x="141741" y="109096"/>
                  <a:pt x="155276" y="129397"/>
                </a:cubicBezTo>
                <a:cubicBezTo>
                  <a:pt x="179662" y="165975"/>
                  <a:pt x="167893" y="146003"/>
                  <a:pt x="189781" y="189781"/>
                </a:cubicBezTo>
                <a:cubicBezTo>
                  <a:pt x="201283" y="186906"/>
                  <a:pt x="213993" y="187037"/>
                  <a:pt x="224287" y="181155"/>
                </a:cubicBezTo>
                <a:cubicBezTo>
                  <a:pt x="236389" y="174240"/>
                  <a:pt x="261338" y="143080"/>
                  <a:pt x="267419" y="129397"/>
                </a:cubicBezTo>
                <a:cubicBezTo>
                  <a:pt x="274805" y="112778"/>
                  <a:pt x="269540" y="87726"/>
                  <a:pt x="284672" y="77638"/>
                </a:cubicBezTo>
                <a:cubicBezTo>
                  <a:pt x="293298" y="71887"/>
                  <a:pt x="303220" y="67716"/>
                  <a:pt x="310551" y="60385"/>
                </a:cubicBezTo>
                <a:cubicBezTo>
                  <a:pt x="320717" y="50219"/>
                  <a:pt x="327073" y="36796"/>
                  <a:pt x="336430" y="25880"/>
                </a:cubicBezTo>
                <a:cubicBezTo>
                  <a:pt x="344370" y="16617"/>
                  <a:pt x="353683" y="8627"/>
                  <a:pt x="362310" y="0"/>
                </a:cubicBezTo>
                <a:cubicBezTo>
                  <a:pt x="393426" y="20745"/>
                  <a:pt x="416310" y="33557"/>
                  <a:pt x="439947" y="69012"/>
                </a:cubicBezTo>
                <a:cubicBezTo>
                  <a:pt x="445698" y="77638"/>
                  <a:pt x="450563" y="86926"/>
                  <a:pt x="457200" y="94891"/>
                </a:cubicBezTo>
                <a:cubicBezTo>
                  <a:pt x="477956" y="119797"/>
                  <a:pt x="483514" y="121059"/>
                  <a:pt x="508959" y="138023"/>
                </a:cubicBezTo>
                <a:cubicBezTo>
                  <a:pt x="521690" y="157119"/>
                  <a:pt x="532165" y="176497"/>
                  <a:pt x="552091" y="189781"/>
                </a:cubicBezTo>
                <a:cubicBezTo>
                  <a:pt x="559657" y="194825"/>
                  <a:pt x="569344" y="195532"/>
                  <a:pt x="577970" y="198408"/>
                </a:cubicBezTo>
                <a:cubicBezTo>
                  <a:pt x="586596" y="195532"/>
                  <a:pt x="597419" y="196211"/>
                  <a:pt x="603849" y="189781"/>
                </a:cubicBezTo>
                <a:cubicBezTo>
                  <a:pt x="612942" y="180688"/>
                  <a:pt x="616587" y="167317"/>
                  <a:pt x="621102" y="155276"/>
                </a:cubicBezTo>
                <a:cubicBezTo>
                  <a:pt x="629391" y="133174"/>
                  <a:pt x="627931" y="115739"/>
                  <a:pt x="638355" y="94891"/>
                </a:cubicBezTo>
                <a:cubicBezTo>
                  <a:pt x="642992" y="85618"/>
                  <a:pt x="647512" y="75489"/>
                  <a:pt x="655608" y="69012"/>
                </a:cubicBezTo>
                <a:cubicBezTo>
                  <a:pt x="662708" y="63332"/>
                  <a:pt x="673129" y="63967"/>
                  <a:pt x="681487" y="60385"/>
                </a:cubicBezTo>
                <a:cubicBezTo>
                  <a:pt x="693307" y="55319"/>
                  <a:pt x="704491" y="48883"/>
                  <a:pt x="715993" y="43132"/>
                </a:cubicBezTo>
                <a:cubicBezTo>
                  <a:pt x="733246" y="46008"/>
                  <a:pt x="752107" y="43937"/>
                  <a:pt x="767751" y="51759"/>
                </a:cubicBezTo>
                <a:cubicBezTo>
                  <a:pt x="788671" y="62219"/>
                  <a:pt x="806567" y="92729"/>
                  <a:pt x="819510" y="112144"/>
                </a:cubicBezTo>
                <a:cubicBezTo>
                  <a:pt x="825663" y="130605"/>
                  <a:pt x="829649" y="150130"/>
                  <a:pt x="845389" y="163902"/>
                </a:cubicBezTo>
                <a:cubicBezTo>
                  <a:pt x="873150" y="188193"/>
                  <a:pt x="900119" y="199894"/>
                  <a:pt x="931653" y="215661"/>
                </a:cubicBezTo>
                <a:cubicBezTo>
                  <a:pt x="946030" y="212785"/>
                  <a:pt x="962055" y="214308"/>
                  <a:pt x="974785" y="207034"/>
                </a:cubicBezTo>
                <a:cubicBezTo>
                  <a:pt x="983787" y="201890"/>
                  <a:pt x="987401" y="190428"/>
                  <a:pt x="992038" y="181155"/>
                </a:cubicBezTo>
                <a:cubicBezTo>
                  <a:pt x="1002483" y="160266"/>
                  <a:pt x="1000664" y="157762"/>
                  <a:pt x="1000664" y="1380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>
            <a:endCxn id="5" idx="10"/>
          </p:cNvCxnSpPr>
          <p:nvPr/>
        </p:nvCxnSpPr>
        <p:spPr>
          <a:xfrm>
            <a:off x="2483768" y="4725144"/>
            <a:ext cx="155915" cy="459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83768" y="4725144"/>
            <a:ext cx="1806018" cy="355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483768" y="4725144"/>
            <a:ext cx="3240360" cy="355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73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648072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Изучение нового материала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/>
          <a:lstStyle/>
          <a:p>
            <a:pPr marL="0" indent="0" algn="ctr">
              <a:buNone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таблицей</a:t>
            </a:r>
          </a:p>
          <a:p>
            <a:pPr marL="0" indent="0" algn="ctr">
              <a:buNone/>
            </a:pP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46711"/>
              </p:ext>
            </p:extLst>
          </p:nvPr>
        </p:nvGraphicFramePr>
        <p:xfrm>
          <a:off x="251520" y="1340768"/>
          <a:ext cx="7632848" cy="5430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Однородные определения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Неоднородные определения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3145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характеризуют предмет с одной стороны (по цвету, форме, размеру);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соединены между собой сочинительной связью;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непосредственно относятся к определяемому существительному и произносятся с перечислительной интонацией;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между однородными определениями обычно можно</a:t>
                      </a:r>
                      <a:r>
                        <a:rPr lang="ru-RU" sz="1600" baseline="0" dirty="0" smtClean="0"/>
                        <a:t> вставить союз </a:t>
                      </a:r>
                      <a:r>
                        <a:rPr lang="ru-RU" sz="1600" i="1" baseline="0" dirty="0" smtClean="0"/>
                        <a:t>И: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baseline="0" dirty="0" smtClean="0"/>
                        <a:t>По мшистым, топким берегам чернели избы тут и там (А. С. Пушкин)                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600" i="1" baseline="0" dirty="0" smtClean="0"/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baseline="0" dirty="0" smtClean="0"/>
                        <a:t>                    ,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dirty="0" smtClean="0"/>
                        <a:t>                             ,                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dirty="0" smtClean="0"/>
                        <a:t>                                                СУЩ.</a:t>
                      </a:r>
                      <a:endParaRPr lang="ru-RU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характеризуют предмет с разных сторон;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непосредственно к определяемому слову относится ближайшее определение, а другое относится к сочетанию определяемого существительного с первым определением;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/>
                        <a:t>между</a:t>
                      </a:r>
                      <a:r>
                        <a:rPr lang="ru-RU" sz="1600" baseline="0" dirty="0" smtClean="0"/>
                        <a:t> определениями нет сочинительной связи, произносятся без перечислительной интонации и не допускают вставки союза </a:t>
                      </a:r>
                      <a:r>
                        <a:rPr lang="ru-RU" sz="1600" i="1" baseline="0" dirty="0" smtClean="0"/>
                        <a:t>И;</a:t>
                      </a:r>
                      <a:endParaRPr lang="ru-RU" sz="1600" i="0" baseline="0" dirty="0" smtClean="0"/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i="0" baseline="0" dirty="0" smtClean="0"/>
                        <a:t>выражены прилагательными разных разрядов (например, качеств. и относит.): </a:t>
                      </a:r>
                      <a:r>
                        <a:rPr lang="ru-RU" sz="1600" i="1" baseline="0" dirty="0" smtClean="0"/>
                        <a:t>Был жаркий солнечный день.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baseline="0" dirty="0" smtClean="0"/>
                        <a:t>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baseline="0" dirty="0" smtClean="0"/>
                        <a:t>                                  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i="1" baseline="0" dirty="0" smtClean="0"/>
                        <a:t>                                           </a:t>
                      </a:r>
                      <a:endParaRPr lang="ru-RU" sz="1600" i="1" dirty="0" smtClean="0"/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dirty="0" smtClean="0"/>
                        <a:t>                                        СУЩ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475656" y="6093296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555776" y="616530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39752" y="6093296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563888" y="594928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691680" y="5949280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>
            <a:off x="2627784" y="594928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5" idx="0"/>
          </p:cNvCxnSpPr>
          <p:nvPr/>
        </p:nvCxnSpPr>
        <p:spPr>
          <a:xfrm>
            <a:off x="1763688" y="594928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707904" y="6345324"/>
            <a:ext cx="14401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707904" y="6345324"/>
            <a:ext cx="14401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4788024" y="6201308"/>
            <a:ext cx="504056" cy="3960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724128" y="6211023"/>
            <a:ext cx="504056" cy="3863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6876256" y="5969263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5976156" y="5949280"/>
            <a:ext cx="900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976156" y="59692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23" idx="0"/>
          </p:cNvCxnSpPr>
          <p:nvPr/>
        </p:nvCxnSpPr>
        <p:spPr>
          <a:xfrm>
            <a:off x="5976156" y="5949280"/>
            <a:ext cx="0" cy="261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6300192" y="573325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5076056" y="5733256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5076056" y="573325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020272" y="6345324"/>
            <a:ext cx="14401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7020272" y="6345324"/>
            <a:ext cx="14401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71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Изучение нового материала</a:t>
            </a:r>
            <a:br>
              <a:rPr lang="ru-RU" sz="3400" dirty="0" smtClean="0"/>
            </a:br>
            <a:r>
              <a:rPr lang="ru-RU" sz="1400" dirty="0" smtClean="0"/>
              <a:t>(продолжение таблицы)</a:t>
            </a:r>
            <a:endParaRPr lang="ru-RU" sz="3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7698090"/>
              </p:ext>
            </p:extLst>
          </p:nvPr>
        </p:nvGraphicFramePr>
        <p:xfrm>
          <a:off x="467544" y="1484784"/>
          <a:ext cx="7239000" cy="3937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  <a:cs typeface="Times New Roman" panose="02020603050405020304" pitchFamily="18" charset="0"/>
                        </a:rPr>
                        <a:t>Однородные определения</a:t>
                      </a:r>
                      <a:endParaRPr lang="ru-RU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Неоднородные определения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3881">
                <a:tc>
                  <a:txBody>
                    <a:bodyPr/>
                    <a:lstStyle/>
                    <a:p>
                      <a:pPr algn="ctr"/>
                      <a:r>
                        <a:rPr lang="ru-RU" sz="1600" u="sng" dirty="0" smtClean="0">
                          <a:latin typeface="+mn-lt"/>
                          <a:cs typeface="Times New Roman" panose="02020603050405020304" pitchFamily="18" charset="0"/>
                        </a:rPr>
                        <a:t>Всегда однородные: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u="none" dirty="0" smtClean="0">
                          <a:latin typeface="+mn-lt"/>
                          <a:cs typeface="Times New Roman" panose="02020603050405020304" pitchFamily="18" charset="0"/>
                        </a:rPr>
                        <a:t> сочетание прилагательного и причастного оборота: </a:t>
                      </a:r>
                      <a:r>
                        <a:rPr lang="ru-RU" sz="1600" i="1" u="none" dirty="0" smtClean="0">
                          <a:latin typeface="+mn-lt"/>
                          <a:cs typeface="Times New Roman" panose="02020603050405020304" pitchFamily="18" charset="0"/>
                        </a:rPr>
                        <a:t>Темные, возвышающиеся над лесом горы;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i="0" u="none" dirty="0" smtClean="0">
                          <a:latin typeface="+mn-lt"/>
                          <a:cs typeface="Times New Roman" panose="02020603050405020304" pitchFamily="18" charset="0"/>
                        </a:rPr>
                        <a:t>определения, стоящие после определяемого существительного: </a:t>
                      </a:r>
                      <a:r>
                        <a:rPr lang="ru-RU" sz="1600" i="1" u="none" dirty="0" smtClean="0">
                          <a:latin typeface="+mn-lt"/>
                          <a:cs typeface="Times New Roman" panose="02020603050405020304" pitchFamily="18" charset="0"/>
                        </a:rPr>
                        <a:t>истина вечная,</a:t>
                      </a:r>
                      <a:r>
                        <a:rPr lang="ru-RU" sz="1600" i="1" u="none" baseline="0" dirty="0" smtClean="0">
                          <a:latin typeface="+mn-lt"/>
                          <a:cs typeface="Times New Roman" panose="02020603050405020304" pitchFamily="18" charset="0"/>
                        </a:rPr>
                        <a:t> несомненная; очи синие, бездонные;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i="0" u="none" dirty="0" smtClean="0">
                          <a:latin typeface="+mn-lt"/>
                          <a:cs typeface="Times New Roman" panose="02020603050405020304" pitchFamily="18" charset="0"/>
                        </a:rPr>
                        <a:t>определения-синонимы: </a:t>
                      </a:r>
                      <a:r>
                        <a:rPr lang="ru-RU" sz="1600" i="1" u="none" dirty="0" smtClean="0">
                          <a:latin typeface="+mn-lt"/>
                          <a:cs typeface="Times New Roman" panose="02020603050405020304" pitchFamily="18" charset="0"/>
                        </a:rPr>
                        <a:t>веселое, праздничное настроение.</a:t>
                      </a:r>
                      <a:endParaRPr lang="ru-RU" sz="1600" i="0" u="none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600" i="0" u="sng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sng" dirty="0" smtClean="0"/>
                        <a:t>Всегда</a:t>
                      </a:r>
                      <a:r>
                        <a:rPr lang="ru-RU" sz="1600" u="sng" baseline="0" dirty="0" smtClean="0"/>
                        <a:t> неоднородные: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1600" u="none" baseline="0" dirty="0" smtClean="0"/>
                        <a:t>Сочетание качественного прилагательного с относительным или с местоимением, числительным, причастием: </a:t>
                      </a:r>
                      <a:r>
                        <a:rPr lang="ru-RU" sz="1600" i="1" u="none" baseline="0" dirty="0" smtClean="0"/>
                        <a:t>мой хороший знакомый; второй междугородний автобус.</a:t>
                      </a:r>
                      <a:endParaRPr lang="ru-RU" sz="160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08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/>
              <a:t>Обобщение и систематизация знаний и умений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/>
          <a:lstStyle/>
          <a:p>
            <a:pPr marL="0" indent="0" algn="ctr">
              <a:buNone/>
            </a:pPr>
            <a:r>
              <a:rPr lang="ru-RU" u="sng" dirty="0" smtClean="0"/>
              <a:t>Распределительный диктант</a:t>
            </a:r>
          </a:p>
          <a:p>
            <a:pPr marL="0" indent="0" algn="just">
              <a:buNone/>
            </a:pPr>
            <a:r>
              <a:rPr lang="ru-RU" sz="1800" dirty="0" smtClean="0"/>
              <a:t>          Распределите словосочетания на 2 столбика: однородные и неоднородные определения, расставьте знаки препинания, вставьте пропущенные буквы: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 smtClean="0"/>
              <a:t>          </a:t>
            </a:r>
            <a:r>
              <a:rPr lang="ru-RU" sz="1800" dirty="0" err="1" smtClean="0"/>
              <a:t>Грус</a:t>
            </a:r>
            <a:r>
              <a:rPr lang="ru-RU" sz="1800" dirty="0" smtClean="0"/>
              <a:t>(?)</a:t>
            </a:r>
            <a:r>
              <a:rPr lang="ru-RU" sz="1800" dirty="0" err="1" smtClean="0"/>
              <a:t>ная</a:t>
            </a:r>
            <a:r>
              <a:rPr lang="ru-RU" sz="1800" dirty="0" smtClean="0"/>
              <a:t> большая белая луна</a:t>
            </a:r>
            <a:r>
              <a:rPr lang="ru-RU" sz="1800" dirty="0"/>
              <a:t>;</a:t>
            </a:r>
            <a:r>
              <a:rPr lang="ru-RU" sz="1800" dirty="0" smtClean="0"/>
              <a:t> красивое молодое лицо; ближние дальние звезды; осторожная еле слышная поступь; </a:t>
            </a:r>
            <a:r>
              <a:rPr lang="ru-RU" sz="1800" dirty="0" smtClean="0"/>
              <a:t>толстый </a:t>
            </a:r>
            <a:r>
              <a:rPr lang="ru-RU" sz="1800" dirty="0" smtClean="0"/>
              <a:t>(не) </a:t>
            </a:r>
            <a:r>
              <a:rPr lang="ru-RU" sz="1800" dirty="0" err="1" smtClean="0"/>
              <a:t>объятный</a:t>
            </a:r>
            <a:r>
              <a:rPr lang="ru-RU" sz="1800" dirty="0" smtClean="0"/>
              <a:t> </a:t>
            </a:r>
            <a:r>
              <a:rPr lang="ru-RU" sz="1800" dirty="0" smtClean="0"/>
              <a:t>дуб; слишком </a:t>
            </a:r>
            <a:r>
              <a:rPr lang="ru-RU" sz="1800" dirty="0" err="1" smtClean="0"/>
              <a:t>бе</a:t>
            </a:r>
            <a:r>
              <a:rPr lang="ru-RU" sz="1800" dirty="0" smtClean="0"/>
              <a:t>..</a:t>
            </a:r>
            <a:r>
              <a:rPr lang="ru-RU" sz="1800" dirty="0" err="1" smtClean="0"/>
              <a:t>заботная</a:t>
            </a:r>
            <a:r>
              <a:rPr lang="ru-RU" sz="1800" dirty="0" smtClean="0"/>
              <a:t> </a:t>
            </a:r>
            <a:r>
              <a:rPr lang="ru-RU" sz="1800" dirty="0" err="1" smtClean="0"/>
              <a:t>бесхитрос</a:t>
            </a:r>
            <a:r>
              <a:rPr lang="ru-RU" sz="1800" dirty="0" smtClean="0"/>
              <a:t>(?)</a:t>
            </a:r>
            <a:r>
              <a:rPr lang="ru-RU" sz="1800" dirty="0" err="1" smtClean="0"/>
              <a:t>ная</a:t>
            </a:r>
            <a:r>
              <a:rPr lang="ru-RU" sz="1800" dirty="0" smtClean="0"/>
              <a:t> песенка; голубоглазый светловолосый лопоухий мальчуган; новый только что </a:t>
            </a:r>
            <a:r>
              <a:rPr lang="ru-RU" sz="1800" dirty="0" err="1" smtClean="0"/>
              <a:t>построе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ый</a:t>
            </a:r>
            <a:r>
              <a:rPr lang="ru-RU" sz="1800" dirty="0" smtClean="0"/>
              <a:t> мост; стари(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ые</a:t>
            </a:r>
            <a:r>
              <a:rPr lang="ru-RU" sz="1800" dirty="0" smtClean="0"/>
              <a:t> </a:t>
            </a:r>
            <a:r>
              <a:rPr lang="ru-RU" sz="1800" dirty="0" err="1" smtClean="0"/>
              <a:t>каме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ые</a:t>
            </a:r>
            <a:r>
              <a:rPr lang="ru-RU" sz="1800" dirty="0" smtClean="0"/>
              <a:t> часы; дли(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ые</a:t>
            </a:r>
            <a:r>
              <a:rPr lang="ru-RU" sz="1800" dirty="0" smtClean="0"/>
              <a:t> красивые волосы; старый плюшевый </a:t>
            </a:r>
            <a:r>
              <a:rPr lang="ru-RU" sz="1800" dirty="0" err="1" smtClean="0"/>
              <a:t>медвеж</a:t>
            </a:r>
            <a:r>
              <a:rPr lang="ru-RU" sz="1800" dirty="0" smtClean="0"/>
              <a:t>..нок; последняя </a:t>
            </a:r>
            <a:r>
              <a:rPr lang="ru-RU" sz="1800" dirty="0" err="1" smtClean="0"/>
              <a:t>бракова</a:t>
            </a:r>
            <a:r>
              <a:rPr lang="ru-RU" sz="1800" dirty="0" smtClean="0"/>
              <a:t>(</a:t>
            </a:r>
            <a:r>
              <a:rPr lang="ru-RU" sz="1800" dirty="0" err="1" smtClean="0"/>
              <a:t>н,нн</a:t>
            </a:r>
            <a:r>
              <a:rPr lang="ru-RU" sz="1800" dirty="0" smtClean="0"/>
              <a:t>)</a:t>
            </a:r>
            <a:r>
              <a:rPr lang="ru-RU" sz="1800" dirty="0" err="1" smtClean="0"/>
              <a:t>ая</a:t>
            </a:r>
            <a:r>
              <a:rPr lang="ru-RU" sz="1800" dirty="0" smtClean="0"/>
              <a:t> деталь; безобразный отвратительный концерт; душный городской вечер; </a:t>
            </a:r>
            <a:r>
              <a:rPr lang="ru-RU" sz="1800" dirty="0" err="1" smtClean="0"/>
              <a:t>пр</a:t>
            </a:r>
            <a:r>
              <a:rPr lang="ru-RU" sz="1800" dirty="0" smtClean="0"/>
              <a:t>..</a:t>
            </a:r>
            <a:r>
              <a:rPr lang="ru-RU" sz="1800" dirty="0" err="1" smtClean="0"/>
              <a:t>митивная</a:t>
            </a:r>
            <a:r>
              <a:rPr lang="ru-RU" sz="1800" dirty="0" smtClean="0"/>
              <a:t> противная песня.</a:t>
            </a:r>
          </a:p>
          <a:p>
            <a:pPr marL="0" indent="0" algn="just">
              <a:buNone/>
            </a:pPr>
            <a:r>
              <a:rPr lang="ru-RU" sz="1800" dirty="0" smtClean="0"/>
              <a:t>- Какие орфограммы в словах вам встретились?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6524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Проверьте себя</a:t>
            </a:r>
            <a:endParaRPr lang="ru-RU" sz="3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060293"/>
              </p:ext>
            </p:extLst>
          </p:nvPr>
        </p:nvGraphicFramePr>
        <p:xfrm>
          <a:off x="395536" y="1412776"/>
          <a:ext cx="748883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Однородные определения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Неоднородные определения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952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       Ближние, дальние звезды; осторожная, еле слышная поступь; толстый</a:t>
                      </a:r>
                      <a:r>
                        <a:rPr lang="ru-RU" dirty="0" smtClean="0"/>
                        <a:t>, необъятный </a:t>
                      </a:r>
                      <a:r>
                        <a:rPr lang="ru-RU" dirty="0" smtClean="0"/>
                        <a:t>дуб; слишком беззаботная, бесхитростная песенка; новый, только что построенный мост; безобразный, отвратительный концерт; примитивная, противная песня.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       Грустная большая белая луна; красивое молодое лицо; голубоглазый светловолосый лопоухий мальчуган; старинные каминные часы; длинные красивые волосы; старый плюшевый диван; последняя бракованная деталь; душный городской вечер.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20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/>
              <a:t>Выборочный диктант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5"/>
            <a:ext cx="7571184" cy="54863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        </a:t>
            </a:r>
            <a:r>
              <a:rPr lang="ru-RU" sz="1800" u="sng" dirty="0" smtClean="0"/>
              <a:t>Задание:</a:t>
            </a:r>
            <a:r>
              <a:rPr lang="ru-RU" sz="1800" dirty="0" smtClean="0"/>
              <a:t> выпишите из четверостиший однородные и неоднородные определения вместе с определяемыми словами.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600" dirty="0" smtClean="0"/>
              <a:t>1. Лес, точно терем расписной,                        </a:t>
            </a:r>
          </a:p>
          <a:p>
            <a:pPr marL="0" indent="0" algn="just">
              <a:buNone/>
            </a:pPr>
            <a:r>
              <a:rPr lang="ru-RU" sz="1600" dirty="0" smtClean="0"/>
              <a:t>     Лиловый, золотой, багряный,</a:t>
            </a:r>
          </a:p>
          <a:p>
            <a:pPr marL="0" indent="0" algn="just">
              <a:buNone/>
            </a:pPr>
            <a:r>
              <a:rPr lang="ru-RU" sz="1600" dirty="0" smtClean="0"/>
              <a:t>     Веселой, пестрою стеной</a:t>
            </a:r>
          </a:p>
          <a:p>
            <a:pPr marL="0" indent="0" algn="just">
              <a:buNone/>
            </a:pPr>
            <a:r>
              <a:rPr lang="ru-RU" sz="1600" dirty="0" smtClean="0"/>
              <a:t>     Стоит над светлою поляной.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dirty="0"/>
          </a:p>
          <a:p>
            <a:pPr marL="0" indent="0" algn="just">
              <a:buNone/>
            </a:pPr>
            <a:r>
              <a:rPr lang="ru-RU" sz="1600" dirty="0" smtClean="0"/>
              <a:t>2. Догорел апрельский светлый вечер,</a:t>
            </a:r>
          </a:p>
          <a:p>
            <a:pPr marL="0" indent="0" algn="just">
              <a:buNone/>
            </a:pPr>
            <a:r>
              <a:rPr lang="ru-RU" sz="1600" dirty="0" smtClean="0"/>
              <a:t>    По лугам холодный сумрак лёг.                </a:t>
            </a:r>
          </a:p>
          <a:p>
            <a:pPr marL="0" indent="0" algn="just">
              <a:buNone/>
            </a:pPr>
            <a:r>
              <a:rPr lang="ru-RU" sz="1600" dirty="0" smtClean="0"/>
              <a:t>    Спят грачи; далекий шум потока</a:t>
            </a:r>
          </a:p>
          <a:p>
            <a:pPr marL="0" indent="0" algn="just">
              <a:buNone/>
            </a:pPr>
            <a:r>
              <a:rPr lang="ru-RU" sz="1600" dirty="0" smtClean="0"/>
              <a:t>    В темноте таинственно заглох.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3. Никто солдату не ответил.</a:t>
            </a:r>
          </a:p>
          <a:p>
            <a:pPr marL="0" indent="0" algn="just">
              <a:buNone/>
            </a:pPr>
            <a:r>
              <a:rPr lang="ru-RU" sz="1600" dirty="0" smtClean="0"/>
              <a:t>    Никто его не повстречал.</a:t>
            </a:r>
          </a:p>
          <a:p>
            <a:pPr marL="0" indent="0" algn="just">
              <a:buNone/>
            </a:pPr>
            <a:r>
              <a:rPr lang="ru-RU" sz="1600" dirty="0" smtClean="0"/>
              <a:t>    И только теплый летний вечер</a:t>
            </a:r>
          </a:p>
          <a:p>
            <a:pPr marL="0" indent="0" algn="just">
              <a:buNone/>
            </a:pPr>
            <a:r>
              <a:rPr lang="ru-RU" sz="1600" dirty="0" smtClean="0"/>
              <a:t>    Траву могильную качал.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792" y="1628800"/>
            <a:ext cx="3316319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43" y="4077072"/>
            <a:ext cx="3312368" cy="2462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93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855</Words>
  <Application>Microsoft Office PowerPoint</Application>
  <PresentationFormat>Экран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Trebuchet MS</vt:lpstr>
      <vt:lpstr>Wingdings</vt:lpstr>
      <vt:lpstr>Wingdings 2</vt:lpstr>
      <vt:lpstr>Изящная</vt:lpstr>
      <vt:lpstr>Однородные и неоднородные определения  Урок усвоения новых знаний  в 8 классе</vt:lpstr>
      <vt:lpstr>Цели урока:</vt:lpstr>
      <vt:lpstr>Актуализация знаний</vt:lpstr>
      <vt:lpstr>Работа по теме урока</vt:lpstr>
      <vt:lpstr>Изучение нового материала</vt:lpstr>
      <vt:lpstr>Изучение нового материала (продолжение таблицы)</vt:lpstr>
      <vt:lpstr>Обобщение и систематизация знаний и умений</vt:lpstr>
      <vt:lpstr>Проверьте себя</vt:lpstr>
      <vt:lpstr>Выборочный диктант</vt:lpstr>
      <vt:lpstr>Практическая работа с языковым материалом</vt:lpstr>
      <vt:lpstr>Рефлексия  Подведение итогов урока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Однородные и неоднородные определения Урок усвоения новых знаний в 8 классе</dc:title>
  <dc:creator>Shelkunov</dc:creator>
  <cp:lastModifiedBy>Евгений Шелкунов</cp:lastModifiedBy>
  <cp:revision>33</cp:revision>
  <dcterms:created xsi:type="dcterms:W3CDTF">2016-01-18T18:22:27Z</dcterms:created>
  <dcterms:modified xsi:type="dcterms:W3CDTF">2025-10-27T16:28:47Z</dcterms:modified>
</cp:coreProperties>
</file>