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0" r:id="rId6"/>
    <p:sldId id="261" r:id="rId7"/>
    <p:sldId id="271" r:id="rId8"/>
    <p:sldId id="263" r:id="rId9"/>
    <p:sldId id="270" r:id="rId10"/>
    <p:sldId id="269" r:id="rId11"/>
    <p:sldId id="268" r:id="rId12"/>
    <p:sldId id="264" r:id="rId13"/>
    <p:sldId id="267" r:id="rId14"/>
    <p:sldId id="266" r:id="rId15"/>
    <p:sldId id="272" r:id="rId16"/>
    <p:sldId id="265" r:id="rId17"/>
    <p:sldId id="273" r:id="rId18"/>
    <p:sldId id="277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973" autoAdjust="0"/>
    <p:restoredTop sz="94654" autoAdjust="0"/>
  </p:normalViewPr>
  <p:slideViewPr>
    <p:cSldViewPr>
      <p:cViewPr varScale="1">
        <p:scale>
          <a:sx n="69" d="100"/>
          <a:sy n="69" d="100"/>
        </p:scale>
        <p:origin x="94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&#1050;&#1082;&#1086;&#1085;&#1082;&#1091;&#1088;&#1089;&#1091;.pptx" TargetMode="External"/><Relationship Id="rId1" Type="http://schemas.openxmlformats.org/officeDocument/2006/relationships/slideLayout" Target="../slideLayouts/slideLayout2.xm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&#1050;&#1082;&#1086;&#1085;&#1082;&#1091;&#1088;&#1089;&#1091;.pptx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13.xml"/><Relationship Id="rId7" Type="http://schemas.openxmlformats.org/officeDocument/2006/relationships/slide" Target="slide14.xml"/><Relationship Id="rId12" Type="http://schemas.openxmlformats.org/officeDocument/2006/relationships/slide" Target="slide17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11" Type="http://schemas.openxmlformats.org/officeDocument/2006/relationships/slide" Target="slide16.xml"/><Relationship Id="rId5" Type="http://schemas.openxmlformats.org/officeDocument/2006/relationships/slide" Target="slide10.xml"/><Relationship Id="rId10" Type="http://schemas.openxmlformats.org/officeDocument/2006/relationships/slide" Target="slide15.xml"/><Relationship Id="rId4" Type="http://schemas.openxmlformats.org/officeDocument/2006/relationships/slide" Target="slide11.xml"/><Relationship Id="rId9" Type="http://schemas.openxmlformats.org/officeDocument/2006/relationships/slide" Target="slide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142976" y="1071546"/>
            <a:ext cx="65109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Решение задач на проценты</a:t>
            </a:r>
            <a:r>
              <a:rPr lang="ru-RU" sz="4000" dirty="0" smtClean="0">
                <a:solidFill>
                  <a:schemeClr val="bg1"/>
                </a:solidFill>
              </a:rPr>
              <a:t>.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00562" y="2643182"/>
            <a:ext cx="426373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ГЕНИЙ - состоит из 1% </a:t>
            </a:r>
          </a:p>
          <a:p>
            <a:pPr algn="r"/>
            <a:r>
              <a:rPr lang="ru-RU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вдохновения и   99% потения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Томас Эдисон </a:t>
            </a:r>
            <a:endParaRPr lang="ru-RU" sz="6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428604"/>
            <a:ext cx="8215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Классная работа.</a:t>
            </a:r>
          </a:p>
          <a:p>
            <a:pPr algn="ctr"/>
            <a:endParaRPr lang="ru-RU" sz="3600" dirty="0"/>
          </a:p>
        </p:txBody>
      </p:sp>
      <p:sp>
        <p:nvSpPr>
          <p:cNvPr id="10" name="Управляющая кнопка: домой 9">
            <a:hlinkClick r:id="rId3" action="ppaction://hlinksldjump" highlightClick="1"/>
          </p:cNvPr>
          <p:cNvSpPr/>
          <p:nvPr/>
        </p:nvSpPr>
        <p:spPr>
          <a:xfrm>
            <a:off x="8277221" y="5887236"/>
            <a:ext cx="642942" cy="7143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42910" y="1785926"/>
            <a:ext cx="69294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357166"/>
            <a:ext cx="828680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№4.Задача от директора школы </a:t>
            </a:r>
          </a:p>
          <a:p>
            <a:pPr algn="ctr"/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БАНКОВСКИЙ ПРОЦЕНТ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Годовой процент)  – доход, получаемый на каждые 100 рублей, находящихся в банке. </a:t>
            </a:r>
          </a:p>
          <a:p>
            <a:endParaRPr lang="ru-RU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Выясните, пожалуйста,  что выгоднее для школы? Положить  в банк   на год 30 000 рублей  под 8% годовых или 40 000 рублей под 7% годовых?</a:t>
            </a:r>
          </a:p>
          <a:p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Решение 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Составим краткую запись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30000 рублей  -  100%                                      40000 рублей  ---- 100%</a:t>
            </a:r>
          </a:p>
          <a:p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рублей          -  8%                                           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рублей      -        7% 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30000 : 100*8 =2400   рублей   годовой процент по вкладу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40000:100*7= 2800  рублей годовой процент по вкладу</a:t>
            </a:r>
          </a:p>
          <a:p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7643834" y="5929330"/>
            <a:ext cx="785818" cy="5715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42910" y="1785926"/>
            <a:ext cx="69294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357166"/>
            <a:ext cx="8215370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№3. Задача от библиотекаря  школы</a:t>
            </a:r>
          </a:p>
          <a:p>
            <a:pPr algn="ctr"/>
            <a:endParaRPr lang="ru-RU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первый день ученик прочитал 7,5% всей книги, во второй день – 25 % оставшейся части. Сколько страниц осталось прочитать ученику, если в книге 160 страниц. Успеет ли он прочесть книгу  за три дня?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Решение: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160 стр. – 100 %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 стр. – 7,5 %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1)160:100*7,5=12  (стр.) прочитал в первый день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2)160-12=148(стр.) – осталось прочитать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148стр. -100%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Х стр. – 25%     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3) 148:100*25=37 (стр.)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прочитал во второй день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4) 148-37= 111 (стр.)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Ответ: 111 страниц</a:t>
            </a:r>
          </a:p>
          <a:p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8001024" y="5715016"/>
            <a:ext cx="785818" cy="8572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42910" y="1785926"/>
            <a:ext cx="69294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428604"/>
            <a:ext cx="8286808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№7.Задача от учителя физкультуры </a:t>
            </a:r>
          </a:p>
          <a:p>
            <a:pPr algn="ctr"/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Участники турпохода часть похода шли пешком, а оставшуюся часть ехали на велосипеде. Пешком они прошли 35% и еще14 км, а проехали – 40% всего пути и еще 26 км. Чему равен весь путь, который преодолели ученики в турпоходе?</a:t>
            </a:r>
          </a:p>
          <a:p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Решение: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26+14=40 (км) – известная часть пути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100% -35%-40%=25 % -известная часть пути.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40  км – 25%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 км – 100 %  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40:25*100= 160 (км) – весь путь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 160 км весь путь </a:t>
            </a:r>
          </a:p>
          <a:p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8072462" y="5929330"/>
            <a:ext cx="714380" cy="7143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42910" y="1785926"/>
            <a:ext cx="69294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357166"/>
            <a:ext cx="828680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№2.Задача  от главного повара </a:t>
            </a:r>
          </a:p>
          <a:p>
            <a:pPr algn="ctr"/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Для приготовления обеда в столовой выделили 260 кг картофеля. После механической обработки получено 221 кг чистого картофеля. Определить процент отходов и сделать вывод о производительности оборудования.</a:t>
            </a:r>
          </a:p>
          <a:p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Решение:     260 кг  -100%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221кг   –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х%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221:260*100=85 % чистый 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картофель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100% - 85% = 15 % - отходы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Или  1) 260 - 221= 39( кг) составляют отходы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2) 39:260*100= 15 (%) </a:t>
            </a: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8072462" y="5715016"/>
            <a:ext cx="714380" cy="8572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42910" y="1785926"/>
            <a:ext cx="69294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428604"/>
            <a:ext cx="821537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№6 Задача от родительского комитета.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Родители хотят сделать подарок ученику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 «б» класса на выпускной бал, т.е. на окончание школы в11 классе. Они положили в банк «ХЛЫНОВ» 1000 рублей под 10% годовых. Сколько денег получит в подарок ученик после 11 класса.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Через 7 лет подарок будет: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1000+0,1*1000=1100(руб.) – через год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1100+0,1*1100=1210 (руб.) – через 2 года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1210+0,1*1210= 1331 (руб.) – через 3 года.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1331+0,1*1331= 1464,1 (руб.) – через 4 года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1464,1+0,1*1464,1=1610,51 (руб.) – через 5 лет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1610,51+0,1*1610,51=1771,561(руб.) – через 6 лет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1771,561+0,1*1771,561=1948,7171 (руб.) через 7 лет т.е 1948,72 руб.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Ответ: 1948,72  руб. получит в подарок на выпускной ученик </a:t>
            </a:r>
          </a:p>
          <a:p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8215338" y="428604"/>
            <a:ext cx="571504" cy="5715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42910" y="1785926"/>
            <a:ext cx="69294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428604"/>
            <a:ext cx="8286808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№9. Задача от завхоза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СКИДКА - это понижение цены товара или услуги. Чаще всего скидку указывают в процентах. </a:t>
            </a:r>
            <a:endParaRPr lang="ru-RU" sz="2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Два магазина предлагают школе закупить лампы дневного света.  В первом висит объявление о снижении цен на 60%, во втором - о снижении цен в 2 раза. В какой магазин мне пойти за лампами, чтобы директор школы не уволил меня с работы за растраты?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60% понижение  цены в первом магазине.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100% : 2 = 50% 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100 % - 50% = 50 % понижение цены во втором магазине.   Скидка  60%  больше  50%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Надо идти в первый магазин </a:t>
            </a:r>
          </a:p>
          <a:p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8001024" y="5857892"/>
            <a:ext cx="785818" cy="7858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42910" y="1785926"/>
            <a:ext cx="69294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500042"/>
            <a:ext cx="828680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№10. Задача от учителей математики </a:t>
            </a:r>
          </a:p>
          <a:p>
            <a:pPr algn="ctr"/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Как изменится площадь прямоугольника, если его длину увеличить на 60%,а ширину уменьшить на 60%?</a:t>
            </a:r>
          </a:p>
          <a:p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Решение : Пусть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первоначальная площадь 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длина «старая»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60%=0,6,  тогда   а + 0,6а= 1,6а – «новая» длина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в- ширина «старая» , тогда в-0,6в=0,4в – «новая»  ширина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а∙в  - 1,6а∙0,4в = а в - 0,64 ∙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ав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(1-0,64) ∙ ав=0,36 ∙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ав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0,36=36%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Ответ: уменьшится на 36%</a:t>
            </a:r>
          </a:p>
          <a:p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8001024" y="5786454"/>
            <a:ext cx="785818" cy="8572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42910" y="1785926"/>
            <a:ext cx="69294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500042"/>
            <a:ext cx="82868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Домашнее задание 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1</a:t>
            </a:r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.Карточка с учебными заданиями</a:t>
            </a: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№1 – устно и три задачи на выбор.</a:t>
            </a:r>
          </a:p>
          <a:p>
            <a:pPr algn="ctr"/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Оформить на листе формата А-4 задачу со сказочным содержанием.</a:t>
            </a:r>
            <a:endParaRPr lang="ru-RU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Управляющая кнопка: домой 7">
            <a:hlinkClick r:id="" action="ppaction://hlinkshowjump?jump=firstslide" highlightClick="1"/>
          </p:cNvPr>
          <p:cNvSpPr/>
          <p:nvPr/>
        </p:nvSpPr>
        <p:spPr>
          <a:xfrm>
            <a:off x="8001024" y="5857892"/>
            <a:ext cx="785818" cy="64294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Admin\Рабочий стол\1.jpg">
            <a:hlinkClick r:id="rId2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6" y="0"/>
            <a:ext cx="9153526" cy="686752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11560" y="1340768"/>
            <a:ext cx="8136904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1)Для чего имеет смысл хорошо знать тему ПРОЦЕНТЫ?</a:t>
            </a:r>
          </a:p>
          <a:p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2)Кто сегодня себя почувствовал Гением, а кто тружеником?</a:t>
            </a:r>
          </a:p>
          <a:p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3)А какие навыки, кроме решения задач, Вы приобрели сегодня для себя?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619672" y="548680"/>
            <a:ext cx="4680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Как вы думаете?</a:t>
            </a:r>
            <a:endParaRPr lang="ru-RU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42910" y="1785926"/>
            <a:ext cx="69294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500042"/>
            <a:ext cx="8286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428604"/>
            <a:ext cx="828680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Снежная королева платит своему рекламному агенту 3% от стоимости заказа на мороженое. На какую сумму должен получить заказ Советник, чтобы заработать 600 рублей.</a:t>
            </a:r>
          </a:p>
          <a:p>
            <a:pPr>
              <a:buNone/>
            </a:pP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Решение :  600 руб.  - 3%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руб.    -  100%    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600 : 3 = 200 (руб.) - 1%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200 * 100 =20000 (руб.)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Ответ:  20000 рублей.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714348" y="1285860"/>
            <a:ext cx="800105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Цель урока: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обобщить знания по теме  "Проценты" и оценить практическую значимость этого понятия в различных сферах деятельности человека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Admin\Рабочий стол\1.jpg">
            <a:hlinkClick r:id="rId2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763688" y="1340768"/>
            <a:ext cx="56886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bg1"/>
                </a:solidFill>
              </a:rPr>
              <a:t>Спасибо за урок</a:t>
            </a:r>
            <a:endParaRPr lang="ru-RU" sz="6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67544" y="764704"/>
            <a:ext cx="84969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Использованные ресурсы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chemeClr val="bg1"/>
                </a:solidFill>
              </a:rPr>
              <a:t>Оформление  слайда взято на сайте </a:t>
            </a:r>
            <a:r>
              <a:rPr lang="en-US" sz="2800" dirty="0" smtClean="0">
                <a:solidFill>
                  <a:schemeClr val="bg1"/>
                </a:solidFill>
              </a:rPr>
              <a:t>Prezentacii.com</a:t>
            </a:r>
          </a:p>
          <a:p>
            <a:pPr marL="514350" indent="-514350">
              <a:buFontTx/>
              <a:buAutoNum type="arabicPeriod"/>
            </a:pPr>
            <a:r>
              <a:rPr lang="ru-RU" sz="2800" b="1" dirty="0" smtClean="0">
                <a:solidFill>
                  <a:schemeClr val="bg1"/>
                </a:solidFill>
              </a:rPr>
              <a:t>Сергей Ожегов: Толковый словарь русского языка</a:t>
            </a:r>
          </a:p>
          <a:p>
            <a:pPr marL="514350" indent="-514350"/>
            <a:r>
              <a:rPr lang="ru-RU" sz="2800" dirty="0" smtClean="0">
                <a:solidFill>
                  <a:schemeClr val="bg1"/>
                </a:solidFill>
              </a:rPr>
              <a:t>Издательство: Оникс, 2010 г</a:t>
            </a:r>
          </a:p>
          <a:p>
            <a:pPr marL="514350" indent="-514350"/>
            <a:endParaRPr lang="ru-RU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857224" y="1214422"/>
            <a:ext cx="7525458" cy="45243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Синонимы слова  «ПРОЦЕНТ»</a:t>
            </a:r>
          </a:p>
          <a:p>
            <a:endParaRPr lang="ru-RU" sz="3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Барыш,  прибыль, прибыток, польза, </a:t>
            </a:r>
          </a:p>
          <a:p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выгода, выигрыш, нажива, разжива, </a:t>
            </a:r>
          </a:p>
          <a:p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пожива, выручка, интерес, лихва, </a:t>
            </a:r>
          </a:p>
          <a:p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рост, дивиденд, рента, заработок,</a:t>
            </a:r>
          </a:p>
          <a:p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доход; ажио, лаж.</a:t>
            </a:r>
          </a:p>
          <a:p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ru-RU" sz="3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Словарь синонимов</a:t>
            </a:r>
            <a:endParaRPr lang="ru-RU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285720" y="1000108"/>
            <a:ext cx="850112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Устно:</a:t>
            </a:r>
          </a:p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Что называется процентом? </a:t>
            </a:r>
          </a:p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Как называется 1% рубля, метра и гектара? </a:t>
            </a:r>
          </a:p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 какого слова произошло слово “процент”?</a:t>
            </a:r>
          </a:p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Как перевести проценты в десятичную дробь? </a:t>
            </a:r>
          </a:p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Перевести в числа:   1%, 100%, 27%, 5%, 200%.</a:t>
            </a:r>
          </a:p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Как обратить десятичную дробь в проценты ? </a:t>
            </a:r>
          </a:p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Перевести в проценты:</a:t>
            </a:r>
          </a:p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0,17; 0,06; 1,38; 0,2 ?</a:t>
            </a:r>
            <a:endParaRPr lang="en-US" sz="3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971600" y="332656"/>
            <a:ext cx="700092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Назовите типы задач на проценты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592" y="1916832"/>
            <a:ext cx="784887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4000" b="1" dirty="0" smtClean="0">
                <a:solidFill>
                  <a:schemeClr val="bg1"/>
                </a:solidFill>
              </a:rPr>
              <a:t>Нахождение  процента от числа.</a:t>
            </a:r>
          </a:p>
          <a:p>
            <a:pPr marL="342900" indent="-342900">
              <a:buAutoNum type="arabicPeriod"/>
            </a:pPr>
            <a:r>
              <a:rPr lang="ru-RU" sz="4000" b="1" dirty="0" smtClean="0">
                <a:solidFill>
                  <a:schemeClr val="bg1"/>
                </a:solidFill>
              </a:rPr>
              <a:t>Нахождение числа по   его проценту.</a:t>
            </a:r>
          </a:p>
          <a:p>
            <a:pPr marL="342900" indent="-342900">
              <a:buAutoNum type="arabicPeriod"/>
            </a:pPr>
            <a:r>
              <a:rPr lang="ru-RU" sz="4000" b="1" dirty="0" smtClean="0">
                <a:solidFill>
                  <a:schemeClr val="bg1"/>
                </a:solidFill>
              </a:rPr>
              <a:t>Нахождение процентного отношения  чисел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TextBox 6"/>
          <p:cNvSpPr txBox="1"/>
          <p:nvPr/>
        </p:nvSpPr>
        <p:spPr>
          <a:xfrm>
            <a:off x="285720" y="1214422"/>
            <a:ext cx="8572560" cy="535531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42910" y="571480"/>
            <a:ext cx="7215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</a:rPr>
              <a:t>Против вас играют работники школы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42844" y="603387"/>
            <a:ext cx="8786874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 action="ppaction://hlinksldjump"/>
              </a:rPr>
              <a:t>№</a:t>
            </a: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 action="ppaction://hlinksldjump"/>
              </a:rPr>
              <a:t>1 Задача от учителя русского языка и литературы</a:t>
            </a:r>
            <a:endParaRPr kumimoji="0" lang="ru-RU" sz="3200" b="1" i="0" u="sng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u="sng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3" action="ppaction://hlinksldjump"/>
              </a:rPr>
              <a:t>№2 </a:t>
            </a:r>
            <a:r>
              <a:rPr lang="ru-RU" sz="3200" b="1" u="sng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3" action="ppaction://hlinksldjump"/>
              </a:rPr>
              <a:t>Задача от шеф – повара школьной столовой</a:t>
            </a:r>
            <a:endParaRPr lang="ru-RU" sz="3200" b="1" u="sng" dirty="0" smtClean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u="sng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 action="ppaction://hlinksldjump"/>
              </a:rPr>
              <a:t>№3 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 action="ppaction://hlinksldjump"/>
              </a:rPr>
              <a:t>Задача от библиотекаря</a:t>
            </a:r>
            <a:r>
              <a:rPr kumimoji="0" lang="ru-RU" sz="3200" b="1" i="0" u="sng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 action="ppaction://hlinksldjump"/>
              </a:rPr>
              <a:t> школы</a:t>
            </a:r>
            <a:endParaRPr kumimoji="0" lang="ru-RU" sz="3200" b="1" i="0" u="sng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u="sng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 action="ppaction://hlinksldjump"/>
              </a:rPr>
              <a:t>№4 Задача от директора школ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 action="ppaction://hlinksldjump"/>
              </a:rPr>
              <a:t>ы</a:t>
            </a:r>
            <a:endParaRPr lang="ru-RU" sz="3200" b="1" dirty="0" smtClean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u="sng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6" action="ppaction://hlinksldjump"/>
              </a:rPr>
              <a:t>№5 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6" action="ppaction://hlinksldjump"/>
              </a:rPr>
              <a:t>Задача от завуча школы</a:t>
            </a:r>
            <a:endParaRPr kumimoji="0" lang="ru-RU" sz="3200" b="1" i="0" u="sng" strike="noStrike" cap="none" normalizeH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7" action="ppaction://hlinksldjump"/>
              </a:rPr>
              <a:t>№6 Задача от р</a:t>
            </a:r>
            <a:r>
              <a:rPr lang="ru-RU" sz="3200" b="1" baseline="0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7" action="ppaction://hlinksldjump"/>
              </a:rPr>
              <a:t>одительского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7" action="ppaction://hlinksldjump"/>
              </a:rPr>
              <a:t> комитета  </a:t>
            </a:r>
            <a:endParaRPr lang="ru-RU" sz="3200" b="1" dirty="0" smtClean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u="sng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8" action="ppaction://hlinksldjump"/>
              </a:rPr>
              <a:t>№7 </a:t>
            </a:r>
            <a:r>
              <a:rPr lang="ru-RU" sz="3200" b="1" u="sng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8" action="ppaction://hlinksldjump"/>
              </a:rPr>
              <a:t>З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8" action="ppaction://hlinksldjump"/>
              </a:rPr>
              <a:t>адача 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8" action="ppaction://hlinksldjump"/>
              </a:rPr>
              <a:t>от учителя физкультуры</a:t>
            </a:r>
            <a:endParaRPr kumimoji="0" lang="ru-RU" sz="3200" b="1" i="0" u="sng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u="sng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9" action="ppaction://hlinksldjump"/>
              </a:rPr>
              <a:t>№8 </a:t>
            </a:r>
            <a:r>
              <a:rPr lang="ru-RU" sz="3200" b="1" u="sng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9" action="ppaction://hlinksldjump"/>
              </a:rPr>
              <a:t>Задача </a:t>
            </a:r>
            <a:r>
              <a:rPr lang="ru-RU" sz="3200" b="1" u="sng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9" action="ppaction://hlinksldjump"/>
              </a:rPr>
              <a:t>от школьного фельдшера</a:t>
            </a:r>
            <a:endParaRPr lang="ru-RU" sz="3200" b="1" u="sng" dirty="0" smtClean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u="sng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10" action="ppaction://hlinksldjump"/>
              </a:rPr>
              <a:t>№9 </a:t>
            </a:r>
            <a:r>
              <a:rPr lang="ru-RU" sz="3200" b="1" u="sng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10" action="ppaction://hlinksldjump"/>
              </a:rPr>
              <a:t>З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10" action="ppaction://hlinksldjump"/>
              </a:rPr>
              <a:t>адача </a:t>
            </a: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10" action="ppaction://hlinksldjump"/>
              </a:rPr>
              <a:t>от завхоза школы</a:t>
            </a:r>
            <a:endParaRPr kumimoji="0" lang="ru-RU" sz="3200" b="1" i="0" u="sng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11" action="ppaction://hlinksldjump"/>
              </a:rPr>
              <a:t>№10 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11" action="ppaction://hlinksldjump"/>
              </a:rPr>
              <a:t>Задача 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11" action="ppaction://hlinksldjump"/>
              </a:rPr>
              <a:t>от учителей математики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hlinkClick r:id="rId11" action="ppaction://hlinksldjump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11" action="ppaction://hlinksldjump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Управляющая кнопка: домой 4">
            <a:hlinkClick r:id="rId12" action="ppaction://hlinksldjump" highlightClick="1"/>
          </p:cNvPr>
          <p:cNvSpPr/>
          <p:nvPr/>
        </p:nvSpPr>
        <p:spPr>
          <a:xfrm>
            <a:off x="8429652" y="6072206"/>
            <a:ext cx="714348" cy="5715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42910" y="1785926"/>
            <a:ext cx="69294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4" y="642918"/>
            <a:ext cx="807249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№1 Задача от учителя русского языка и литературы </a:t>
            </a:r>
          </a:p>
          <a:p>
            <a:r>
              <a:rPr lang="ru-RU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СОБСТВЕННОСТЬ - - имущество,  принадлежащее кому-нибудь с правом распоряжения.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 средств массовой информации известно, что средняя заработная плата педагогов по  Кировской  области составляет 16335 рублей. Налог на доходы - 13%. Помогите мне выяснить, сколько лет я буду копить деньги( при этом не тратя их на еду и одежду), чтобы купить в собственность автомобиль «NNN» стоимостью 500000 рублей?</a:t>
            </a:r>
          </a:p>
          <a:p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Решение 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16335 рублей – 100%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 рублей  - 13%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16335:100*13=2124 (руб.)  - налог 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16335-2124= 14211 ( руб.)   - зарплата после уплаты налога.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500 000 : 14211 = 35,2 (мес.) = 36 месяцев = 3 года не есть и не одеваться, чтобы приобрести автомобиль.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Ответ:  три года</a:t>
            </a:r>
          </a:p>
          <a:p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8358214" y="6000768"/>
            <a:ext cx="357190" cy="47091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42910" y="1785926"/>
            <a:ext cx="69294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500042"/>
            <a:ext cx="835824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№5.Задача от заместителя директора по УВР </a:t>
            </a:r>
          </a:p>
          <a:p>
            <a:r>
              <a:rPr lang="ru-RU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ИНФЛЯЦИЯ – чрезмерное увеличение количества бумажных денег в стране, которое вызывает их обесценивание.</a:t>
            </a:r>
          </a:p>
          <a:p>
            <a:endParaRPr lang="ru-RU" b="1" i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прошлом году в Международном конкурсе «Кенгуру» участвовали 36 учащихся 5-х классов, стоимость участия в конкурсе составляла 43 рубля, а в этом году  - 46 рублей. Скажите, пожалуйста, правда ли, что инфляция за год  в нашей стране менее 6%?  </a:t>
            </a:r>
          </a:p>
          <a:p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Решение </a:t>
            </a:r>
          </a:p>
          <a:p>
            <a:pPr lvl="0"/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46-43= 3(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руб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) подорожание участия в игре</a:t>
            </a:r>
          </a:p>
          <a:p>
            <a:pPr lvl="0"/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43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руб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 100%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руб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 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х%</a:t>
            </a: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3:43*100%= 0,07*100%= 7 % это больше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чем 6%, значит инфляция за год  в нашей стране более 6%</a:t>
            </a:r>
          </a:p>
          <a:p>
            <a:pPr lvl="0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 : инфляция за год  в нашей стране более 6%</a:t>
            </a:r>
          </a:p>
          <a:p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8215338" y="5929330"/>
            <a:ext cx="542350" cy="54235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42910" y="1785926"/>
            <a:ext cx="69294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58" y="357166"/>
            <a:ext cx="8429684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№8.Задача от школьного фельдшера</a:t>
            </a:r>
          </a:p>
          <a:p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Ромашка при сушке теряет 84% своей массы. Достаточно ли школьникам собрать 200 кг цветов ромашки, чтобы сдать в аптеку 32 кг сухих цветов?</a:t>
            </a:r>
          </a:p>
          <a:p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Решение: </a:t>
            </a:r>
          </a:p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100%  - 84% = 16% остается сухих цветов</a:t>
            </a:r>
          </a:p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200 кг  - 100%</a:t>
            </a:r>
          </a:p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 кг -      16 %         200:100*16= 32 (кг) </a:t>
            </a:r>
          </a:p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Ответ: достаточно 200 кг.</a:t>
            </a:r>
          </a:p>
          <a:p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Управляющая кнопка: домой 6">
            <a:hlinkClick r:id="rId3" action="ppaction://hlinksldjump" highlightClick="1"/>
          </p:cNvPr>
          <p:cNvSpPr/>
          <p:nvPr/>
        </p:nvSpPr>
        <p:spPr>
          <a:xfrm>
            <a:off x="8001024" y="5929330"/>
            <a:ext cx="714380" cy="642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1391</Words>
  <Application>Microsoft Office PowerPoint</Application>
  <PresentationFormat>Экран (4:3)</PresentationFormat>
  <Paragraphs>205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Царегородцева Галина Анатольевна</cp:lastModifiedBy>
  <cp:revision>29</cp:revision>
  <dcterms:modified xsi:type="dcterms:W3CDTF">2025-10-24T18:24:00Z</dcterms:modified>
</cp:coreProperties>
</file>