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2" r:id="rId10"/>
    <p:sldId id="267" r:id="rId11"/>
    <p:sldId id="263" r:id="rId12"/>
    <p:sldId id="268" r:id="rId13"/>
    <p:sldId id="264" r:id="rId14"/>
    <p:sldId id="269" r:id="rId15"/>
    <p:sldId id="280" r:id="rId16"/>
    <p:sldId id="289" r:id="rId17"/>
    <p:sldId id="281" r:id="rId18"/>
    <p:sldId id="270" r:id="rId19"/>
    <p:sldId id="282" r:id="rId20"/>
    <p:sldId id="271" r:id="rId21"/>
    <p:sldId id="283" r:id="rId22"/>
    <p:sldId id="272" r:id="rId23"/>
    <p:sldId id="284" r:id="rId24"/>
    <p:sldId id="273" r:id="rId25"/>
    <p:sldId id="285" r:id="rId26"/>
    <p:sldId id="274" r:id="rId27"/>
    <p:sldId id="286" r:id="rId28"/>
    <p:sldId id="275" r:id="rId29"/>
    <p:sldId id="287" r:id="rId30"/>
    <p:sldId id="276" r:id="rId31"/>
    <p:sldId id="291" r:id="rId32"/>
    <p:sldId id="278" r:id="rId33"/>
    <p:sldId id="288" r:id="rId34"/>
    <p:sldId id="27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17" autoAdjust="0"/>
    <p:restoredTop sz="94660"/>
  </p:normalViewPr>
  <p:slideViewPr>
    <p:cSldViewPr snapToGrid="0">
      <p:cViewPr varScale="1">
        <p:scale>
          <a:sx n="61" d="100"/>
          <a:sy n="61" d="100"/>
        </p:scale>
        <p:origin x="6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7214-D898-4CF9-8AB4-3138D5A6FACE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FB2-CFFD-4EC9-A7AC-82F14931E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22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7214-D898-4CF9-8AB4-3138D5A6FACE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FB2-CFFD-4EC9-A7AC-82F14931E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014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7214-D898-4CF9-8AB4-3138D5A6FACE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FB2-CFFD-4EC9-A7AC-82F14931E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339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43100"/>
            <a:ext cx="10515600" cy="14859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3609975" y="4724400"/>
            <a:ext cx="4972050" cy="12954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Узнать ответ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527857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авильный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6605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 userDrawn="1"/>
        </p:nvSpPr>
        <p:spPr>
          <a:xfrm>
            <a:off x="2419350" y="4648200"/>
            <a:ext cx="6419850" cy="14097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Вернутся к выбору темы </a:t>
            </a:r>
            <a:endParaRPr lang="ru-RU" sz="3600" dirty="0"/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 userDrawn="1"/>
        </p:nvSpPr>
        <p:spPr>
          <a:xfrm>
            <a:off x="8248650" y="5238750"/>
            <a:ext cx="419100" cy="2286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24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7214-D898-4CF9-8AB4-3138D5A6FACE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FB2-CFFD-4EC9-A7AC-82F14931E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74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7214-D898-4CF9-8AB4-3138D5A6FACE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FB2-CFFD-4EC9-A7AC-82F14931E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809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7214-D898-4CF9-8AB4-3138D5A6FACE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FB2-CFFD-4EC9-A7AC-82F14931E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90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7214-D898-4CF9-8AB4-3138D5A6FACE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FB2-CFFD-4EC9-A7AC-82F14931E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17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7214-D898-4CF9-8AB4-3138D5A6FACE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FB2-CFFD-4EC9-A7AC-82F14931E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6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7214-D898-4CF9-8AB4-3138D5A6FACE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FB2-CFFD-4EC9-A7AC-82F14931E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07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7214-D898-4CF9-8AB4-3138D5A6FACE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FB2-CFFD-4EC9-A7AC-82F14931E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409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7214-D898-4CF9-8AB4-3138D5A6FACE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AFB2-CFFD-4EC9-A7AC-82F14931E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4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47214-D898-4CF9-8AB4-3138D5A6FACE}" type="datetimeFigureOut">
              <a:rPr lang="ru-RU" smtClean="0"/>
              <a:t>21.10.2025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3AFB2-CFFD-4EC9-A7AC-82F14931E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35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3" Type="http://schemas.openxmlformats.org/officeDocument/2006/relationships/slide" Target="slide5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4.xml"/><Relationship Id="rId2" Type="http://schemas.openxmlformats.org/officeDocument/2006/relationships/slide" Target="slide3.xml"/><Relationship Id="rId16" Type="http://schemas.openxmlformats.org/officeDocument/2006/relationships/slide" Target="slide3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10" Type="http://schemas.openxmlformats.org/officeDocument/2006/relationships/slide" Target="slide19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ravoslavie.wiki/moshhi-pochemu-pravoslavnye-pochitajut-svjatye-ostanki.html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94560"/>
            <a:ext cx="9144000" cy="163449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Интеллектуально-краеведческая игра</a:t>
            </a:r>
          </a:p>
          <a:p>
            <a:r>
              <a:rPr lang="ru-RU" sz="5400" dirty="0" smtClean="0">
                <a:solidFill>
                  <a:schemeClr val="bg1"/>
                </a:solidFill>
              </a:rPr>
              <a:t> «Житие Святых»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(в формате «Своя игра»)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0320" y="432262"/>
            <a:ext cx="718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Маковский филиал МОУ «Октябрьская СОШ № 2»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МО – Михайловский муниципальный район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81207" y="4555375"/>
            <a:ext cx="4305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Автор: Щукина </a:t>
            </a:r>
            <a:r>
              <a:rPr lang="ru-RU" sz="2000" smtClean="0">
                <a:solidFill>
                  <a:schemeClr val="bg1"/>
                </a:solidFill>
              </a:rPr>
              <a:t>Наталья Егоровна -  </a:t>
            </a:r>
            <a:r>
              <a:rPr lang="ru-RU" sz="2000" dirty="0" smtClean="0">
                <a:solidFill>
                  <a:schemeClr val="bg1"/>
                </a:solidFill>
              </a:rPr>
              <a:t>учитель начальных классов Маковского филиала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МОУ «Октябрьская СОШ № 2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1382" y="6273891"/>
            <a:ext cx="394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п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Некрасово</a:t>
            </a:r>
            <a:r>
              <a:rPr lang="ru-RU" sz="2400" dirty="0" smtClean="0">
                <a:solidFill>
                  <a:schemeClr val="bg1"/>
                </a:solidFill>
              </a:rPr>
              <a:t>, 2024г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3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12 раз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8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09650"/>
            <a:ext cx="10515600" cy="3181350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По какой причине тело Петра покрылось струпьями и открылись язвы? </a:t>
            </a:r>
          </a:p>
        </p:txBody>
      </p:sp>
    </p:spTree>
    <p:extLst>
      <p:ext uri="{BB962C8B-B14F-4D97-AF65-F5344CB8AC3E}">
        <p14:creationId xmlns:p14="http://schemas.microsoft.com/office/powerpoint/2010/main" val="302588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660525"/>
            <a:ext cx="10515600" cy="2035175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Змей </a:t>
            </a:r>
            <a:r>
              <a:rPr lang="ru-RU" sz="6000" dirty="0" smtClean="0">
                <a:solidFill>
                  <a:schemeClr val="bg1"/>
                </a:solidFill>
              </a:rPr>
              <a:t>забрызгал Петра  </a:t>
            </a:r>
            <a:r>
              <a:rPr lang="ru-RU" sz="6000" dirty="0">
                <a:solidFill>
                  <a:schemeClr val="bg1"/>
                </a:solidFill>
              </a:rPr>
              <a:t>своей кровью</a:t>
            </a:r>
          </a:p>
        </p:txBody>
      </p:sp>
    </p:spTree>
    <p:extLst>
      <p:ext uri="{BB962C8B-B14F-4D97-AF65-F5344CB8AC3E}">
        <p14:creationId xmlns:p14="http://schemas.microsoft.com/office/powerpoint/2010/main" val="310118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57250"/>
            <a:ext cx="10515600" cy="2952750"/>
          </a:xfrm>
        </p:spPr>
        <p:txBody>
          <a:bodyPr>
            <a:normAutofit fontScale="90000"/>
          </a:bodyPr>
          <a:lstStyle/>
          <a:p>
            <a:r>
              <a:rPr lang="ru-RU" sz="6700" dirty="0">
                <a:solidFill>
                  <a:schemeClr val="bg1"/>
                </a:solidFill>
              </a:rPr>
              <a:t>Какое условие </a:t>
            </a:r>
            <a:r>
              <a:rPr lang="ru-RU" sz="6700" dirty="0" err="1">
                <a:solidFill>
                  <a:schemeClr val="bg1"/>
                </a:solidFill>
              </a:rPr>
              <a:t>Феврония</a:t>
            </a:r>
            <a:r>
              <a:rPr lang="ru-RU" sz="6700" dirty="0">
                <a:solidFill>
                  <a:schemeClr val="bg1"/>
                </a:solidFill>
              </a:rPr>
              <a:t> поставила, прежде чем вылечить Петра?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06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990601"/>
            <a:ext cx="10515600" cy="2495550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Пётр должен жениться на </a:t>
            </a:r>
            <a:r>
              <a:rPr lang="ru-RU" sz="6000" dirty="0" err="1">
                <a:solidFill>
                  <a:schemeClr val="bg1"/>
                </a:solidFill>
              </a:rPr>
              <a:t>Февронии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22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2628900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Чем вылечила Петра мудрая </a:t>
            </a:r>
            <a:r>
              <a:rPr lang="ru-RU" sz="6000" dirty="0" err="1">
                <a:solidFill>
                  <a:schemeClr val="bg1"/>
                </a:solidFill>
              </a:rPr>
              <a:t>Феврония</a:t>
            </a:r>
            <a:r>
              <a:rPr lang="ru-RU" sz="6000" dirty="0">
                <a:solidFill>
                  <a:schemeClr val="bg1"/>
                </a:solidFill>
              </a:rPr>
              <a:t>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Хлебная закваска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85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71600"/>
            <a:ext cx="10515600" cy="2647950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В каком селе жила </a:t>
            </a:r>
            <a:r>
              <a:rPr lang="ru-RU" sz="6000" dirty="0" err="1">
                <a:solidFill>
                  <a:schemeClr val="bg1"/>
                </a:solidFill>
              </a:rPr>
              <a:t>Феврония</a:t>
            </a:r>
            <a:r>
              <a:rPr lang="ru-RU" sz="6000" dirty="0">
                <a:solidFill>
                  <a:schemeClr val="bg1"/>
                </a:solidFill>
              </a:rPr>
              <a:t> до встречи с Петром? </a:t>
            </a:r>
          </a:p>
        </p:txBody>
      </p:sp>
    </p:spTree>
    <p:extLst>
      <p:ext uri="{BB962C8B-B14F-4D97-AF65-F5344CB8AC3E}">
        <p14:creationId xmlns:p14="http://schemas.microsoft.com/office/powerpoint/2010/main" val="195943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200151"/>
            <a:ext cx="10515600" cy="2628900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д</a:t>
            </a:r>
            <a:r>
              <a:rPr lang="ru-RU" sz="6000" dirty="0" smtClean="0">
                <a:solidFill>
                  <a:schemeClr val="bg1"/>
                </a:solidFill>
              </a:rPr>
              <a:t>еревня Ласково Рязанской губернии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3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7700"/>
            <a:ext cx="10515600" cy="2971800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Как звали Преподобного Сергия в детстве?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64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252126"/>
              </p:ext>
            </p:extLst>
          </p:nvPr>
        </p:nvGraphicFramePr>
        <p:xfrm>
          <a:off x="0" y="1"/>
          <a:ext cx="12192742" cy="6764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2742">
                  <a:extLst>
                    <a:ext uri="{9D8B030D-6E8A-4147-A177-3AD203B41FA5}">
                      <a16:colId xmlns:a16="http://schemas.microsoft.com/office/drawing/2014/main" val="920880521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804960164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1301955799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3117729122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89757718"/>
                    </a:ext>
                  </a:extLst>
                </a:gridCol>
              </a:tblGrid>
              <a:tr h="1839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8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Преподобный Серафим Саровский</a:t>
                      </a:r>
                    </a:p>
                    <a:p>
                      <a:pPr algn="ctr"/>
                      <a:endParaRPr lang="ru-RU" sz="2800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>
                          <a:hlinkClick r:id="rId2" action="ppaction://hlinksldjump"/>
                        </a:rPr>
                        <a:t>10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>
                          <a:hlinkClick r:id="rId3" action="ppaction://hlinksldjump"/>
                        </a:rPr>
                        <a:t>20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>
                          <a:hlinkClick r:id="rId4" action="ppaction://hlinksldjump"/>
                        </a:rPr>
                        <a:t>30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>
                          <a:hlinkClick r:id="rId5" action="ppaction://hlinksldjump"/>
                        </a:rPr>
                        <a:t>40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64654546"/>
                  </a:ext>
                </a:extLst>
              </a:tr>
              <a:tr h="1825328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Святые благоверные князь Петр и  княгиня </a:t>
                      </a:r>
                      <a:r>
                        <a:rPr lang="ru-RU" sz="28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Феврония</a:t>
                      </a:r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>
                          <a:hlinkClick r:id="rId6" action="ppaction://hlinksldjump"/>
                        </a:rPr>
                        <a:t>10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>
                          <a:hlinkClick r:id="rId7" action="ppaction://hlinksldjump"/>
                        </a:rPr>
                        <a:t>20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>
                          <a:hlinkClick r:id="rId8" action="ppaction://hlinksldjump"/>
                        </a:rPr>
                        <a:t>30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>
                          <a:hlinkClick r:id="rId9" action="ppaction://hlinksldjump"/>
                        </a:rPr>
                        <a:t>40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3415378"/>
                  </a:ext>
                </a:extLst>
              </a:tr>
              <a:tr h="1345609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Преподобный Сергий Радонежский</a:t>
                      </a:r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>
                          <a:hlinkClick r:id="rId10" action="ppaction://hlinksldjump"/>
                        </a:rPr>
                        <a:t>10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>
                          <a:hlinkClick r:id="rId11" action="ppaction://hlinksldjump"/>
                        </a:rPr>
                        <a:t>20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>
                          <a:hlinkClick r:id="rId12" action="ppaction://hlinksldjump"/>
                        </a:rPr>
                        <a:t>30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>
                          <a:hlinkClick r:id="rId13" action="ppaction://hlinksldjump"/>
                        </a:rPr>
                        <a:t>40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84727283"/>
                  </a:ext>
                </a:extLst>
              </a:tr>
              <a:tr h="1753264"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Блаженная Любовь Рязанская</a:t>
                      </a:r>
                      <a:endParaRPr lang="ru-RU" sz="28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>
                          <a:hlinkClick r:id="rId14" action="ppaction://hlinksldjump"/>
                        </a:rPr>
                        <a:t>10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>
                          <a:hlinkClick r:id="rId15" action="ppaction://hlinksldjump"/>
                        </a:rPr>
                        <a:t>20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>
                          <a:hlinkClick r:id="rId16" action="ppaction://hlinksldjump"/>
                        </a:rPr>
                        <a:t>30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>
                          <a:hlinkClick r:id="rId17" action="ppaction://hlinksldjump"/>
                        </a:rPr>
                        <a:t>40</a:t>
                      </a:r>
                      <a:endParaRPr lang="ru-RU" sz="2800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</a:schemeClr>
                        </a:gs>
                        <a:gs pos="46000">
                          <a:schemeClr val="accent6">
                            <a:lumMod val="95000"/>
                            <a:lumOff val="5000"/>
                          </a:schemeClr>
                        </a:gs>
                        <a:gs pos="100000">
                          <a:schemeClr val="accent6">
                            <a:lumMod val="60000"/>
                          </a:schemeClr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62873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81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Варфоломей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2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14450"/>
            <a:ext cx="10515600" cy="2609850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Какой город основал преподобный </a:t>
            </a:r>
            <a:r>
              <a:rPr lang="ru-RU" sz="6000" dirty="0" smtClean="0">
                <a:solidFill>
                  <a:schemeClr val="bg1"/>
                </a:solidFill>
              </a:rPr>
              <a:t>Сергий?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2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660525"/>
            <a:ext cx="10515600" cy="201612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Сергиев Посад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63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00100"/>
            <a:ext cx="10515600" cy="3238500"/>
          </a:xfrm>
        </p:spPr>
        <p:txBody>
          <a:bodyPr>
            <a:normAutofit fontScale="90000"/>
          </a:bodyPr>
          <a:lstStyle/>
          <a:p>
            <a:r>
              <a:rPr lang="ru-RU" sz="6700" dirty="0">
                <a:solidFill>
                  <a:schemeClr val="bg1"/>
                </a:solidFill>
              </a:rPr>
              <a:t>На какую битву благословил Преподобный Сергий князя Дмитрия Донского?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45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1660525"/>
            <a:ext cx="5105400" cy="1978025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Куликовская битва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00" y="223944"/>
            <a:ext cx="5085501" cy="469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59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10515600" cy="3219450"/>
          </a:xfrm>
        </p:spPr>
        <p:txBody>
          <a:bodyPr>
            <a:normAutofit fontScale="90000"/>
          </a:bodyPr>
          <a:lstStyle/>
          <a:p>
            <a:r>
              <a:rPr lang="ru-RU" sz="6700" dirty="0">
                <a:solidFill>
                  <a:schemeClr val="bg1"/>
                </a:solidFill>
              </a:rPr>
              <a:t>Как называется храм, где покоятся мощи Сергия Радонежского?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455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0"/>
            <a:ext cx="6991350" cy="5715000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Тро́ицкий</a:t>
            </a:r>
            <a:r>
              <a:rPr lang="ru-RU" b="1" dirty="0"/>
              <a:t> </a:t>
            </a:r>
            <a:r>
              <a:rPr lang="ru-RU" b="1" dirty="0" err="1"/>
              <a:t>собо́р</a:t>
            </a:r>
            <a:r>
              <a:rPr lang="ru-RU" b="1" dirty="0"/>
              <a:t> </a:t>
            </a:r>
            <a:r>
              <a:rPr lang="ru-RU" dirty="0"/>
              <a:t>— соборный храм и древнейшее из сохранившихся зданий Троице-Сергиевой лавры. В Троицком соборе в серебряной раке покоятся святые мощи преподобного Сергия — главная святыня обители.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232329"/>
            <a:ext cx="3771900" cy="445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94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10515600" cy="2895600"/>
          </a:xfrm>
        </p:spPr>
        <p:txBody>
          <a:bodyPr>
            <a:normAutofit/>
          </a:bodyPr>
          <a:lstStyle/>
          <a:p>
            <a:r>
              <a:rPr lang="ru-RU" sz="6700" dirty="0">
                <a:solidFill>
                  <a:schemeClr val="bg1"/>
                </a:solidFill>
              </a:rPr>
              <a:t>Кто был любимым святым Любови Рязанской ?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87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914401"/>
            <a:ext cx="10515600" cy="2071688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Николай Чудотворец</a:t>
            </a:r>
            <a:br>
              <a:rPr lang="ru-RU" sz="6000" dirty="0">
                <a:solidFill>
                  <a:schemeClr val="bg1"/>
                </a:solidFill>
              </a:rPr>
            </a:b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0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4350"/>
            <a:ext cx="10515600" cy="2914650"/>
          </a:xfrm>
        </p:spPr>
        <p:txBody>
          <a:bodyPr>
            <a:normAutofit/>
          </a:bodyPr>
          <a:lstStyle/>
          <a:p>
            <a:r>
              <a:rPr lang="ru-RU" sz="6700" dirty="0">
                <a:solidFill>
                  <a:schemeClr val="bg1"/>
                </a:solidFill>
              </a:rPr>
              <a:t>В каком возрасте с Любушкой случилось чудо?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58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Кого кормил святой Серафим Саровский в лесу?</a:t>
            </a:r>
          </a:p>
        </p:txBody>
      </p:sp>
    </p:spTree>
    <p:extLst>
      <p:ext uri="{BB962C8B-B14F-4D97-AF65-F5344CB8AC3E}">
        <p14:creationId xmlns:p14="http://schemas.microsoft.com/office/powerpoint/2010/main" val="283384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590550"/>
            <a:ext cx="10515600" cy="3257549"/>
          </a:xfrm>
        </p:spPr>
        <p:txBody>
          <a:bodyPr>
            <a:normAutofit fontScale="90000"/>
          </a:bodyPr>
          <a:lstStyle/>
          <a:p>
            <a:r>
              <a:rPr lang="ru-RU" sz="6700" dirty="0">
                <a:solidFill>
                  <a:schemeClr val="bg1"/>
                </a:solidFill>
              </a:rPr>
              <a:t>15 лет. </a:t>
            </a:r>
            <a:r>
              <a:rPr lang="ru-RU" sz="6700" i="1" dirty="0">
                <a:solidFill>
                  <a:schemeClr val="bg1"/>
                </a:solidFill>
              </a:rPr>
              <a:t>Не во сне, наяву, </a:t>
            </a:r>
            <a:r>
              <a:rPr lang="ru-RU" sz="6700" i="1" dirty="0" err="1">
                <a:solidFill>
                  <a:schemeClr val="bg1"/>
                </a:solidFill>
              </a:rPr>
              <a:t>свт</a:t>
            </a:r>
            <a:r>
              <a:rPr lang="ru-RU" sz="6700" i="1" dirty="0">
                <a:solidFill>
                  <a:schemeClr val="bg1"/>
                </a:solidFill>
              </a:rPr>
              <a:t>. Николай явился ей и даровал исцеление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114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10515600" cy="3886200"/>
          </a:xfrm>
        </p:spPr>
        <p:txBody>
          <a:bodyPr>
            <a:normAutofit/>
          </a:bodyPr>
          <a:lstStyle/>
          <a:p>
            <a:r>
              <a:rPr lang="ru-RU" sz="6700" dirty="0">
                <a:solidFill>
                  <a:schemeClr val="bg1"/>
                </a:solidFill>
              </a:rPr>
              <a:t>Сколько лет Любовь стояла в затворе между стеной и печкой?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35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3 года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32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Где находятся мощи Любушки?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78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" y="495300"/>
            <a:ext cx="8305800" cy="3924299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Честные </a:t>
            </a:r>
            <a:r>
              <a:rPr lang="ru-RU" dirty="0">
                <a:solidFill>
                  <a:schemeClr val="bg1"/>
                </a:solidFill>
                <a:hlinkClick r:id="rId2"/>
              </a:rPr>
              <a:t>мощи</a:t>
            </a:r>
            <a:r>
              <a:rPr lang="ru-RU" dirty="0">
                <a:solidFill>
                  <a:schemeClr val="bg1"/>
                </a:solidFill>
              </a:rPr>
              <a:t> блаженной обретены 23 июня 1998 г. Сейчас они – одна из главных святынь церкви любимого святого Любушки, </a:t>
            </a:r>
            <a:r>
              <a:rPr lang="ru-RU" b="1" dirty="0" err="1">
                <a:solidFill>
                  <a:schemeClr val="bg1"/>
                </a:solidFill>
              </a:rPr>
              <a:t>свт</a:t>
            </a:r>
            <a:r>
              <a:rPr lang="ru-RU" b="1" dirty="0">
                <a:solidFill>
                  <a:schemeClr val="bg1"/>
                </a:solidFill>
              </a:rPr>
              <a:t>. Николая («Николы-Ямского»</a:t>
            </a:r>
            <a:r>
              <a:rPr lang="ru-RU" dirty="0">
                <a:solidFill>
                  <a:schemeClr val="bg1"/>
                </a:solidFill>
              </a:rPr>
              <a:t>). Этот  храм находится </a:t>
            </a:r>
            <a:r>
              <a:rPr lang="ru-RU" b="1" dirty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Рязани на ул. Циолковского, д. 8.</a:t>
            </a:r>
            <a:r>
              <a:rPr lang="ru-RU" b="1" dirty="0">
                <a:solidFill>
                  <a:schemeClr val="bg1"/>
                </a:solidFill>
              </a:rPr>
              <a:t> 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0" y="495300"/>
            <a:ext cx="313361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1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Медведь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7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Имя святого Серафима Саровского в детстве?</a:t>
            </a:r>
          </a:p>
        </p:txBody>
      </p:sp>
    </p:spTree>
    <p:extLst>
      <p:ext uri="{BB962C8B-B14F-4D97-AF65-F5344CB8AC3E}">
        <p14:creationId xmlns:p14="http://schemas.microsoft.com/office/powerpoint/2010/main" val="59402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Прохор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7700"/>
            <a:ext cx="10515600" cy="3619500"/>
          </a:xfrm>
        </p:spPr>
        <p:txBody>
          <a:bodyPr>
            <a:normAutofit fontScale="90000"/>
          </a:bodyPr>
          <a:lstStyle/>
          <a:p>
            <a:r>
              <a:rPr lang="ru-RU" sz="6700" dirty="0">
                <a:solidFill>
                  <a:schemeClr val="bg1"/>
                </a:solidFill>
              </a:rPr>
              <a:t>Какие  слова говорил святой Серафим Саровский   людям, </a:t>
            </a:r>
            <a:br>
              <a:rPr lang="ru-RU" sz="6700" dirty="0">
                <a:solidFill>
                  <a:schemeClr val="bg1"/>
                </a:solidFill>
              </a:rPr>
            </a:br>
            <a:r>
              <a:rPr lang="ru-RU" sz="6700" dirty="0">
                <a:solidFill>
                  <a:schemeClr val="bg1"/>
                </a:solidFill>
              </a:rPr>
              <a:t>приходящим к нему в монастырь?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8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Радость моя</a:t>
            </a:r>
            <a:r>
              <a:rPr lang="ru-RU" sz="6000" dirty="0" smtClean="0">
                <a:solidFill>
                  <a:schemeClr val="bg1"/>
                </a:solidFill>
              </a:rPr>
              <a:t>, "</a:t>
            </a:r>
            <a:r>
              <a:rPr lang="ru-RU" sz="6000" dirty="0">
                <a:solidFill>
                  <a:schemeClr val="bg1"/>
                </a:solidFill>
              </a:rPr>
              <a:t>Христос Воскрес"!</a:t>
            </a:r>
          </a:p>
        </p:txBody>
      </p:sp>
    </p:spTree>
    <p:extLst>
      <p:ext uri="{BB962C8B-B14F-4D97-AF65-F5344CB8AC3E}">
        <p14:creationId xmlns:p14="http://schemas.microsoft.com/office/powerpoint/2010/main" val="399126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09700"/>
            <a:ext cx="10515600" cy="2762250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Сколько раз являлась Божия Матерь преподобному Серафиму?</a:t>
            </a:r>
          </a:p>
        </p:txBody>
      </p:sp>
    </p:spTree>
    <p:extLst>
      <p:ext uri="{BB962C8B-B14F-4D97-AF65-F5344CB8AC3E}">
        <p14:creationId xmlns:p14="http://schemas.microsoft.com/office/powerpoint/2010/main" val="380501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291</Words>
  <Application>Microsoft Office PowerPoint</Application>
  <PresentationFormat>Широкоэкранный</PresentationFormat>
  <Paragraphs>77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Кого кормил святой Серафим Саровский в лесу?</vt:lpstr>
      <vt:lpstr>Медведь</vt:lpstr>
      <vt:lpstr>Имя святого Серафима Саровского в детстве?</vt:lpstr>
      <vt:lpstr>Прохор</vt:lpstr>
      <vt:lpstr>Какие  слова говорил святой Серафим Саровский   людям,  приходящим к нему в монастырь? </vt:lpstr>
      <vt:lpstr>Радость моя, "Христос Воскрес"!</vt:lpstr>
      <vt:lpstr>Сколько раз являлась Божия Матерь преподобному Серафиму?</vt:lpstr>
      <vt:lpstr>12 раз</vt:lpstr>
      <vt:lpstr>По какой причине тело Петра покрылось струпьями и открылись язвы? </vt:lpstr>
      <vt:lpstr>Змей забрызгал Петра  своей кровью</vt:lpstr>
      <vt:lpstr>Какое условие Феврония поставила, прежде чем вылечить Петра?  </vt:lpstr>
      <vt:lpstr>Пётр должен жениться на Февронии </vt:lpstr>
      <vt:lpstr>Чем вылечила Петра мудрая Феврония? </vt:lpstr>
      <vt:lpstr>Хлебная закваска</vt:lpstr>
      <vt:lpstr>В каком селе жила Феврония до встречи с Петром? </vt:lpstr>
      <vt:lpstr>деревня Ласково Рязанской губернии</vt:lpstr>
      <vt:lpstr>Как звали Преподобного Сергия в детстве? </vt:lpstr>
      <vt:lpstr>Варфоломей</vt:lpstr>
      <vt:lpstr>Какой город основал преподобный Сергий?</vt:lpstr>
      <vt:lpstr>Сергиев Посад</vt:lpstr>
      <vt:lpstr>На какую битву благословил Преподобный Сергий князя Дмитрия Донского? </vt:lpstr>
      <vt:lpstr>Куликовская битва</vt:lpstr>
      <vt:lpstr>Как называется храм, где покоятся мощи Сергия Радонежского? </vt:lpstr>
      <vt:lpstr>Тро́ицкий собо́р — соборный храм и древнейшее из сохранившихся зданий Троице-Сергиевой лавры. В Троицком соборе в серебряной раке покоятся святые мощи преподобного Сергия — главная святыня обители. </vt:lpstr>
      <vt:lpstr>Кто был любимым святым Любови Рязанской ?  </vt:lpstr>
      <vt:lpstr>Николай Чудотворец </vt:lpstr>
      <vt:lpstr>В каком возрасте с Любушкой случилось чудо?  </vt:lpstr>
      <vt:lpstr>15 лет. Не во сне, наяву, свт. Николай явился ей и даровал исцеление </vt:lpstr>
      <vt:lpstr>Сколько лет Любовь стояла в затворе между стеной и печкой?  </vt:lpstr>
      <vt:lpstr>3 года</vt:lpstr>
      <vt:lpstr>Где находятся мощи Любушки? </vt:lpstr>
      <vt:lpstr>Честные мощи блаженной обретены 23 июня 1998 г. Сейчас они – одна из главных святынь церкви любимого святого Любушки, свт. Николая («Николы-Ямского»). Этот  храм находится в Рязани на ул. Циолковского, д. 8.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17</cp:revision>
  <dcterms:created xsi:type="dcterms:W3CDTF">2024-10-06T16:14:12Z</dcterms:created>
  <dcterms:modified xsi:type="dcterms:W3CDTF">2025-10-21T18:14:18Z</dcterms:modified>
</cp:coreProperties>
</file>