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67" r:id="rId14"/>
    <p:sldId id="270" r:id="rId15"/>
    <p:sldId id="272" r:id="rId16"/>
    <p:sldId id="273" r:id="rId17"/>
    <p:sldId id="271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C7481C9-4DCA-47A0-882A-2E69CA2A8B2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4"/>
            <p14:sldId id="263"/>
            <p14:sldId id="265"/>
            <p14:sldId id="266"/>
            <p14:sldId id="268"/>
            <p14:sldId id="267"/>
            <p14:sldId id="270"/>
            <p14:sldId id="272"/>
            <p14:sldId id="273"/>
            <p14:sldId id="271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61157-A416-462D-8E23-6CC69A6F044C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B9D4B-BFE3-403B-A03E-3A2CA45C6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025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Слайд используется для актуализации знаний по теме металлы</a:t>
            </a: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AD3893-5EEE-4385-90CD-9F527AF02AF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Изучение нового материала. Все сведения не появляются сразу, а имеется возможность входе беседы с учащимися  проверить их мнение и вместе дать общую характеристику щелочных металлов по их положению в таблице.</a:t>
            </a: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0E67D0-7CE5-4091-A481-C1D56C14705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Для работы слайда необходимо кликнуть мышью на любой синий прямоугольник. Для 1-3 ячейки таблицы это задача. Для 4 ячейки  - проверка знаний тривиальных названий веществ.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B4431D-E3D9-4732-A186-6CB0B2825FE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При выполнении этого задания необходимо выбрать правильный ответ и  щелкнут по нему левой кнопкой мыши.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9AC82E-78A9-4C36-AD28-5A5B936F709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9F53-172A-4E57-9BE6-34448B1DAA94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AD34-65A0-49DB-98B9-2758B47795A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9F53-172A-4E57-9BE6-34448B1DAA94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AD34-65A0-49DB-98B9-2758B4779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9F53-172A-4E57-9BE6-34448B1DAA94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AD34-65A0-49DB-98B9-2758B4779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9F53-172A-4E57-9BE6-34448B1DAA94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AD34-65A0-49DB-98B9-2758B47795A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9F53-172A-4E57-9BE6-34448B1DAA94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AD34-65A0-49DB-98B9-2758B4779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9F53-172A-4E57-9BE6-34448B1DAA94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AD34-65A0-49DB-98B9-2758B47795A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9F53-172A-4E57-9BE6-34448B1DAA94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AD34-65A0-49DB-98B9-2758B47795A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9F53-172A-4E57-9BE6-34448B1DAA94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AD34-65A0-49DB-98B9-2758B4779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9F53-172A-4E57-9BE6-34448B1DAA94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AD34-65A0-49DB-98B9-2758B4779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9F53-172A-4E57-9BE6-34448B1DAA94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AD34-65A0-49DB-98B9-2758B4779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9F53-172A-4E57-9BE6-34448B1DAA94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AD34-65A0-49DB-98B9-2758B47795A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709F53-172A-4E57-9BE6-34448B1DAA94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A3AD34-65A0-49DB-98B9-2758B47795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&#1064;&#1082;&#1086;&#1083;&#1072;23\Desktop\011.wmv" TargetMode="External"/><Relationship Id="rId3" Type="http://schemas.openxmlformats.org/officeDocument/2006/relationships/slide" Target="slide15.xml"/><Relationship Id="rId7" Type="http://schemas.openxmlformats.org/officeDocument/2006/relationships/hyperlink" Target="file:///C:\Users\&#1064;&#1082;&#1086;&#1083;&#1072;23\Desktop\104.wmv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hyperlink" Target="file:///C:\Users\&#1064;&#1082;&#1086;&#1083;&#1072;23\Desktop\&#1093;&#1083;&#1086;&#1088;%20&#1089;%20&#1082;&#1072;&#1083;&#1080;&#1077;&#1084;.wmv" TargetMode="External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3238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33580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640960" cy="5979544"/>
          </a:xfrm>
        </p:spPr>
      </p:pic>
      <p:sp>
        <p:nvSpPr>
          <p:cNvPr id="5" name="Прямоугольник 4"/>
          <p:cNvSpPr/>
          <p:nvPr/>
        </p:nvSpPr>
        <p:spPr>
          <a:xfrm>
            <a:off x="899592" y="1484784"/>
            <a:ext cx="720080" cy="3024336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09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Таблица 2"/>
          <p:cNvPicPr>
            <a:picLocks noGrp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" y="986270"/>
            <a:ext cx="8937625" cy="5791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0"/>
            <a:ext cx="7370736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Общая характеристика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элементов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I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группы главной подгруппы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75" y="1928813"/>
            <a:ext cx="1071563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tx2"/>
                </a:solidFill>
              </a:rPr>
              <a:t>Li</a:t>
            </a:r>
            <a:endParaRPr lang="ru-RU" sz="3800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5" y="2657475"/>
            <a:ext cx="1071563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tx2"/>
                </a:solidFill>
              </a:rPr>
              <a:t>Na</a:t>
            </a:r>
            <a:endParaRPr lang="ru-RU" sz="3800" b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554" y="3429000"/>
            <a:ext cx="1071563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tx2"/>
                </a:solidFill>
              </a:rPr>
              <a:t>K</a:t>
            </a:r>
            <a:endParaRPr lang="ru-RU" sz="3800" b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5" y="4208319"/>
            <a:ext cx="1071563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 err="1">
                <a:solidFill>
                  <a:schemeClr val="tx2"/>
                </a:solidFill>
              </a:rPr>
              <a:t>Rb</a:t>
            </a:r>
            <a:endParaRPr lang="ru-RU" sz="3800" b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9427" y="4974072"/>
            <a:ext cx="1071563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tx2"/>
                </a:solidFill>
              </a:rPr>
              <a:t>Cs</a:t>
            </a:r>
            <a:endParaRPr lang="ru-RU" sz="3800" b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9428" y="5855275"/>
            <a:ext cx="1071563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tx2"/>
                </a:solidFill>
              </a:rPr>
              <a:t>Fr</a:t>
            </a:r>
            <a:endParaRPr lang="ru-RU" sz="3800" b="1" dirty="0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28207" y="1943100"/>
            <a:ext cx="1071563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/>
                </a:solidFill>
              </a:rPr>
              <a:t>3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28207" y="2686050"/>
            <a:ext cx="1071563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/>
                </a:solidFill>
              </a:rPr>
              <a:t>11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08332" y="3429000"/>
            <a:ext cx="1071563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/>
                </a:solidFill>
              </a:rPr>
              <a:t>1</a:t>
            </a:r>
            <a:r>
              <a:rPr lang="en-US" sz="3600" b="1" dirty="0" smtClean="0">
                <a:solidFill>
                  <a:schemeClr val="tx2"/>
                </a:solidFill>
              </a:rPr>
              <a:t>9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43000" y="4253203"/>
            <a:ext cx="1071563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/>
                </a:solidFill>
              </a:rPr>
              <a:t>37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10129" y="4975371"/>
            <a:ext cx="1143000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/>
                </a:solidFill>
              </a:rPr>
              <a:t>55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93605" y="5855276"/>
            <a:ext cx="1340768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/>
                </a:solidFill>
              </a:rPr>
              <a:t>87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14563" y="1928812"/>
            <a:ext cx="1071562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tx2"/>
                </a:solidFill>
              </a:rPr>
              <a:t>2s</a:t>
            </a:r>
            <a:r>
              <a:rPr lang="en-US" sz="3800" b="1" baseline="30000" dirty="0">
                <a:solidFill>
                  <a:schemeClr val="tx2"/>
                </a:solidFill>
              </a:rPr>
              <a:t>1</a:t>
            </a:r>
            <a:endParaRPr lang="ru-RU" sz="3800" b="1" baseline="30000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14563" y="2696441"/>
            <a:ext cx="1071562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tx2"/>
                </a:solidFill>
              </a:rPr>
              <a:t>3s</a:t>
            </a:r>
            <a:r>
              <a:rPr lang="en-US" sz="3800" b="1" baseline="30000" dirty="0">
                <a:solidFill>
                  <a:schemeClr val="tx2"/>
                </a:solidFill>
              </a:rPr>
              <a:t>1</a:t>
            </a:r>
            <a:endParaRPr lang="ru-RU" sz="3800" b="1" baseline="30000" dirty="0">
              <a:solidFill>
                <a:schemeClr val="tx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14563" y="3493944"/>
            <a:ext cx="1071562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tx2"/>
                </a:solidFill>
              </a:rPr>
              <a:t>4s</a:t>
            </a:r>
            <a:r>
              <a:rPr lang="en-US" sz="3800" b="1" baseline="30000" dirty="0">
                <a:solidFill>
                  <a:schemeClr val="tx2"/>
                </a:solidFill>
              </a:rPr>
              <a:t>1</a:t>
            </a:r>
            <a:endParaRPr lang="ru-RU" sz="3800" b="1" baseline="30000" dirty="0">
              <a:solidFill>
                <a:schemeClr val="tx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82096" y="4234081"/>
            <a:ext cx="1071562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tx2"/>
                </a:solidFill>
              </a:rPr>
              <a:t>5s</a:t>
            </a:r>
            <a:r>
              <a:rPr lang="en-US" sz="3800" b="1" baseline="30000" dirty="0">
                <a:solidFill>
                  <a:schemeClr val="tx2"/>
                </a:solidFill>
              </a:rPr>
              <a:t>1</a:t>
            </a:r>
            <a:endParaRPr lang="ru-RU" sz="3800" b="1" baseline="30000" dirty="0">
              <a:solidFill>
                <a:schemeClr val="tx2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14563" y="4975371"/>
            <a:ext cx="1071562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tx2"/>
                </a:solidFill>
              </a:rPr>
              <a:t>6s</a:t>
            </a:r>
            <a:r>
              <a:rPr lang="en-US" sz="3800" b="1" baseline="30000" dirty="0">
                <a:solidFill>
                  <a:schemeClr val="tx2"/>
                </a:solidFill>
              </a:rPr>
              <a:t>1</a:t>
            </a:r>
            <a:endParaRPr lang="ru-RU" sz="3800" b="1" baseline="30000" dirty="0">
              <a:solidFill>
                <a:schemeClr val="tx2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99770" y="5855274"/>
            <a:ext cx="1071562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tx2"/>
                </a:solidFill>
              </a:rPr>
              <a:t>7s</a:t>
            </a:r>
            <a:r>
              <a:rPr lang="en-US" sz="3800" b="1" baseline="30000" dirty="0">
                <a:solidFill>
                  <a:schemeClr val="tx2"/>
                </a:solidFill>
              </a:rPr>
              <a:t>1</a:t>
            </a:r>
            <a:endParaRPr lang="ru-RU" sz="3800" b="1" baseline="30000" dirty="0">
              <a:solidFill>
                <a:schemeClr val="tx2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429000" y="1928813"/>
            <a:ext cx="1071563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/>
                </a:solidFill>
              </a:rPr>
              <a:t>))</a:t>
            </a:r>
            <a:endParaRPr lang="ru-RU" sz="3600" b="1" baseline="30000" dirty="0">
              <a:solidFill>
                <a:schemeClr val="tx2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447511" y="2686050"/>
            <a:ext cx="1071563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/>
                </a:solidFill>
              </a:rPr>
              <a:t>)))</a:t>
            </a:r>
            <a:endParaRPr lang="ru-RU" sz="3600" b="1" baseline="30000" dirty="0">
              <a:solidFill>
                <a:schemeClr val="tx2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447512" y="3454111"/>
            <a:ext cx="1071563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/>
                </a:solidFill>
              </a:rPr>
              <a:t>))))</a:t>
            </a:r>
            <a:endParaRPr lang="ru-RU" sz="3600" b="1" baseline="30000" dirty="0">
              <a:solidFill>
                <a:schemeClr val="tx2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429000" y="4222174"/>
            <a:ext cx="1071563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/>
                </a:solidFill>
              </a:rPr>
              <a:t>)))))</a:t>
            </a:r>
            <a:endParaRPr lang="ru-RU" sz="3600" b="1" baseline="30000" dirty="0">
              <a:solidFill>
                <a:schemeClr val="tx2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357562" y="5000481"/>
            <a:ext cx="1214438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/>
                </a:solidFill>
              </a:rPr>
              <a:t>))))))</a:t>
            </a:r>
            <a:endParaRPr lang="ru-RU" sz="3600" b="1" baseline="30000" dirty="0">
              <a:solidFill>
                <a:schemeClr val="tx2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335502" y="5857874"/>
            <a:ext cx="1357313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/>
                </a:solidFill>
              </a:rPr>
              <a:t>)))))))</a:t>
            </a:r>
            <a:endParaRPr lang="ru-RU" sz="3200" b="1" baseline="30000" dirty="0">
              <a:solidFill>
                <a:schemeClr val="tx2"/>
              </a:solidFill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rot="5400000">
            <a:off x="2571751" y="4286250"/>
            <a:ext cx="4430712" cy="1587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4857752" y="1428736"/>
            <a:ext cx="642942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baseline="30000" dirty="0">
                <a:solidFill>
                  <a:schemeClr val="tx2"/>
                </a:solidFill>
              </a:rPr>
              <a:t>увеличиваются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 rot="5400000">
            <a:off x="3643313" y="4286250"/>
            <a:ext cx="4430712" cy="1588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5929322" y="1428736"/>
            <a:ext cx="642942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baseline="30000" dirty="0">
                <a:solidFill>
                  <a:schemeClr val="tx2"/>
                </a:solidFill>
              </a:rPr>
              <a:t>увеличиваются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42875" y="1143000"/>
            <a:ext cx="1188765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элемент</a:t>
            </a:r>
            <a:endParaRPr lang="ru-RU" b="1" baseline="30000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214438" y="1143000"/>
            <a:ext cx="1071562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Порядковый номер</a:t>
            </a:r>
            <a:endParaRPr lang="ru-RU" sz="1200" b="1" baseline="30000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143125" y="1143000"/>
            <a:ext cx="1357313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Внешняя электронная оболочка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65488" y="1143000"/>
            <a:ext cx="1357312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Атомный радиус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500563" y="1089025"/>
            <a:ext cx="1357312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/>
              <a:t>Метал-лические</a:t>
            </a:r>
            <a:r>
              <a:rPr lang="ru-RU" sz="1600" b="1" dirty="0"/>
              <a:t> свойства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572125" y="1071563"/>
            <a:ext cx="1357313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/>
              <a:t>Восстано-вительные</a:t>
            </a:r>
            <a:r>
              <a:rPr lang="ru-RU" sz="1600" b="1" dirty="0"/>
              <a:t> свойства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215188" y="1071563"/>
            <a:ext cx="1533276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Химическая активность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7656456" y="1364654"/>
            <a:ext cx="642942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baseline="30000" dirty="0">
                <a:solidFill>
                  <a:schemeClr val="tx2"/>
                </a:solidFill>
              </a:rPr>
              <a:t>увеличиваются</a:t>
            </a:r>
          </a:p>
        </p:txBody>
      </p:sp>
      <p:cxnSp>
        <p:nvCxnSpPr>
          <p:cNvPr id="56" name="Прямая со стрелкой 55"/>
          <p:cNvCxnSpPr/>
          <p:nvPr/>
        </p:nvCxnSpPr>
        <p:spPr>
          <a:xfrm rot="5400000">
            <a:off x="5381774" y="4302702"/>
            <a:ext cx="4430712" cy="1588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23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1" grpId="0"/>
      <p:bldP spid="32" grpId="0"/>
      <p:bldP spid="33" grpId="0"/>
      <p:bldP spid="34" grpId="0"/>
      <p:bldP spid="35" grpId="0"/>
      <p:bldP spid="36" grpId="0"/>
      <p:bldP spid="42" grpId="0"/>
      <p:bldP spid="44" grpId="0"/>
      <p:bldP spid="45" grpId="0"/>
      <p:bldP spid="46" grpId="0"/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800475" y="2557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314575" y="2081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711305"/>
              </p:ext>
            </p:extLst>
          </p:nvPr>
        </p:nvGraphicFramePr>
        <p:xfrm>
          <a:off x="539552" y="1844824"/>
          <a:ext cx="8143875" cy="4861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3" imgW="4514286" imgH="2695951" progId="Paint.Picture">
                  <p:embed/>
                </p:oleObj>
              </mc:Choice>
              <mc:Fallback>
                <p:oleObj r:id="rId3" imgW="4514286" imgH="269595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844824"/>
                        <a:ext cx="8143875" cy="486193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600074" y="260648"/>
            <a:ext cx="8004373" cy="1471613"/>
          </a:xfrm>
        </p:spPr>
        <p:txBody>
          <a:bodyPr/>
          <a:lstStyle/>
          <a:p>
            <a:pPr algn="ctr"/>
            <a:r>
              <a:rPr lang="ru-RU" altLang="ru-RU" dirty="0"/>
              <a:t>Изменение физических свойств</a:t>
            </a:r>
          </a:p>
        </p:txBody>
      </p:sp>
    </p:spTree>
    <p:extLst>
      <p:ext uri="{BB962C8B-B14F-4D97-AF65-F5344CB8AC3E}">
        <p14:creationId xmlns:p14="http://schemas.microsoft.com/office/powerpoint/2010/main" val="6984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73416" cy="485772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По мере увеличения порядкового номера химического элемента возрастает плотность металла, а твердость, температура плавления и кипения уменьшается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6730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295525" y="159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9218" name="Object 2">
            <a:hlinkClick r:id="rId3" action="ppaction://hlinksldjump" highlightClick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937431"/>
              </p:ext>
            </p:extLst>
          </p:nvPr>
        </p:nvGraphicFramePr>
        <p:xfrm>
          <a:off x="1066800" y="1066800"/>
          <a:ext cx="7105600" cy="553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4" imgW="4552381" imgH="3677163" progId="Paint.Picture">
                  <p:embed/>
                </p:oleObj>
              </mc:Choice>
              <mc:Fallback>
                <p:oleObj r:id="rId4" imgW="4552381" imgH="367716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66800"/>
                        <a:ext cx="7105600" cy="55387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848600" cy="838200"/>
          </a:xfrm>
        </p:spPr>
        <p:txBody>
          <a:bodyPr/>
          <a:lstStyle/>
          <a:p>
            <a:r>
              <a:rPr lang="ru-RU" altLang="ru-RU" dirty="0"/>
              <a:t>Химические свойства</a:t>
            </a:r>
          </a:p>
        </p:txBody>
      </p:sp>
      <p:sp>
        <p:nvSpPr>
          <p:cNvPr id="11" name="Управляющая кнопка: далее 10">
            <a:hlinkClick r:id="rId6" action="ppaction://program" highlightClick="1"/>
          </p:cNvPr>
          <p:cNvSpPr/>
          <p:nvPr/>
        </p:nvSpPr>
        <p:spPr>
          <a:xfrm>
            <a:off x="7790483" y="4919584"/>
            <a:ext cx="216024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7" action="ppaction://program" highlightClick="1"/>
          </p:cNvPr>
          <p:cNvSpPr/>
          <p:nvPr/>
        </p:nvSpPr>
        <p:spPr>
          <a:xfrm>
            <a:off x="7790483" y="4149080"/>
            <a:ext cx="225833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rId8" action="ppaction://program" highlightClick="1"/>
          </p:cNvPr>
          <p:cNvSpPr/>
          <p:nvPr/>
        </p:nvSpPr>
        <p:spPr>
          <a:xfrm>
            <a:off x="7766630" y="1889800"/>
            <a:ext cx="230737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328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42852"/>
            <a:ext cx="7386509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Биологическая роль и применение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Соединений калия и натрия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1397000"/>
          <a:ext cx="8715436" cy="504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24804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Сколько</a:t>
                      </a:r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 воды и хлорида натрия нужно взять для приготовления физиологического раствора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 массой 0,5 кг?</a:t>
                      </a:r>
                    </a:p>
                    <a:p>
                      <a:pPr algn="ctr"/>
                      <a:endParaRPr lang="ru-RU" baseline="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4,5г соли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495,5 г воды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Смесь хлорида и гидрокарбоната натрия массой 15 г обработали уксусной кислотой,</a:t>
                      </a:r>
                      <a:r>
                        <a:rPr lang="ru-RU" sz="18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при этом выделилось 2,8 л (н.у.)  газа. Определите массовые доли в процентах компонентов смеси.</a:t>
                      </a:r>
                    </a:p>
                    <a:p>
                      <a:endParaRPr lang="ru-RU" sz="1800" b="1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8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70% </a:t>
                      </a:r>
                      <a:r>
                        <a:rPr lang="en-US" sz="18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NaHCO</a:t>
                      </a:r>
                      <a:r>
                        <a:rPr lang="en-US" sz="1800" b="1" kern="1200" baseline="-250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18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30% </a:t>
                      </a:r>
                      <a:r>
                        <a:rPr lang="en-US" sz="18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NaCl</a:t>
                      </a:r>
                      <a:endParaRPr lang="ru-RU" sz="1800" b="1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04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Хлорид калия  - очень ценное минеральное удобрение. Рассчитайте массовую долю калия (%) в этом</a:t>
                      </a:r>
                      <a:r>
                        <a:rPr lang="ru-RU" baseline="0" dirty="0" smtClean="0"/>
                        <a:t> веществе.</a:t>
                      </a:r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pPr algn="ctr"/>
                      <a:r>
                        <a:rPr lang="ru-RU" baseline="0" dirty="0" smtClean="0"/>
                        <a:t>52%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Тривиальные названия солей:</a:t>
                      </a:r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l"/>
                      <a:r>
                        <a:rPr lang="ru-RU" dirty="0" smtClean="0"/>
                        <a:t>Поваренная</a:t>
                      </a:r>
                      <a:r>
                        <a:rPr lang="ru-RU" baseline="0" dirty="0" smtClean="0"/>
                        <a:t> соль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71625" y="2786063"/>
            <a:ext cx="1500188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ответ</a:t>
            </a:r>
          </a:p>
        </p:txBody>
      </p:sp>
      <p:grpSp>
        <p:nvGrpSpPr>
          <p:cNvPr id="5" name="Группа 7"/>
          <p:cNvGrpSpPr>
            <a:grpSpLocks/>
          </p:cNvGrpSpPr>
          <p:nvPr/>
        </p:nvGrpSpPr>
        <p:grpSpPr bwMode="auto">
          <a:xfrm>
            <a:off x="285750" y="1462088"/>
            <a:ext cx="4214813" cy="2357437"/>
            <a:chOff x="285720" y="1461394"/>
            <a:chExt cx="4214842" cy="235745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85720" y="1461394"/>
              <a:ext cx="4214842" cy="23574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Раствор хлорида натрия (0,9%) применяется в медицине. Такой раствор называется физиологическим</a:t>
              </a:r>
            </a:p>
          </p:txBody>
        </p:sp>
        <p:pic>
          <p:nvPicPr>
            <p:cNvPr id="925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85918" y="2428868"/>
              <a:ext cx="835822" cy="1285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8"/>
          <p:cNvSpPr/>
          <p:nvPr/>
        </p:nvSpPr>
        <p:spPr>
          <a:xfrm>
            <a:off x="6072188" y="3071813"/>
            <a:ext cx="1428750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ответ</a:t>
            </a:r>
          </a:p>
        </p:txBody>
      </p:sp>
      <p:grpSp>
        <p:nvGrpSpPr>
          <p:cNvPr id="8" name="Группа 12"/>
          <p:cNvGrpSpPr>
            <a:grpSpLocks/>
          </p:cNvGrpSpPr>
          <p:nvPr/>
        </p:nvGrpSpPr>
        <p:grpSpPr bwMode="auto">
          <a:xfrm>
            <a:off x="4643438" y="1455594"/>
            <a:ext cx="4214812" cy="2428875"/>
            <a:chOff x="4643438" y="1455580"/>
            <a:chExt cx="4214842" cy="242889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643438" y="1455580"/>
              <a:ext cx="4214842" cy="24288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Питьевая сода применяется в кулинарии, для выпечки кондитерских изделий.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Хлорид натрия  - как добавка к пище</a:t>
              </a:r>
            </a:p>
          </p:txBody>
        </p:sp>
        <p:pic>
          <p:nvPicPr>
            <p:cNvPr id="925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3504" y="2714620"/>
              <a:ext cx="640461" cy="1010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72264" y="2786058"/>
              <a:ext cx="1600775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Прямоугольник 13"/>
          <p:cNvSpPr/>
          <p:nvPr/>
        </p:nvSpPr>
        <p:spPr>
          <a:xfrm>
            <a:off x="1857375" y="5429250"/>
            <a:ext cx="1214438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ответ</a:t>
            </a:r>
          </a:p>
        </p:txBody>
      </p:sp>
      <p:grpSp>
        <p:nvGrpSpPr>
          <p:cNvPr id="13" name="Группа 16"/>
          <p:cNvGrpSpPr>
            <a:grpSpLocks/>
          </p:cNvGrpSpPr>
          <p:nvPr/>
        </p:nvGrpSpPr>
        <p:grpSpPr bwMode="auto">
          <a:xfrm>
            <a:off x="285749" y="3929063"/>
            <a:ext cx="4214813" cy="2357437"/>
            <a:chOff x="357157" y="3929066"/>
            <a:chExt cx="4214842" cy="235745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57157" y="3929066"/>
              <a:ext cx="4214842" cy="23574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Калийные удобрения играю важную роль в жизни растений. </a:t>
              </a:r>
            </a:p>
          </p:txBody>
        </p:sp>
        <p:pic>
          <p:nvPicPr>
            <p:cNvPr id="9248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28728" y="4643446"/>
              <a:ext cx="1785950" cy="1513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Скругленный прямоугольник 17"/>
          <p:cNvSpPr/>
          <p:nvPr/>
        </p:nvSpPr>
        <p:spPr>
          <a:xfrm>
            <a:off x="4692650" y="4357688"/>
            <a:ext cx="1879600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NaCl</a:t>
            </a:r>
            <a:endParaRPr lang="ru-RU" dirty="0"/>
          </a:p>
        </p:txBody>
      </p:sp>
      <p:sp>
        <p:nvSpPr>
          <p:cNvPr id="9237" name="TextBox 24"/>
          <p:cNvSpPr txBox="1">
            <a:spLocks noChangeArrowheads="1"/>
          </p:cNvSpPr>
          <p:nvPr/>
        </p:nvSpPr>
        <p:spPr bwMode="auto">
          <a:xfrm>
            <a:off x="4857750" y="5072063"/>
            <a:ext cx="1285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Кристалли-ческая сода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14875" y="5072063"/>
            <a:ext cx="185737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Na</a:t>
            </a:r>
            <a:r>
              <a:rPr lang="en-US" baseline="-25000" dirty="0"/>
              <a:t>2</a:t>
            </a:r>
            <a:r>
              <a:rPr lang="en-US" sz="1600" dirty="0"/>
              <a:t>CO</a:t>
            </a:r>
            <a:r>
              <a:rPr lang="en-US" baseline="-25000" dirty="0"/>
              <a:t>3</a:t>
            </a:r>
            <a:r>
              <a:rPr lang="en-US" sz="1600" dirty="0"/>
              <a:t>*10H</a:t>
            </a:r>
            <a:r>
              <a:rPr lang="en-US" baseline="-25000" dirty="0"/>
              <a:t>2</a:t>
            </a:r>
            <a:r>
              <a:rPr lang="en-US" sz="1600" dirty="0"/>
              <a:t>O</a:t>
            </a:r>
            <a:endParaRPr lang="ru-RU" sz="1600" dirty="0"/>
          </a:p>
        </p:txBody>
      </p:sp>
      <p:sp>
        <p:nvSpPr>
          <p:cNvPr id="9239" name="TextBox 25"/>
          <p:cNvSpPr txBox="1">
            <a:spLocks noChangeArrowheads="1"/>
          </p:cNvSpPr>
          <p:nvPr/>
        </p:nvSpPr>
        <p:spPr bwMode="auto">
          <a:xfrm>
            <a:off x="4786313" y="5857875"/>
            <a:ext cx="1571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Питьевая сода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5" y="5743575"/>
            <a:ext cx="1857375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NaHCO</a:t>
            </a:r>
            <a:r>
              <a:rPr lang="en-US" baseline="-25000" dirty="0"/>
              <a:t>3</a:t>
            </a:r>
            <a:endParaRPr lang="ru-RU" baseline="-25000" dirty="0"/>
          </a:p>
        </p:txBody>
      </p:sp>
      <p:sp>
        <p:nvSpPr>
          <p:cNvPr id="9241" name="TextBox 26"/>
          <p:cNvSpPr txBox="1">
            <a:spLocks noChangeArrowheads="1"/>
          </p:cNvSpPr>
          <p:nvPr/>
        </p:nvSpPr>
        <p:spPr bwMode="auto">
          <a:xfrm>
            <a:off x="7429500" y="4500563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поташ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29438" y="4357688"/>
            <a:ext cx="1643062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endParaRPr lang="ru-RU" baseline="-25000" dirty="0"/>
          </a:p>
        </p:txBody>
      </p:sp>
      <p:sp>
        <p:nvSpPr>
          <p:cNvPr id="9243" name="TextBox 27"/>
          <p:cNvSpPr txBox="1">
            <a:spLocks noChangeArrowheads="1"/>
          </p:cNvSpPr>
          <p:nvPr/>
        </p:nvSpPr>
        <p:spPr bwMode="auto">
          <a:xfrm>
            <a:off x="7072313" y="5072063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Калийная селитра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929438" y="5072063"/>
            <a:ext cx="1643062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KNO</a:t>
            </a:r>
            <a:r>
              <a:rPr lang="en-US" baseline="-25000" dirty="0"/>
              <a:t>3</a:t>
            </a:r>
            <a:endParaRPr lang="ru-RU" baseline="-25000" dirty="0"/>
          </a:p>
        </p:txBody>
      </p:sp>
      <p:sp>
        <p:nvSpPr>
          <p:cNvPr id="9245" name="TextBox 28"/>
          <p:cNvSpPr txBox="1">
            <a:spLocks noChangeArrowheads="1"/>
          </p:cNvSpPr>
          <p:nvPr/>
        </p:nvSpPr>
        <p:spPr bwMode="auto">
          <a:xfrm>
            <a:off x="6929438" y="5786438"/>
            <a:ext cx="16430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Глауберова соль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929438" y="5715000"/>
            <a:ext cx="1643062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Na</a:t>
            </a:r>
            <a:r>
              <a:rPr lang="en-US" baseline="-25000" dirty="0"/>
              <a:t>2</a:t>
            </a:r>
            <a:r>
              <a:rPr lang="en-US" sz="1600" dirty="0"/>
              <a:t>SO</a:t>
            </a:r>
            <a:r>
              <a:rPr lang="en-US" baseline="-25000" dirty="0"/>
              <a:t>4</a:t>
            </a:r>
            <a:r>
              <a:rPr lang="en-US" sz="1600" dirty="0"/>
              <a:t>*10H</a:t>
            </a:r>
            <a:r>
              <a:rPr lang="en-US" baseline="-25000" dirty="0"/>
              <a:t>2</a:t>
            </a:r>
            <a:r>
              <a:rPr lang="en-US" sz="1600" dirty="0"/>
              <a:t>O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258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4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404664"/>
            <a:ext cx="828092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0"/>
            <a:ext cx="210506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Вопросы: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313" y="642938"/>
            <a:ext cx="2786062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От лития к францию у атомов щелочных металлов  увеличивается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3" y="1857375"/>
            <a:ext cx="2786062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Более сильным     восстановителем,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чем К будет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3071813"/>
            <a:ext cx="2786062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Активнее всех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 водой будет взаимодействовать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3" y="4286250"/>
            <a:ext cx="2786062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Na </a:t>
            </a:r>
            <a:r>
              <a:rPr lang="ru-RU" dirty="0"/>
              <a:t>может реагировать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 всеми веществами группы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3" y="5500688"/>
            <a:ext cx="2786062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Щелочные металлы  находятся в природе в виде…</a:t>
            </a:r>
          </a:p>
        </p:txBody>
      </p:sp>
      <p:sp>
        <p:nvSpPr>
          <p:cNvPr id="14" name="Овал 13"/>
          <p:cNvSpPr/>
          <p:nvPr/>
        </p:nvSpPr>
        <p:spPr>
          <a:xfrm>
            <a:off x="2714625" y="857250"/>
            <a:ext cx="500063" cy="5000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люс 14"/>
          <p:cNvSpPr/>
          <p:nvPr/>
        </p:nvSpPr>
        <p:spPr>
          <a:xfrm>
            <a:off x="2819400" y="977900"/>
            <a:ext cx="285750" cy="28575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0" y="857250"/>
            <a:ext cx="500063" cy="5000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Минус 16"/>
          <p:cNvSpPr/>
          <p:nvPr/>
        </p:nvSpPr>
        <p:spPr>
          <a:xfrm>
            <a:off x="0" y="1000125"/>
            <a:ext cx="500063" cy="214313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714625" y="857250"/>
            <a:ext cx="500063" cy="5000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0" y="857250"/>
            <a:ext cx="500063" cy="5000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357563" y="642938"/>
            <a:ext cx="2643187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число валентных электронов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357563" y="1214438"/>
            <a:ext cx="2643187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восстановительные свойства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143625" y="642938"/>
            <a:ext cx="2643188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Электроотрицательность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143625" y="1214438"/>
            <a:ext cx="2643188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окислительные свойства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357563" y="1857375"/>
            <a:ext cx="2643187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/>
              <a:t>Rb</a:t>
            </a:r>
            <a:endParaRPr lang="ru-RU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143625" y="1857375"/>
            <a:ext cx="2643188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Li</a:t>
            </a:r>
            <a:endParaRPr lang="ru-RU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143625" y="2428875"/>
            <a:ext cx="2643188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Ca</a:t>
            </a:r>
            <a:endParaRPr lang="ru-RU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357563" y="2428875"/>
            <a:ext cx="2643187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Na</a:t>
            </a:r>
            <a:endParaRPr lang="ru-RU" sz="2400" b="1" dirty="0"/>
          </a:p>
        </p:txBody>
      </p:sp>
      <p:grpSp>
        <p:nvGrpSpPr>
          <p:cNvPr id="10262" name="Группа 37"/>
          <p:cNvGrpSpPr>
            <a:grpSpLocks/>
          </p:cNvGrpSpPr>
          <p:nvPr/>
        </p:nvGrpSpPr>
        <p:grpSpPr bwMode="auto">
          <a:xfrm>
            <a:off x="2714625" y="2071688"/>
            <a:ext cx="500063" cy="500062"/>
            <a:chOff x="2824830" y="2093450"/>
            <a:chExt cx="500066" cy="500066"/>
          </a:xfrm>
        </p:grpSpPr>
        <p:sp>
          <p:nvSpPr>
            <p:cNvPr id="33" name="Овал 32"/>
            <p:cNvSpPr/>
            <p:nvPr/>
          </p:nvSpPr>
          <p:spPr>
            <a:xfrm>
              <a:off x="2824830" y="2093450"/>
              <a:ext cx="500066" cy="50006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Плюс 33"/>
            <p:cNvSpPr/>
            <p:nvPr/>
          </p:nvSpPr>
          <p:spPr>
            <a:xfrm>
              <a:off x="2929606" y="2214101"/>
              <a:ext cx="285752" cy="285752"/>
            </a:xfrm>
            <a:prstGeom prst="math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263" name="Группа 36"/>
          <p:cNvGrpSpPr>
            <a:grpSpLocks/>
          </p:cNvGrpSpPr>
          <p:nvPr/>
        </p:nvGrpSpPr>
        <p:grpSpPr bwMode="auto">
          <a:xfrm>
            <a:off x="0" y="2143125"/>
            <a:ext cx="500063" cy="500063"/>
            <a:chOff x="0" y="2143116"/>
            <a:chExt cx="500066" cy="500066"/>
          </a:xfrm>
        </p:grpSpPr>
        <p:sp>
          <p:nvSpPr>
            <p:cNvPr id="35" name="Овал 34"/>
            <p:cNvSpPr/>
            <p:nvPr/>
          </p:nvSpPr>
          <p:spPr>
            <a:xfrm>
              <a:off x="0" y="2143116"/>
              <a:ext cx="500066" cy="50006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Минус 35"/>
            <p:cNvSpPr/>
            <p:nvPr/>
          </p:nvSpPr>
          <p:spPr>
            <a:xfrm>
              <a:off x="0" y="2285992"/>
              <a:ext cx="500066" cy="214314"/>
            </a:xfrm>
            <a:prstGeom prst="mathMin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264" name="Группа 38"/>
          <p:cNvGrpSpPr>
            <a:grpSpLocks/>
          </p:cNvGrpSpPr>
          <p:nvPr/>
        </p:nvGrpSpPr>
        <p:grpSpPr bwMode="auto">
          <a:xfrm>
            <a:off x="0" y="4500563"/>
            <a:ext cx="500063" cy="500062"/>
            <a:chOff x="0" y="2143116"/>
            <a:chExt cx="500066" cy="500066"/>
          </a:xfrm>
        </p:grpSpPr>
        <p:sp>
          <p:nvSpPr>
            <p:cNvPr id="40" name="Овал 39"/>
            <p:cNvSpPr/>
            <p:nvPr/>
          </p:nvSpPr>
          <p:spPr>
            <a:xfrm>
              <a:off x="0" y="2143116"/>
              <a:ext cx="500066" cy="50006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Минус 40"/>
            <p:cNvSpPr/>
            <p:nvPr/>
          </p:nvSpPr>
          <p:spPr>
            <a:xfrm>
              <a:off x="0" y="2285992"/>
              <a:ext cx="500066" cy="214314"/>
            </a:xfrm>
            <a:prstGeom prst="mathMin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265" name="Группа 41"/>
          <p:cNvGrpSpPr>
            <a:grpSpLocks/>
          </p:cNvGrpSpPr>
          <p:nvPr/>
        </p:nvGrpSpPr>
        <p:grpSpPr bwMode="auto">
          <a:xfrm>
            <a:off x="0" y="3286125"/>
            <a:ext cx="500063" cy="500063"/>
            <a:chOff x="0" y="2143116"/>
            <a:chExt cx="500066" cy="500066"/>
          </a:xfrm>
        </p:grpSpPr>
        <p:sp>
          <p:nvSpPr>
            <p:cNvPr id="43" name="Овал 42"/>
            <p:cNvSpPr/>
            <p:nvPr/>
          </p:nvSpPr>
          <p:spPr>
            <a:xfrm>
              <a:off x="0" y="2143116"/>
              <a:ext cx="500066" cy="50006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Минус 43"/>
            <p:cNvSpPr/>
            <p:nvPr/>
          </p:nvSpPr>
          <p:spPr>
            <a:xfrm>
              <a:off x="0" y="2285992"/>
              <a:ext cx="500066" cy="214314"/>
            </a:xfrm>
            <a:prstGeom prst="mathMin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266" name="Группа 44"/>
          <p:cNvGrpSpPr>
            <a:grpSpLocks/>
          </p:cNvGrpSpPr>
          <p:nvPr/>
        </p:nvGrpSpPr>
        <p:grpSpPr bwMode="auto">
          <a:xfrm>
            <a:off x="0" y="5715000"/>
            <a:ext cx="500063" cy="500063"/>
            <a:chOff x="0" y="2143116"/>
            <a:chExt cx="500066" cy="500066"/>
          </a:xfrm>
        </p:grpSpPr>
        <p:sp>
          <p:nvSpPr>
            <p:cNvPr id="46" name="Овал 45"/>
            <p:cNvSpPr/>
            <p:nvPr/>
          </p:nvSpPr>
          <p:spPr>
            <a:xfrm>
              <a:off x="0" y="2143116"/>
              <a:ext cx="500066" cy="50006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Минус 46"/>
            <p:cNvSpPr/>
            <p:nvPr/>
          </p:nvSpPr>
          <p:spPr>
            <a:xfrm>
              <a:off x="0" y="2285992"/>
              <a:ext cx="500066" cy="214314"/>
            </a:xfrm>
            <a:prstGeom prst="mathMin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267" name="Группа 47"/>
          <p:cNvGrpSpPr>
            <a:grpSpLocks/>
          </p:cNvGrpSpPr>
          <p:nvPr/>
        </p:nvGrpSpPr>
        <p:grpSpPr bwMode="auto">
          <a:xfrm>
            <a:off x="2714625" y="3286125"/>
            <a:ext cx="500063" cy="500063"/>
            <a:chOff x="2824830" y="2093450"/>
            <a:chExt cx="500066" cy="500066"/>
          </a:xfrm>
        </p:grpSpPr>
        <p:sp>
          <p:nvSpPr>
            <p:cNvPr id="49" name="Овал 48"/>
            <p:cNvSpPr/>
            <p:nvPr/>
          </p:nvSpPr>
          <p:spPr>
            <a:xfrm>
              <a:off x="2824830" y="2093450"/>
              <a:ext cx="500066" cy="50006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Плюс 49"/>
            <p:cNvSpPr/>
            <p:nvPr/>
          </p:nvSpPr>
          <p:spPr>
            <a:xfrm>
              <a:off x="2929606" y="2214101"/>
              <a:ext cx="285752" cy="285752"/>
            </a:xfrm>
            <a:prstGeom prst="math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268" name="Группа 50"/>
          <p:cNvGrpSpPr>
            <a:grpSpLocks/>
          </p:cNvGrpSpPr>
          <p:nvPr/>
        </p:nvGrpSpPr>
        <p:grpSpPr bwMode="auto">
          <a:xfrm>
            <a:off x="2714625" y="4500563"/>
            <a:ext cx="500063" cy="500062"/>
            <a:chOff x="2824830" y="2093450"/>
            <a:chExt cx="500066" cy="500066"/>
          </a:xfrm>
        </p:grpSpPr>
        <p:sp>
          <p:nvSpPr>
            <p:cNvPr id="52" name="Овал 51"/>
            <p:cNvSpPr/>
            <p:nvPr/>
          </p:nvSpPr>
          <p:spPr>
            <a:xfrm>
              <a:off x="2824830" y="2093450"/>
              <a:ext cx="500066" cy="50006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Плюс 52"/>
            <p:cNvSpPr/>
            <p:nvPr/>
          </p:nvSpPr>
          <p:spPr>
            <a:xfrm>
              <a:off x="2929606" y="2214101"/>
              <a:ext cx="285752" cy="285752"/>
            </a:xfrm>
            <a:prstGeom prst="math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269" name="Группа 53"/>
          <p:cNvGrpSpPr>
            <a:grpSpLocks/>
          </p:cNvGrpSpPr>
          <p:nvPr/>
        </p:nvGrpSpPr>
        <p:grpSpPr bwMode="auto">
          <a:xfrm>
            <a:off x="2714625" y="5715000"/>
            <a:ext cx="500063" cy="500063"/>
            <a:chOff x="2824830" y="2093450"/>
            <a:chExt cx="500066" cy="500066"/>
          </a:xfrm>
        </p:grpSpPr>
        <p:sp>
          <p:nvSpPr>
            <p:cNvPr id="55" name="Овал 54"/>
            <p:cNvSpPr/>
            <p:nvPr/>
          </p:nvSpPr>
          <p:spPr>
            <a:xfrm>
              <a:off x="2824830" y="2093450"/>
              <a:ext cx="500066" cy="50006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Плюс 55"/>
            <p:cNvSpPr/>
            <p:nvPr/>
          </p:nvSpPr>
          <p:spPr>
            <a:xfrm>
              <a:off x="2929606" y="2214101"/>
              <a:ext cx="285752" cy="285752"/>
            </a:xfrm>
            <a:prstGeom prst="math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7" name="Овал 56"/>
          <p:cNvSpPr/>
          <p:nvPr/>
        </p:nvSpPr>
        <p:spPr>
          <a:xfrm>
            <a:off x="2714625" y="2071688"/>
            <a:ext cx="500063" cy="50006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0" y="2143125"/>
            <a:ext cx="500063" cy="5000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2714625" y="3286125"/>
            <a:ext cx="500063" cy="5000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3357563" y="3071813"/>
            <a:ext cx="2643187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/>
              <a:t>Rb</a:t>
            </a:r>
            <a:endParaRPr lang="ru-RU" sz="24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3357563" y="3643313"/>
            <a:ext cx="2643187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Na</a:t>
            </a:r>
            <a:endParaRPr lang="ru-RU" sz="240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143625" y="3071813"/>
            <a:ext cx="2643188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Li</a:t>
            </a:r>
            <a:endParaRPr lang="ru-RU" sz="2400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143625" y="3643313"/>
            <a:ext cx="2643188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Cs</a:t>
            </a:r>
            <a:endParaRPr lang="ru-RU" sz="2400" b="1" dirty="0"/>
          </a:p>
        </p:txBody>
      </p:sp>
      <p:sp>
        <p:nvSpPr>
          <p:cNvPr id="64" name="Овал 63"/>
          <p:cNvSpPr/>
          <p:nvPr/>
        </p:nvSpPr>
        <p:spPr>
          <a:xfrm>
            <a:off x="0" y="3286125"/>
            <a:ext cx="500063" cy="5000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0" y="4500563"/>
            <a:ext cx="500063" cy="50006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2714625" y="5715000"/>
            <a:ext cx="500063" cy="5000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0" y="5715000"/>
            <a:ext cx="500063" cy="5000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2714625" y="4500563"/>
            <a:ext cx="500063" cy="50006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3357563" y="4286250"/>
            <a:ext cx="2643187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С</a:t>
            </a:r>
            <a:r>
              <a:rPr lang="en-US" sz="2400" b="1" dirty="0"/>
              <a:t>a, H</a:t>
            </a:r>
            <a:r>
              <a:rPr lang="en-US" sz="2400" b="1" baseline="-25000" dirty="0"/>
              <a:t>2</a:t>
            </a:r>
            <a:r>
              <a:rPr lang="en-US" sz="2400" b="1" dirty="0"/>
              <a:t>O, Cl</a:t>
            </a:r>
            <a:r>
              <a:rPr lang="en-US" sz="2400" b="1" baseline="-25000" dirty="0"/>
              <a:t>2</a:t>
            </a:r>
            <a:endParaRPr lang="ru-RU" sz="2400" b="1" baseline="-250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3357563" y="4857750"/>
            <a:ext cx="2643187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N</a:t>
            </a:r>
            <a:r>
              <a:rPr lang="en-US" sz="2400" b="1" baseline="-25000" dirty="0"/>
              <a:t>2</a:t>
            </a:r>
            <a:r>
              <a:rPr lang="en-US" sz="2400" b="1" dirty="0"/>
              <a:t>, H</a:t>
            </a:r>
            <a:r>
              <a:rPr lang="en-US" sz="2400" b="1" baseline="-25000" dirty="0"/>
              <a:t>2</a:t>
            </a:r>
            <a:r>
              <a:rPr lang="en-US" sz="2400" b="1" dirty="0"/>
              <a:t>, H</a:t>
            </a:r>
            <a:r>
              <a:rPr lang="en-US" sz="2400" b="1" baseline="-25000" dirty="0"/>
              <a:t>2</a:t>
            </a:r>
            <a:r>
              <a:rPr lang="en-US" sz="2400" b="1" dirty="0"/>
              <a:t>O</a:t>
            </a:r>
            <a:endParaRPr lang="ru-RU" sz="2400" b="1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6143625" y="4286250"/>
            <a:ext cx="2643188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CO</a:t>
            </a:r>
            <a:r>
              <a:rPr lang="en-US" sz="2400" b="1" baseline="-25000" dirty="0"/>
              <a:t>2</a:t>
            </a:r>
            <a:r>
              <a:rPr lang="en-US" sz="2400" b="1" dirty="0"/>
              <a:t>, H</a:t>
            </a:r>
            <a:r>
              <a:rPr lang="en-US" sz="2400" b="1" baseline="-25000" dirty="0"/>
              <a:t>2</a:t>
            </a:r>
            <a:r>
              <a:rPr lang="en-US" sz="2400" b="1" dirty="0"/>
              <a:t>, C</a:t>
            </a:r>
            <a:endParaRPr lang="ru-RU" sz="24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6143625" y="4857750"/>
            <a:ext cx="2643188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/>
              <a:t>NaOH</a:t>
            </a:r>
            <a:r>
              <a:rPr lang="en-US" sz="2400" b="1" dirty="0"/>
              <a:t>, O</a:t>
            </a:r>
            <a:r>
              <a:rPr lang="en-US" sz="2400" b="1" baseline="-25000" dirty="0"/>
              <a:t>2</a:t>
            </a:r>
            <a:r>
              <a:rPr lang="en-US" sz="2400" b="1" dirty="0"/>
              <a:t>, S</a:t>
            </a:r>
            <a:endParaRPr lang="ru-RU" sz="2400" b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357563" y="5500688"/>
            <a:ext cx="2643187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оксидов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3357563" y="6072188"/>
            <a:ext cx="2643187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сульфидов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6143625" y="5500688"/>
            <a:ext cx="2643188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солей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6143625" y="6072188"/>
            <a:ext cx="2643188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в свободном виде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5143504" y="0"/>
            <a:ext cx="17311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Ответы:</a:t>
            </a:r>
          </a:p>
        </p:txBody>
      </p:sp>
    </p:spTree>
    <p:extLst>
      <p:ext uri="{BB962C8B-B14F-4D97-AF65-F5344CB8AC3E}">
        <p14:creationId xmlns:p14="http://schemas.microsoft.com/office/powerpoint/2010/main" val="424828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  <p:bldP spid="19" grpId="2" animBg="1"/>
      <p:bldP spid="57" grpId="0" animBg="1"/>
      <p:bldP spid="57" grpId="1" animBg="1"/>
      <p:bldP spid="58" grpId="0" animBg="1"/>
      <p:bldP spid="58" grpId="1" animBg="1"/>
      <p:bldP spid="59" grpId="0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7" grpId="0" animBg="1"/>
      <p:bldP spid="67" grpId="1" animBg="1"/>
      <p:bldP spid="67" grpId="2" animBg="1"/>
      <p:bldP spid="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0865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«Чтоб познать, нужно научиться наблюдать!»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132856"/>
            <a:ext cx="7408912" cy="390676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Наблюдательность </a:t>
            </a:r>
            <a:r>
              <a:rPr lang="ru-RU" sz="3600" dirty="0"/>
              <a:t>– это сосредоточенность, </a:t>
            </a:r>
            <a:r>
              <a:rPr lang="ru-RU" sz="3600" dirty="0" smtClean="0"/>
              <a:t> </a:t>
            </a:r>
            <a:r>
              <a:rPr lang="ru-RU" sz="3600" dirty="0"/>
              <a:t>внимательное отношение к деталям, </a:t>
            </a:r>
            <a:r>
              <a:rPr lang="ru-RU" sz="3600" dirty="0" smtClean="0"/>
              <a:t> </a:t>
            </a:r>
            <a:r>
              <a:rPr lang="ru-RU" sz="3600" dirty="0"/>
              <a:t>изобретательность и настойчивость!</a:t>
            </a:r>
          </a:p>
          <a:p>
            <a:pPr marL="45720" indent="0">
              <a:buNone/>
            </a:pPr>
            <a:r>
              <a:rPr lang="ru-RU" sz="3600" dirty="0" smtClean="0"/>
              <a:t>				Г</a:t>
            </a:r>
            <a:r>
              <a:rPr lang="ru-RU" sz="3600" dirty="0"/>
              <a:t>. </a:t>
            </a:r>
            <a:r>
              <a:rPr lang="ru-RU" sz="3600" dirty="0" err="1"/>
              <a:t>Сиборг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42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92" y="7105"/>
            <a:ext cx="9164991" cy="6850895"/>
          </a:xfrm>
        </p:spPr>
      </p:pic>
    </p:spTree>
    <p:extLst>
      <p:ext uri="{BB962C8B-B14F-4D97-AF65-F5344CB8AC3E}">
        <p14:creationId xmlns:p14="http://schemas.microsoft.com/office/powerpoint/2010/main" val="34484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" y="4014"/>
            <a:ext cx="9133922" cy="6853986"/>
          </a:xfrm>
        </p:spPr>
      </p:pic>
    </p:spTree>
    <p:extLst>
      <p:ext uri="{BB962C8B-B14F-4D97-AF65-F5344CB8AC3E}">
        <p14:creationId xmlns:p14="http://schemas.microsoft.com/office/powerpoint/2010/main" val="109269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eveal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836712"/>
            <a:ext cx="9160412" cy="4581128"/>
          </a:xfrm>
        </p:spPr>
      </p:pic>
    </p:spTree>
    <p:extLst>
      <p:ext uri="{BB962C8B-B14F-4D97-AF65-F5344CB8AC3E}">
        <p14:creationId xmlns:p14="http://schemas.microsoft.com/office/powerpoint/2010/main" val="2210749599"/>
      </p:ext>
    </p:extLst>
  </p:cSld>
  <p:clrMapOvr>
    <a:masterClrMapping/>
  </p:clrMapOvr>
  <p:transition spd="slow"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80920" cy="1728192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dirty="0">
                <a:effectLst/>
              </a:rPr>
              <a:t>«Чтоб познать, нужно научиться наблюдать!»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05566632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6600" dirty="0" smtClean="0"/>
              <a:t>Цель урока: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7488832" cy="453650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dirty="0"/>
              <a:t>Д</a:t>
            </a:r>
            <a:r>
              <a:rPr lang="ru-RU" sz="3200" dirty="0" smtClean="0"/>
              <a:t>ать </a:t>
            </a:r>
            <a:r>
              <a:rPr lang="ru-RU" sz="3200" dirty="0"/>
              <a:t>общую характеристику щелочных </a:t>
            </a:r>
            <a:r>
              <a:rPr lang="ru-RU" sz="3200" dirty="0" smtClean="0"/>
              <a:t>металлов</a:t>
            </a:r>
          </a:p>
          <a:p>
            <a:pPr marL="45720" indent="0">
              <a:buNone/>
            </a:pPr>
            <a:r>
              <a:rPr lang="ru-RU" sz="3200" dirty="0"/>
              <a:t>Р</a:t>
            </a:r>
            <a:r>
              <a:rPr lang="ru-RU" sz="3200" dirty="0" smtClean="0"/>
              <a:t>ассмотреть их атомное строение, основные физические и химические свойства, важнейшие соединения и области их применения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3000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4" y="404664"/>
            <a:ext cx="6768752" cy="1143000"/>
          </a:xfrm>
        </p:spPr>
        <p:txBody>
          <a:bodyPr/>
          <a:lstStyle/>
          <a:p>
            <a:pPr marL="0" indent="0">
              <a:buNone/>
            </a:pPr>
            <a:r>
              <a:rPr lang="ru-RU" sz="6000" dirty="0" smtClean="0"/>
              <a:t>Тема урока: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132856"/>
            <a:ext cx="7848872" cy="381642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dirty="0" smtClean="0"/>
              <a:t>   Характеристика                 </a:t>
            </a:r>
            <a:r>
              <a:rPr lang="en-US" sz="4400" dirty="0" smtClean="0"/>
              <a:t>s</a:t>
            </a:r>
            <a:r>
              <a:rPr lang="ru-RU" sz="4400" dirty="0"/>
              <a:t>- элементов </a:t>
            </a:r>
            <a:r>
              <a:rPr lang="ru-RU" sz="4400" dirty="0">
                <a:latin typeface="Times New Roman"/>
                <a:ea typeface="Calibri"/>
              </a:rPr>
              <a:t> I </a:t>
            </a:r>
            <a:r>
              <a:rPr lang="ru-RU" sz="4400" dirty="0" smtClean="0"/>
              <a:t>А- </a:t>
            </a:r>
            <a:r>
              <a:rPr lang="ru-RU" sz="4400" dirty="0"/>
              <a:t>группы периодической  системы и образуемых ими  простых веществ.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39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AutoShape 18"/>
          <p:cNvSpPr>
            <a:spLocks noChangeArrowheads="1"/>
          </p:cNvSpPr>
          <p:nvPr/>
        </p:nvSpPr>
        <p:spPr bwMode="auto">
          <a:xfrm>
            <a:off x="457200" y="5410200"/>
            <a:ext cx="8534400" cy="609600"/>
          </a:xfrm>
          <a:prstGeom prst="bevel">
            <a:avLst>
              <a:gd name="adj" fmla="val 12500"/>
            </a:avLst>
          </a:prstGeom>
          <a:solidFill>
            <a:srgbClr val="ABE1C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Металлы С</a:t>
            </a:r>
            <a:r>
              <a:rPr lang="en-US">
                <a:latin typeface="Calibri" pitchFamily="34" charset="0"/>
              </a:rPr>
              <a:t>u, Au, Ag</a:t>
            </a:r>
            <a:r>
              <a:rPr lang="ru-RU">
                <a:latin typeface="Calibri" pitchFamily="34" charset="0"/>
              </a:rPr>
              <a:t> не взаимодействуют с водой даже при нагревании.</a:t>
            </a:r>
          </a:p>
        </p:txBody>
      </p:sp>
      <p:sp>
        <p:nvSpPr>
          <p:cNvPr id="4113" name="AutoShape 17"/>
          <p:cNvSpPr>
            <a:spLocks noChangeArrowheads="1"/>
          </p:cNvSpPr>
          <p:nvPr/>
        </p:nvSpPr>
        <p:spPr bwMode="auto">
          <a:xfrm>
            <a:off x="457200" y="3200400"/>
            <a:ext cx="8534400" cy="609600"/>
          </a:xfrm>
          <a:prstGeom prst="bevel">
            <a:avLst>
              <a:gd name="adj" fmla="val 12500"/>
            </a:avLst>
          </a:prstGeom>
          <a:solidFill>
            <a:srgbClr val="ABE1C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Металлы обладают электропроводностью и теплопроводностью.</a:t>
            </a:r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457200" y="2514600"/>
            <a:ext cx="8534400" cy="609600"/>
          </a:xfrm>
          <a:prstGeom prst="bevel">
            <a:avLst>
              <a:gd name="adj" fmla="val 12500"/>
            </a:avLst>
          </a:prstGeom>
          <a:solidFill>
            <a:srgbClr val="ABE1C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Для металлов характерна металлическая кристаллическая решетка.</a:t>
            </a:r>
          </a:p>
        </p:txBody>
      </p:sp>
      <p:sp>
        <p:nvSpPr>
          <p:cNvPr id="4115" name="AutoShape 19"/>
          <p:cNvSpPr>
            <a:spLocks noChangeArrowheads="1"/>
          </p:cNvSpPr>
          <p:nvPr/>
        </p:nvSpPr>
        <p:spPr bwMode="auto">
          <a:xfrm>
            <a:off x="457200" y="1066800"/>
            <a:ext cx="8534400" cy="609600"/>
          </a:xfrm>
          <a:prstGeom prst="bevel">
            <a:avLst>
              <a:gd name="adj" fmla="val 12500"/>
            </a:avLst>
          </a:prstGeom>
          <a:solidFill>
            <a:srgbClr val="ABE1C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У атомов металлов на внешнем уровне 1-3 электрона.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457200" y="1066800"/>
            <a:ext cx="8534400" cy="609600"/>
          </a:xfrm>
          <a:prstGeom prst="bevel">
            <a:avLst>
              <a:gd name="adj" fmla="val 12500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У атомов металлов на внешнем уровне 1-3 электрона.</a:t>
            </a: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457200" y="1752600"/>
            <a:ext cx="8534400" cy="609600"/>
          </a:xfrm>
          <a:prstGeom prst="bevel">
            <a:avLst>
              <a:gd name="adj" fmla="val 12500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Металлы являются  восстановителями и окислителями.</a:t>
            </a: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457200" y="2514600"/>
            <a:ext cx="8534400" cy="609600"/>
          </a:xfrm>
          <a:prstGeom prst="bevel">
            <a:avLst>
              <a:gd name="adj" fmla="val 12500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+mn-lt"/>
              </a:rPr>
              <a:t>Для металлов характерна металлическая кристаллическая решетка.</a:t>
            </a: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457200" y="3200400"/>
            <a:ext cx="8534400" cy="609600"/>
          </a:xfrm>
          <a:prstGeom prst="bevel">
            <a:avLst>
              <a:gd name="adj" fmla="val 12500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+mn-lt"/>
              </a:rPr>
              <a:t>Металлы обладают электропроводностью и теплопроводностью.</a:t>
            </a: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457200" y="3962400"/>
            <a:ext cx="8534400" cy="609600"/>
          </a:xfrm>
          <a:prstGeom prst="bevel">
            <a:avLst>
              <a:gd name="adj" fmla="val 12500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При взаимодействии с кислородом металлы принимают электроны.</a:t>
            </a:r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457200" y="4724400"/>
            <a:ext cx="8534400" cy="609600"/>
          </a:xfrm>
          <a:prstGeom prst="bevel">
            <a:avLst>
              <a:gd name="adj" fmla="val 12500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Все металлы активно взаимодействуют с кислотами.</a:t>
            </a:r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457200" y="5410200"/>
            <a:ext cx="8534400" cy="609600"/>
          </a:xfrm>
          <a:prstGeom prst="bevel">
            <a:avLst>
              <a:gd name="adj" fmla="val 12500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+mn-lt"/>
              </a:rPr>
              <a:t>Металлы С</a:t>
            </a:r>
            <a:r>
              <a:rPr lang="en-US">
                <a:latin typeface="+mn-lt"/>
              </a:rPr>
              <a:t>u, Au, Ag</a:t>
            </a:r>
            <a:r>
              <a:rPr lang="ru-RU">
                <a:latin typeface="+mn-lt"/>
              </a:rPr>
              <a:t> не взаимодействуют с водой даже при нагревании.</a:t>
            </a:r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457200" y="6096000"/>
            <a:ext cx="8534400" cy="609600"/>
          </a:xfrm>
          <a:prstGeom prst="bevel">
            <a:avLst>
              <a:gd name="adj" fmla="val 12500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+mn-lt"/>
              </a:rPr>
              <a:t>М</a:t>
            </a:r>
            <a:r>
              <a:rPr lang="en-US">
                <a:latin typeface="+mn-lt"/>
              </a:rPr>
              <a:t>g, Be </a:t>
            </a:r>
            <a:r>
              <a:rPr lang="ru-RU">
                <a:latin typeface="+mn-lt"/>
              </a:rPr>
              <a:t> относятся к щелочноземельным металлам.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0"/>
            <a:ext cx="736278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Убери лишнее о металлах</a:t>
            </a:r>
          </a:p>
        </p:txBody>
      </p:sp>
    </p:spTree>
    <p:extLst>
      <p:ext uri="{BB962C8B-B14F-4D97-AF65-F5344CB8AC3E}">
        <p14:creationId xmlns:p14="http://schemas.microsoft.com/office/powerpoint/2010/main" val="253048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  <p:bldLst>
      <p:bldP spid="4114" grpId="0" animBg="1"/>
      <p:bldP spid="4113" grpId="0" animBg="1"/>
      <p:bldP spid="4112" grpId="0" animBg="1"/>
      <p:bldP spid="4115" grpId="0" animBg="1"/>
      <p:bldP spid="4104" grpId="0" animBg="1"/>
      <p:bldP spid="4107" grpId="0" animBg="1"/>
      <p:bldP spid="4108" grpId="0" animBg="1"/>
      <p:bldP spid="41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5400" dirty="0" smtClean="0"/>
              <a:t>План урока: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772816"/>
            <a:ext cx="8136904" cy="48245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/>
              <a:t>1.Положение </a:t>
            </a:r>
            <a:r>
              <a:rPr lang="ru-RU" sz="2800" dirty="0"/>
              <a:t>щелочных металлов в периодической системе </a:t>
            </a:r>
            <a:r>
              <a:rPr lang="ru-RU" sz="2800" dirty="0" err="1"/>
              <a:t>Д.И.Менделеева</a:t>
            </a:r>
            <a:r>
              <a:rPr lang="ru-RU" sz="2800" dirty="0"/>
              <a:t>.</a:t>
            </a:r>
          </a:p>
          <a:p>
            <a:pPr marL="45720" indent="0">
              <a:buNone/>
            </a:pPr>
            <a:r>
              <a:rPr lang="ru-RU" sz="2800" dirty="0" smtClean="0"/>
              <a:t>2.</a:t>
            </a:r>
            <a:r>
              <a:rPr lang="ru-RU" sz="2800" dirty="0"/>
              <a:t> Строение атомов элементов I  группы главной подгруппы. </a:t>
            </a:r>
            <a:endParaRPr lang="ru-RU" sz="2800" dirty="0"/>
          </a:p>
          <a:p>
            <a:pPr marL="45720" indent="0">
              <a:buNone/>
            </a:pPr>
            <a:r>
              <a:rPr lang="ru-RU" sz="2800" dirty="0" smtClean="0"/>
              <a:t>3.Физические </a:t>
            </a:r>
            <a:r>
              <a:rPr lang="ru-RU" sz="2800" dirty="0"/>
              <a:t>свойства щелочных металлов.</a:t>
            </a:r>
          </a:p>
          <a:p>
            <a:pPr marL="45720" indent="0">
              <a:buNone/>
            </a:pPr>
            <a:r>
              <a:rPr lang="ru-RU" sz="2800" dirty="0" smtClean="0"/>
              <a:t>4.Химические </a:t>
            </a:r>
            <a:r>
              <a:rPr lang="ru-RU" sz="2800" dirty="0"/>
              <a:t>свойства щелочных металлов.</a:t>
            </a:r>
          </a:p>
          <a:p>
            <a:pPr marL="45720" indent="0">
              <a:buNone/>
            </a:pPr>
            <a:r>
              <a:rPr lang="ru-RU" sz="2800" dirty="0" smtClean="0"/>
              <a:t>5.Нахождение </a:t>
            </a:r>
            <a:r>
              <a:rPr lang="ru-RU" sz="2800" dirty="0"/>
              <a:t>в природе и применение щелочных металлов.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0203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232</TotalTime>
  <Words>618</Words>
  <Application>Microsoft Office PowerPoint</Application>
  <PresentationFormat>Экран (4:3)</PresentationFormat>
  <Paragraphs>149</Paragraphs>
  <Slides>18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Воздушный поток</vt:lpstr>
      <vt:lpstr>Bitmap Image</vt:lpstr>
      <vt:lpstr>Презентация PowerPoint</vt:lpstr>
      <vt:lpstr>Презентация PowerPoint</vt:lpstr>
      <vt:lpstr>Презентация PowerPoint</vt:lpstr>
      <vt:lpstr>Презентация PowerPoint</vt:lpstr>
      <vt:lpstr>«Чтоб познать, нужно научиться наблюдать!»</vt:lpstr>
      <vt:lpstr>Цель урока:</vt:lpstr>
      <vt:lpstr>Тема урока:</vt:lpstr>
      <vt:lpstr>Презентация PowerPoint</vt:lpstr>
      <vt:lpstr>План урока:</vt:lpstr>
      <vt:lpstr>Презентация PowerPoint</vt:lpstr>
      <vt:lpstr>Презентация PowerPoint</vt:lpstr>
      <vt:lpstr>Изменение физических свойств</vt:lpstr>
      <vt:lpstr>Презентация PowerPoint</vt:lpstr>
      <vt:lpstr>Химические свойства</vt:lpstr>
      <vt:lpstr>Презентация PowerPoint</vt:lpstr>
      <vt:lpstr>Презентация PowerPoint</vt:lpstr>
      <vt:lpstr>Презентация PowerPoint</vt:lpstr>
      <vt:lpstr>«Чтоб познать, нужно научиться наблюдать!»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Школа23</dc:creator>
  <cp:lastModifiedBy>Школа23</cp:lastModifiedBy>
  <cp:revision>13</cp:revision>
  <dcterms:created xsi:type="dcterms:W3CDTF">2015-01-21T15:37:47Z</dcterms:created>
  <dcterms:modified xsi:type="dcterms:W3CDTF">2015-01-22T13:31:44Z</dcterms:modified>
</cp:coreProperties>
</file>