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090920" cy="10287000"/>
          </a:xfrm>
          <a:custGeom>
            <a:avLst/>
            <a:gdLst/>
            <a:ahLst/>
            <a:cxnLst/>
            <a:rect l="l" t="t" r="r" b="b"/>
            <a:pathLst>
              <a:path w="6090920" h="10287000">
                <a:moveTo>
                  <a:pt x="6090671" y="0"/>
                </a:moveTo>
                <a:lnTo>
                  <a:pt x="6090671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6090671" y="0"/>
                </a:lnTo>
                <a:close/>
              </a:path>
            </a:pathLst>
          </a:custGeom>
          <a:solidFill>
            <a:srgbClr val="03989D">
              <a:alpha val="9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97486" y="0"/>
            <a:ext cx="6390640" cy="10287000"/>
          </a:xfrm>
          <a:custGeom>
            <a:avLst/>
            <a:gdLst/>
            <a:ahLst/>
            <a:cxnLst/>
            <a:rect l="l" t="t" r="r" b="b"/>
            <a:pathLst>
              <a:path w="6390640" h="10287000">
                <a:moveTo>
                  <a:pt x="0" y="10286999"/>
                </a:moveTo>
                <a:lnTo>
                  <a:pt x="0" y="0"/>
                </a:lnTo>
                <a:lnTo>
                  <a:pt x="6390233" y="0"/>
                </a:lnTo>
                <a:lnTo>
                  <a:pt x="6390233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03989D">
              <a:alpha val="9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378" y="621093"/>
            <a:ext cx="5823584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5549" y="1546352"/>
            <a:ext cx="9747250" cy="243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871" y="2114137"/>
            <a:ext cx="9596755" cy="251142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lang="ru-RU" sz="4650" b="0" spc="-740" dirty="0" smtClean="0">
                <a:solidFill>
                  <a:srgbClr val="FFFFFF"/>
                </a:solidFill>
                <a:latin typeface="Arial Black"/>
                <a:cs typeface="Arial Black"/>
              </a:rPr>
              <a:t>Г л а в н ы е</a:t>
            </a:r>
            <a:endParaRPr sz="4650" dirty="0">
              <a:latin typeface="Arial Black"/>
              <a:cs typeface="Arial Black"/>
            </a:endParaRPr>
          </a:p>
          <a:p>
            <a:pPr marL="12065" marR="5080" algn="ctr">
              <a:lnSpc>
                <a:spcPct val="116900"/>
              </a:lnSpc>
              <a:tabLst>
                <a:tab pos="5870575" algn="l"/>
              </a:tabLst>
            </a:pPr>
            <a:r>
              <a:rPr sz="4650" b="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60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4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0" dirty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4650" b="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0" dirty="0">
                <a:solidFill>
                  <a:srgbClr val="FFFFFF"/>
                </a:solidFill>
                <a:latin typeface="Arial Black"/>
                <a:cs typeface="Arial Black"/>
              </a:rPr>
              <a:t>я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225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4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50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15" dirty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endParaRPr sz="465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62" y="4590636"/>
            <a:ext cx="9632315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900"/>
              </a:lnSpc>
              <a:spcBef>
                <a:spcPts val="100"/>
              </a:spcBef>
              <a:tabLst>
                <a:tab pos="5763260" algn="l"/>
                <a:tab pos="6647815" algn="l"/>
              </a:tabLst>
            </a:pP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70" dirty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20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5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х г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15" dirty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15" dirty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endParaRPr sz="4650">
              <a:latin typeface="Arial Black"/>
              <a:cs typeface="Arial Black"/>
            </a:endParaRPr>
          </a:p>
          <a:p>
            <a:pPr marL="671830" marR="664845" algn="ctr">
              <a:lnSpc>
                <a:spcPct val="116900"/>
              </a:lnSpc>
              <a:tabLst>
                <a:tab pos="5246370" algn="l"/>
              </a:tabLst>
            </a:pP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0" dirty="0">
                <a:solidFill>
                  <a:srgbClr val="FFFFFF"/>
                </a:solidFill>
                <a:latin typeface="Arial Black"/>
                <a:cs typeface="Arial Black"/>
              </a:rPr>
              <a:t>я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225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0" dirty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endParaRPr sz="465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46936" y="2250471"/>
            <a:ext cx="6358890" cy="6358890"/>
            <a:chOff x="10546936" y="2250471"/>
            <a:chExt cx="6358890" cy="63588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936" y="2250471"/>
              <a:ext cx="2063686" cy="20636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81340" y="2250471"/>
              <a:ext cx="2076830" cy="20636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8888" y="2250471"/>
              <a:ext cx="2076830" cy="20636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6936" y="4384875"/>
              <a:ext cx="2063686" cy="2076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81340" y="4384875"/>
              <a:ext cx="2076830" cy="2076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28888" y="4384875"/>
              <a:ext cx="2076830" cy="2076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6936" y="6532423"/>
              <a:ext cx="2063686" cy="2076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81340" y="6532423"/>
              <a:ext cx="2076830" cy="2076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8888" y="6532423"/>
              <a:ext cx="2076830" cy="2076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871" y="2114137"/>
            <a:ext cx="9596755" cy="2280753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lang="ru-RU" sz="4650" b="0" spc="-740" dirty="0">
                <a:solidFill>
                  <a:srgbClr val="FFFFFF"/>
                </a:solidFill>
                <a:latin typeface="Arial Black"/>
                <a:cs typeface="Arial Black"/>
              </a:rPr>
              <a:t>Г л а в н ы </a:t>
            </a:r>
            <a:r>
              <a:rPr lang="ru-RU" sz="4650" b="0" spc="-740" dirty="0" smtClean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br>
              <a:rPr lang="ru-RU" sz="4650" b="0" spc="-74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sz="4650" b="0" spc="-175" dirty="0" smtClean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60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4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0" dirty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4650" b="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0" dirty="0">
                <a:solidFill>
                  <a:srgbClr val="FFFFFF"/>
                </a:solidFill>
                <a:latin typeface="Arial Black"/>
                <a:cs typeface="Arial Black"/>
              </a:rPr>
              <a:t>я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225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4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4650" b="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50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b="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b="0" spc="-315" dirty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endParaRPr sz="465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862" y="4590636"/>
            <a:ext cx="9632315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900"/>
              </a:lnSpc>
              <a:spcBef>
                <a:spcPts val="100"/>
              </a:spcBef>
              <a:tabLst>
                <a:tab pos="5763260" algn="l"/>
                <a:tab pos="6647815" algn="l"/>
              </a:tabLst>
            </a:pP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70" dirty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20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5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х г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15" dirty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15" dirty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endParaRPr sz="4650" dirty="0">
              <a:latin typeface="Arial Black"/>
              <a:cs typeface="Arial Black"/>
            </a:endParaRPr>
          </a:p>
          <a:p>
            <a:pPr marL="671830" marR="664845" algn="ctr">
              <a:lnSpc>
                <a:spcPct val="116900"/>
              </a:lnSpc>
              <a:tabLst>
                <a:tab pos="5246370" algn="l"/>
              </a:tabLst>
            </a:pPr>
            <a:r>
              <a:rPr sz="4650" spc="-100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7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5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40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0" dirty="0">
                <a:solidFill>
                  <a:srgbClr val="FFFFFF"/>
                </a:solidFill>
                <a:latin typeface="Arial Black"/>
                <a:cs typeface="Arial Black"/>
              </a:rPr>
              <a:t>я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225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40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254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4650" spc="-8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7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-1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650" spc="-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650" spc="150" dirty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endParaRPr sz="4650" dirty="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46936" y="2250471"/>
            <a:ext cx="6358890" cy="6358890"/>
            <a:chOff x="10546936" y="2250471"/>
            <a:chExt cx="6358890" cy="63588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936" y="2250471"/>
              <a:ext cx="2063686" cy="20636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81340" y="2250471"/>
              <a:ext cx="2076830" cy="20636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8888" y="2250471"/>
              <a:ext cx="2076830" cy="20636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6936" y="4384875"/>
              <a:ext cx="2063686" cy="2076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81340" y="4384875"/>
              <a:ext cx="2076830" cy="2076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28888" y="4384875"/>
              <a:ext cx="2076830" cy="2076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6936" y="6532423"/>
              <a:ext cx="2063686" cy="2076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81340" y="6532423"/>
              <a:ext cx="2076830" cy="2076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8888" y="6532423"/>
              <a:ext cx="2076830" cy="2076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84799"/>
            <a:ext cx="5916167" cy="7702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5685" y="1329467"/>
            <a:ext cx="13241019" cy="539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70" dirty="0"/>
              <a:t>Основа:</a:t>
            </a:r>
            <a:r>
              <a:rPr sz="3350" spc="-120" dirty="0"/>
              <a:t> </a:t>
            </a:r>
            <a:r>
              <a:rPr sz="3350" spc="120" dirty="0"/>
              <a:t>государственная</a:t>
            </a:r>
            <a:r>
              <a:rPr sz="3350" spc="-114" dirty="0"/>
              <a:t> </a:t>
            </a:r>
            <a:r>
              <a:rPr sz="3350" spc="114" dirty="0"/>
              <a:t>стратегия</a:t>
            </a:r>
            <a:r>
              <a:rPr sz="3350" spc="-114" dirty="0"/>
              <a:t> </a:t>
            </a:r>
            <a:r>
              <a:rPr sz="3350" spc="145" dirty="0"/>
              <a:t>развития</a:t>
            </a:r>
            <a:r>
              <a:rPr sz="3350" spc="-120" dirty="0"/>
              <a:t> </a:t>
            </a:r>
            <a:r>
              <a:rPr sz="3350" spc="90" dirty="0"/>
              <a:t>образования</a:t>
            </a:r>
            <a:endParaRPr sz="3350"/>
          </a:p>
        </p:txBody>
      </p:sp>
      <p:sp>
        <p:nvSpPr>
          <p:cNvPr id="4" name="object 4"/>
          <p:cNvSpPr/>
          <p:nvPr/>
        </p:nvSpPr>
        <p:spPr>
          <a:xfrm>
            <a:off x="17253393" y="0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5">
                <a:moveTo>
                  <a:pt x="1034355" y="1034355"/>
                </a:moveTo>
                <a:lnTo>
                  <a:pt x="0" y="1034355"/>
                </a:lnTo>
                <a:lnTo>
                  <a:pt x="0" y="0"/>
                </a:lnTo>
                <a:lnTo>
                  <a:pt x="1034355" y="0"/>
                </a:lnTo>
                <a:lnTo>
                  <a:pt x="1034355" y="1034355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42049" y="5024341"/>
            <a:ext cx="8746490" cy="4667250"/>
          </a:xfrm>
          <a:prstGeom prst="rect">
            <a:avLst/>
          </a:prstGeom>
          <a:solidFill>
            <a:srgbClr val="03989D">
              <a:alpha val="86999"/>
            </a:srgbClr>
          </a:solidFill>
        </p:spPr>
        <p:txBody>
          <a:bodyPr vert="horz" wrap="square" lIns="0" tIns="200025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575"/>
              </a:spcBef>
            </a:pPr>
            <a:r>
              <a:rPr sz="2700" dirty="0">
                <a:solidFill>
                  <a:srgbClr val="FFFFFF"/>
                </a:solidFill>
                <a:latin typeface="Roboto"/>
                <a:cs typeface="Roboto"/>
              </a:rPr>
              <a:t>Ключевые</a:t>
            </a:r>
            <a:r>
              <a:rPr sz="27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направления:</a:t>
            </a:r>
            <a:endParaRPr sz="27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2700">
              <a:latin typeface="Roboto"/>
              <a:cs typeface="Roboto"/>
            </a:endParaRPr>
          </a:p>
          <a:p>
            <a:pPr marL="360045" marR="2269490">
              <a:lnSpc>
                <a:spcPct val="148100"/>
              </a:lnSpc>
            </a:pPr>
            <a:r>
              <a:rPr sz="2700" spc="-30" dirty="0">
                <a:solidFill>
                  <a:srgbClr val="FFFFFF"/>
                </a:solidFill>
                <a:latin typeface="Roboto"/>
                <a:cs typeface="Roboto"/>
              </a:rPr>
              <a:t>Доступность</a:t>
            </a:r>
            <a:r>
              <a:rPr sz="27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7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Roboto"/>
                <a:cs typeface="Roboto"/>
              </a:rPr>
              <a:t>качество</a:t>
            </a:r>
            <a:r>
              <a:rPr sz="27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образования </a:t>
            </a:r>
            <a:r>
              <a:rPr sz="2700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2700" spc="-1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современных</a:t>
            </a:r>
            <a:r>
              <a:rPr sz="270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технологий</a:t>
            </a:r>
            <a:endParaRPr sz="2700">
              <a:latin typeface="Roboto"/>
              <a:cs typeface="Roboto"/>
            </a:endParaRPr>
          </a:p>
          <a:p>
            <a:pPr marL="360045" marR="1137285">
              <a:lnSpc>
                <a:spcPts val="4880"/>
              </a:lnSpc>
              <a:spcBef>
                <a:spcPts val="430"/>
              </a:spcBef>
            </a:pPr>
            <a:r>
              <a:rPr sz="2700" spc="-20" dirty="0">
                <a:solidFill>
                  <a:srgbClr val="FFFFFF"/>
                </a:solidFill>
                <a:latin typeface="Roboto"/>
                <a:cs typeface="Roboto"/>
              </a:rPr>
              <a:t>Развитие</a:t>
            </a:r>
            <a:r>
              <a:rPr sz="27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55" dirty="0">
                <a:solidFill>
                  <a:srgbClr val="FFFFFF"/>
                </a:solidFill>
                <a:latin typeface="Roboto"/>
                <a:cs typeface="Roboto"/>
              </a:rPr>
              <a:t>цифровой</a:t>
            </a:r>
            <a:r>
              <a:rPr sz="2700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Roboto"/>
                <a:cs typeface="Roboto"/>
              </a:rPr>
              <a:t>образовательной</a:t>
            </a:r>
            <a:r>
              <a:rPr sz="27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Roboto"/>
                <a:cs typeface="Roboto"/>
              </a:rPr>
              <a:t>среды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Поддержка</a:t>
            </a:r>
            <a:r>
              <a:rPr sz="270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Roboto"/>
                <a:cs typeface="Roboto"/>
              </a:rPr>
              <a:t>талантливых</a:t>
            </a:r>
            <a:r>
              <a:rPr sz="27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детей</a:t>
            </a:r>
            <a:endParaRPr sz="2700">
              <a:latin typeface="Roboto"/>
              <a:cs typeface="Roboto"/>
            </a:endParaRPr>
          </a:p>
          <a:p>
            <a:pPr marL="360045">
              <a:lnSpc>
                <a:spcPct val="100000"/>
              </a:lnSpc>
              <a:spcBef>
                <a:spcPts val="1195"/>
              </a:spcBef>
            </a:pPr>
            <a:r>
              <a:rPr sz="2700" dirty="0">
                <a:solidFill>
                  <a:srgbClr val="FFFFFF"/>
                </a:solidFill>
                <a:latin typeface="Roboto"/>
                <a:cs typeface="Roboto"/>
              </a:rPr>
              <a:t>Укрепление</a:t>
            </a:r>
            <a:r>
              <a:rPr sz="2700" spc="-1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воспитательной</a:t>
            </a:r>
            <a:r>
              <a:rPr sz="2700" spc="-1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Roboto"/>
                <a:cs typeface="Roboto"/>
              </a:rPr>
              <a:t>работы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30801" y="218757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45" dirty="0">
                <a:solidFill>
                  <a:srgbClr val="FFFFFF"/>
                </a:solidFill>
                <a:latin typeface="Palatino Linotype"/>
                <a:cs typeface="Palatino Linotype"/>
              </a:rPr>
              <a:t>2</a:t>
            </a:r>
            <a:endParaRPr sz="3600">
              <a:latin typeface="Palatino Linotype"/>
              <a:cs typeface="Palatino Linotyp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90650" cy="13512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29349" y="2840513"/>
            <a:ext cx="79267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Roboto"/>
                <a:cs typeface="Roboto"/>
              </a:rPr>
              <a:t>Цель:</a:t>
            </a:r>
            <a:r>
              <a:rPr sz="3000" spc="-65" dirty="0">
                <a:latin typeface="Roboto"/>
                <a:cs typeface="Roboto"/>
              </a:rPr>
              <a:t> </a:t>
            </a:r>
            <a:r>
              <a:rPr sz="3000" dirty="0">
                <a:latin typeface="Roboto"/>
                <a:cs typeface="Roboto"/>
              </a:rPr>
              <a:t>повышение</a:t>
            </a:r>
            <a:r>
              <a:rPr sz="3000" spc="-65" dirty="0">
                <a:latin typeface="Roboto"/>
                <a:cs typeface="Roboto"/>
              </a:rPr>
              <a:t> </a:t>
            </a:r>
            <a:r>
              <a:rPr sz="3000" spc="-20" dirty="0">
                <a:latin typeface="Roboto"/>
                <a:cs typeface="Roboto"/>
              </a:rPr>
              <a:t>качества</a:t>
            </a:r>
            <a:r>
              <a:rPr sz="3000" spc="-65" dirty="0">
                <a:latin typeface="Roboto"/>
                <a:cs typeface="Roboto"/>
              </a:rPr>
              <a:t> </a:t>
            </a:r>
            <a:r>
              <a:rPr sz="3000" spc="-10" dirty="0">
                <a:latin typeface="Roboto"/>
                <a:cs typeface="Roboto"/>
              </a:rPr>
              <a:t>образования, </a:t>
            </a:r>
            <a:r>
              <a:rPr sz="3000" dirty="0">
                <a:latin typeface="Roboto"/>
                <a:cs typeface="Roboto"/>
              </a:rPr>
              <a:t>воспитание</a:t>
            </a:r>
            <a:r>
              <a:rPr sz="3000" spc="-100" dirty="0">
                <a:latin typeface="Roboto"/>
                <a:cs typeface="Roboto"/>
              </a:rPr>
              <a:t> </a:t>
            </a:r>
            <a:r>
              <a:rPr sz="3000" dirty="0">
                <a:latin typeface="Roboto"/>
                <a:cs typeface="Roboto"/>
              </a:rPr>
              <a:t>гармонично</a:t>
            </a:r>
            <a:r>
              <a:rPr sz="3000" spc="-95" dirty="0">
                <a:latin typeface="Roboto"/>
                <a:cs typeface="Roboto"/>
              </a:rPr>
              <a:t> </a:t>
            </a:r>
            <a:r>
              <a:rPr sz="3000" spc="-10" dirty="0">
                <a:latin typeface="Roboto"/>
                <a:cs typeface="Roboto"/>
              </a:rPr>
              <a:t>развитой</a:t>
            </a:r>
            <a:r>
              <a:rPr sz="3000" spc="-95" dirty="0">
                <a:latin typeface="Roboto"/>
                <a:cs typeface="Roboto"/>
              </a:rPr>
              <a:t> </a:t>
            </a:r>
            <a:r>
              <a:rPr sz="3000" spc="-10" dirty="0">
                <a:latin typeface="Roboto"/>
                <a:cs typeface="Roboto"/>
              </a:rPr>
              <a:t>личности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43671" y="7197947"/>
            <a:ext cx="1049655" cy="374650"/>
          </a:xfrm>
          <a:custGeom>
            <a:avLst/>
            <a:gdLst/>
            <a:ahLst/>
            <a:cxnLst/>
            <a:rect l="l" t="t" r="r" b="b"/>
            <a:pathLst>
              <a:path w="1049654" h="374650">
                <a:moveTo>
                  <a:pt x="157448" y="0"/>
                </a:moveTo>
                <a:lnTo>
                  <a:pt x="892087" y="0"/>
                </a:lnTo>
                <a:lnTo>
                  <a:pt x="899822" y="189"/>
                </a:lnTo>
                <a:lnTo>
                  <a:pt x="937792" y="6777"/>
                </a:lnTo>
                <a:lnTo>
                  <a:pt x="973024" y="22394"/>
                </a:lnTo>
                <a:lnTo>
                  <a:pt x="1003420" y="46115"/>
                </a:lnTo>
                <a:lnTo>
                  <a:pt x="1027140" y="76511"/>
                </a:lnTo>
                <a:lnTo>
                  <a:pt x="1042757" y="111742"/>
                </a:lnTo>
                <a:lnTo>
                  <a:pt x="1049346" y="149713"/>
                </a:lnTo>
                <a:lnTo>
                  <a:pt x="1049535" y="157448"/>
                </a:lnTo>
                <a:lnTo>
                  <a:pt x="1049535" y="217152"/>
                </a:lnTo>
                <a:lnTo>
                  <a:pt x="1044816" y="255418"/>
                </a:lnTo>
                <a:lnTo>
                  <a:pt x="1030946" y="291373"/>
                </a:lnTo>
                <a:lnTo>
                  <a:pt x="1008756" y="322881"/>
                </a:lnTo>
                <a:lnTo>
                  <a:pt x="979561" y="348065"/>
                </a:lnTo>
                <a:lnTo>
                  <a:pt x="945121" y="365400"/>
                </a:lnTo>
                <a:lnTo>
                  <a:pt x="907520" y="373843"/>
                </a:lnTo>
                <a:lnTo>
                  <a:pt x="892087" y="374600"/>
                </a:lnTo>
                <a:lnTo>
                  <a:pt x="157448" y="374600"/>
                </a:lnTo>
                <a:lnTo>
                  <a:pt x="119182" y="369880"/>
                </a:lnTo>
                <a:lnTo>
                  <a:pt x="83226" y="356010"/>
                </a:lnTo>
                <a:lnTo>
                  <a:pt x="51718" y="333820"/>
                </a:lnTo>
                <a:lnTo>
                  <a:pt x="26534" y="304625"/>
                </a:lnTo>
                <a:lnTo>
                  <a:pt x="9199" y="270186"/>
                </a:lnTo>
                <a:lnTo>
                  <a:pt x="756" y="232584"/>
                </a:lnTo>
                <a:lnTo>
                  <a:pt x="0" y="217152"/>
                </a:lnTo>
                <a:lnTo>
                  <a:pt x="0" y="157448"/>
                </a:lnTo>
                <a:lnTo>
                  <a:pt x="4719" y="119182"/>
                </a:lnTo>
                <a:lnTo>
                  <a:pt x="18589" y="83226"/>
                </a:lnTo>
                <a:lnTo>
                  <a:pt x="40779" y="51718"/>
                </a:lnTo>
                <a:lnTo>
                  <a:pt x="69974" y="26534"/>
                </a:lnTo>
                <a:lnTo>
                  <a:pt x="104413" y="9199"/>
                </a:lnTo>
                <a:lnTo>
                  <a:pt x="142015" y="756"/>
                </a:lnTo>
                <a:lnTo>
                  <a:pt x="157448" y="0"/>
                </a:lnTo>
                <a:close/>
              </a:path>
            </a:pathLst>
          </a:custGeom>
          <a:ln w="182879">
            <a:solidFill>
              <a:srgbClr val="24A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6975" y="7858220"/>
            <a:ext cx="1286510" cy="427990"/>
          </a:xfrm>
          <a:custGeom>
            <a:avLst/>
            <a:gdLst/>
            <a:ahLst/>
            <a:cxnLst/>
            <a:rect l="l" t="t" r="r" b="b"/>
            <a:pathLst>
              <a:path w="1286509" h="427990">
                <a:moveTo>
                  <a:pt x="192924" y="0"/>
                </a:moveTo>
                <a:lnTo>
                  <a:pt x="1093099" y="0"/>
                </a:lnTo>
                <a:lnTo>
                  <a:pt x="1102577" y="231"/>
                </a:lnTo>
                <a:lnTo>
                  <a:pt x="1149103" y="8305"/>
                </a:lnTo>
                <a:lnTo>
                  <a:pt x="1192273" y="27440"/>
                </a:lnTo>
                <a:lnTo>
                  <a:pt x="1229517" y="56506"/>
                </a:lnTo>
                <a:lnTo>
                  <a:pt x="1258582" y="93750"/>
                </a:lnTo>
                <a:lnTo>
                  <a:pt x="1277718" y="136920"/>
                </a:lnTo>
                <a:lnTo>
                  <a:pt x="1285791" y="183446"/>
                </a:lnTo>
                <a:lnTo>
                  <a:pt x="1286023" y="192924"/>
                </a:lnTo>
                <a:lnTo>
                  <a:pt x="1286023" y="234956"/>
                </a:lnTo>
                <a:lnTo>
                  <a:pt x="1280240" y="281844"/>
                </a:lnTo>
                <a:lnTo>
                  <a:pt x="1263245" y="325901"/>
                </a:lnTo>
                <a:lnTo>
                  <a:pt x="1236055" y="364508"/>
                </a:lnTo>
                <a:lnTo>
                  <a:pt x="1200282" y="395367"/>
                </a:lnTo>
                <a:lnTo>
                  <a:pt x="1158083" y="416608"/>
                </a:lnTo>
                <a:lnTo>
                  <a:pt x="1112009" y="426954"/>
                </a:lnTo>
                <a:lnTo>
                  <a:pt x="1093099" y="427880"/>
                </a:lnTo>
                <a:lnTo>
                  <a:pt x="192924" y="427880"/>
                </a:lnTo>
                <a:lnTo>
                  <a:pt x="146035" y="422097"/>
                </a:lnTo>
                <a:lnTo>
                  <a:pt x="101979" y="405102"/>
                </a:lnTo>
                <a:lnTo>
                  <a:pt x="63371" y="377912"/>
                </a:lnTo>
                <a:lnTo>
                  <a:pt x="32513" y="342139"/>
                </a:lnTo>
                <a:lnTo>
                  <a:pt x="11272" y="299940"/>
                </a:lnTo>
                <a:lnTo>
                  <a:pt x="926" y="253866"/>
                </a:lnTo>
                <a:lnTo>
                  <a:pt x="0" y="234956"/>
                </a:lnTo>
                <a:lnTo>
                  <a:pt x="0" y="192924"/>
                </a:lnTo>
                <a:lnTo>
                  <a:pt x="5783" y="146035"/>
                </a:lnTo>
                <a:lnTo>
                  <a:pt x="22778" y="101979"/>
                </a:lnTo>
                <a:lnTo>
                  <a:pt x="49968" y="63371"/>
                </a:lnTo>
                <a:lnTo>
                  <a:pt x="85741" y="32513"/>
                </a:lnTo>
                <a:lnTo>
                  <a:pt x="127940" y="11272"/>
                </a:lnTo>
                <a:lnTo>
                  <a:pt x="174014" y="926"/>
                </a:lnTo>
                <a:lnTo>
                  <a:pt x="192924" y="0"/>
                </a:lnTo>
                <a:close/>
              </a:path>
            </a:pathLst>
          </a:custGeom>
          <a:ln w="182879">
            <a:solidFill>
              <a:srgbClr val="24A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4707" y="9281064"/>
            <a:ext cx="1908810" cy="430530"/>
          </a:xfrm>
          <a:custGeom>
            <a:avLst/>
            <a:gdLst/>
            <a:ahLst/>
            <a:cxnLst/>
            <a:rect l="l" t="t" r="r" b="b"/>
            <a:pathLst>
              <a:path w="1908809" h="430529">
                <a:moveTo>
                  <a:pt x="286278" y="0"/>
                </a:moveTo>
                <a:lnTo>
                  <a:pt x="1622144" y="0"/>
                </a:lnTo>
                <a:lnTo>
                  <a:pt x="1629172" y="64"/>
                </a:lnTo>
                <a:lnTo>
                  <a:pt x="1671084" y="3166"/>
                </a:lnTo>
                <a:lnTo>
                  <a:pt x="1711946" y="10858"/>
                </a:lnTo>
                <a:lnTo>
                  <a:pt x="1750856" y="22969"/>
                </a:lnTo>
                <a:lnTo>
                  <a:pt x="1786987" y="39244"/>
                </a:lnTo>
                <a:lnTo>
                  <a:pt x="1824573" y="63010"/>
                </a:lnTo>
                <a:lnTo>
                  <a:pt x="1831203" y="67992"/>
                </a:lnTo>
                <a:lnTo>
                  <a:pt x="1860176" y="95610"/>
                </a:lnTo>
                <a:lnTo>
                  <a:pt x="1865385" y="101469"/>
                </a:lnTo>
                <a:lnTo>
                  <a:pt x="1870199" y="107505"/>
                </a:lnTo>
                <a:lnTo>
                  <a:pt x="1874619" y="113718"/>
                </a:lnTo>
                <a:lnTo>
                  <a:pt x="1879039" y="119932"/>
                </a:lnTo>
                <a:lnTo>
                  <a:pt x="1898817" y="159424"/>
                </a:lnTo>
                <a:lnTo>
                  <a:pt x="1902921" y="173161"/>
                </a:lnTo>
                <a:lnTo>
                  <a:pt x="1904751" y="180071"/>
                </a:lnTo>
                <a:lnTo>
                  <a:pt x="1906125" y="187032"/>
                </a:lnTo>
                <a:lnTo>
                  <a:pt x="1907044" y="194044"/>
                </a:lnTo>
                <a:lnTo>
                  <a:pt x="1907963" y="201056"/>
                </a:lnTo>
                <a:lnTo>
                  <a:pt x="1908423" y="208085"/>
                </a:lnTo>
                <a:lnTo>
                  <a:pt x="1908422" y="215131"/>
                </a:lnTo>
                <a:lnTo>
                  <a:pt x="1908423" y="222176"/>
                </a:lnTo>
                <a:lnTo>
                  <a:pt x="1902922" y="257100"/>
                </a:lnTo>
                <a:lnTo>
                  <a:pt x="1901092" y="264011"/>
                </a:lnTo>
                <a:lnTo>
                  <a:pt x="1883043" y="303967"/>
                </a:lnTo>
                <a:lnTo>
                  <a:pt x="1874619" y="316543"/>
                </a:lnTo>
                <a:lnTo>
                  <a:pt x="1870199" y="322756"/>
                </a:lnTo>
                <a:lnTo>
                  <a:pt x="1865385" y="328793"/>
                </a:lnTo>
                <a:lnTo>
                  <a:pt x="1860176" y="334651"/>
                </a:lnTo>
                <a:lnTo>
                  <a:pt x="1854967" y="340509"/>
                </a:lnTo>
                <a:lnTo>
                  <a:pt x="1849388" y="346162"/>
                </a:lnTo>
                <a:lnTo>
                  <a:pt x="1843440" y="351608"/>
                </a:lnTo>
                <a:lnTo>
                  <a:pt x="1837492" y="357055"/>
                </a:lnTo>
                <a:lnTo>
                  <a:pt x="1831203" y="362269"/>
                </a:lnTo>
                <a:lnTo>
                  <a:pt x="1824573" y="367251"/>
                </a:lnTo>
                <a:lnTo>
                  <a:pt x="1817944" y="372233"/>
                </a:lnTo>
                <a:lnTo>
                  <a:pt x="1781191" y="394005"/>
                </a:lnTo>
                <a:lnTo>
                  <a:pt x="1744544" y="409607"/>
                </a:lnTo>
                <a:lnTo>
                  <a:pt x="1705246" y="420998"/>
                </a:lnTo>
                <a:lnTo>
                  <a:pt x="1664150" y="427933"/>
                </a:lnTo>
                <a:lnTo>
                  <a:pt x="1622144" y="430262"/>
                </a:lnTo>
                <a:lnTo>
                  <a:pt x="286278" y="430262"/>
                </a:lnTo>
                <a:lnTo>
                  <a:pt x="244272" y="427933"/>
                </a:lnTo>
                <a:lnTo>
                  <a:pt x="203176" y="420998"/>
                </a:lnTo>
                <a:lnTo>
                  <a:pt x="163878" y="409607"/>
                </a:lnTo>
                <a:lnTo>
                  <a:pt x="127230" y="394005"/>
                </a:lnTo>
                <a:lnTo>
                  <a:pt x="90478" y="372233"/>
                </a:lnTo>
                <a:lnTo>
                  <a:pt x="83849" y="367251"/>
                </a:lnTo>
                <a:lnTo>
                  <a:pt x="77219" y="362269"/>
                </a:lnTo>
                <a:lnTo>
                  <a:pt x="48246" y="334651"/>
                </a:lnTo>
                <a:lnTo>
                  <a:pt x="43037" y="328793"/>
                </a:lnTo>
                <a:lnTo>
                  <a:pt x="38223" y="322756"/>
                </a:lnTo>
                <a:lnTo>
                  <a:pt x="33803" y="316543"/>
                </a:lnTo>
                <a:lnTo>
                  <a:pt x="29383" y="310329"/>
                </a:lnTo>
                <a:lnTo>
                  <a:pt x="25379" y="303967"/>
                </a:lnTo>
                <a:lnTo>
                  <a:pt x="21791" y="297458"/>
                </a:lnTo>
                <a:lnTo>
                  <a:pt x="18203" y="290948"/>
                </a:lnTo>
                <a:lnTo>
                  <a:pt x="3671" y="250190"/>
                </a:lnTo>
                <a:lnTo>
                  <a:pt x="0" y="222176"/>
                </a:lnTo>
                <a:lnTo>
                  <a:pt x="0" y="215131"/>
                </a:lnTo>
                <a:lnTo>
                  <a:pt x="0" y="208085"/>
                </a:lnTo>
                <a:lnTo>
                  <a:pt x="7329" y="166250"/>
                </a:lnTo>
                <a:lnTo>
                  <a:pt x="12327" y="152681"/>
                </a:lnTo>
                <a:lnTo>
                  <a:pt x="15048" y="145939"/>
                </a:lnTo>
                <a:lnTo>
                  <a:pt x="33803" y="113718"/>
                </a:lnTo>
                <a:lnTo>
                  <a:pt x="38223" y="107505"/>
                </a:lnTo>
                <a:lnTo>
                  <a:pt x="64982" y="78653"/>
                </a:lnTo>
                <a:lnTo>
                  <a:pt x="70930" y="73206"/>
                </a:lnTo>
                <a:lnTo>
                  <a:pt x="104665" y="48832"/>
                </a:lnTo>
                <a:lnTo>
                  <a:pt x="139101" y="30606"/>
                </a:lnTo>
                <a:lnTo>
                  <a:pt x="176724" y="16375"/>
                </a:lnTo>
                <a:lnTo>
                  <a:pt x="216718" y="6447"/>
                </a:lnTo>
                <a:lnTo>
                  <a:pt x="258218" y="1035"/>
                </a:lnTo>
                <a:lnTo>
                  <a:pt x="279250" y="64"/>
                </a:lnTo>
                <a:lnTo>
                  <a:pt x="286278" y="0"/>
                </a:lnTo>
                <a:close/>
              </a:path>
            </a:pathLst>
          </a:custGeom>
          <a:ln w="182879">
            <a:solidFill>
              <a:srgbClr val="24A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4849" y="8570690"/>
            <a:ext cx="1528445" cy="427990"/>
          </a:xfrm>
          <a:custGeom>
            <a:avLst/>
            <a:gdLst/>
            <a:ahLst/>
            <a:cxnLst/>
            <a:rect l="l" t="t" r="r" b="b"/>
            <a:pathLst>
              <a:path w="1528445" h="427990">
                <a:moveTo>
                  <a:pt x="229242" y="0"/>
                </a:moveTo>
                <a:lnTo>
                  <a:pt x="1298924" y="0"/>
                </a:lnTo>
                <a:lnTo>
                  <a:pt x="1306432" y="0"/>
                </a:lnTo>
                <a:lnTo>
                  <a:pt x="1313922" y="343"/>
                </a:lnTo>
                <a:lnTo>
                  <a:pt x="1321393" y="1030"/>
                </a:lnTo>
                <a:lnTo>
                  <a:pt x="1328865" y="1716"/>
                </a:lnTo>
                <a:lnTo>
                  <a:pt x="1336283" y="2743"/>
                </a:lnTo>
                <a:lnTo>
                  <a:pt x="1343646" y="4110"/>
                </a:lnTo>
                <a:lnTo>
                  <a:pt x="1351010" y="5477"/>
                </a:lnTo>
                <a:lnTo>
                  <a:pt x="1358285" y="7178"/>
                </a:lnTo>
                <a:lnTo>
                  <a:pt x="1365469" y="9212"/>
                </a:lnTo>
                <a:lnTo>
                  <a:pt x="1372654" y="11246"/>
                </a:lnTo>
                <a:lnTo>
                  <a:pt x="1379714" y="13603"/>
                </a:lnTo>
                <a:lnTo>
                  <a:pt x="1386651" y="16285"/>
                </a:lnTo>
                <a:lnTo>
                  <a:pt x="1393587" y="18966"/>
                </a:lnTo>
                <a:lnTo>
                  <a:pt x="1400366" y="21958"/>
                </a:lnTo>
                <a:lnTo>
                  <a:pt x="1406988" y="25261"/>
                </a:lnTo>
                <a:lnTo>
                  <a:pt x="1413609" y="28564"/>
                </a:lnTo>
                <a:lnTo>
                  <a:pt x="1420041" y="32162"/>
                </a:lnTo>
                <a:lnTo>
                  <a:pt x="1426284" y="36055"/>
                </a:lnTo>
                <a:lnTo>
                  <a:pt x="1432527" y="39948"/>
                </a:lnTo>
                <a:lnTo>
                  <a:pt x="1438550" y="44117"/>
                </a:lnTo>
                <a:lnTo>
                  <a:pt x="1444354" y="48562"/>
                </a:lnTo>
                <a:lnTo>
                  <a:pt x="1450158" y="53007"/>
                </a:lnTo>
                <a:lnTo>
                  <a:pt x="1455714" y="57707"/>
                </a:lnTo>
                <a:lnTo>
                  <a:pt x="1461023" y="62661"/>
                </a:lnTo>
                <a:lnTo>
                  <a:pt x="1466332" y="67616"/>
                </a:lnTo>
                <a:lnTo>
                  <a:pt x="1471368" y="72801"/>
                </a:lnTo>
                <a:lnTo>
                  <a:pt x="1476131" y="78218"/>
                </a:lnTo>
                <a:lnTo>
                  <a:pt x="1480894" y="83634"/>
                </a:lnTo>
                <a:lnTo>
                  <a:pt x="1504637" y="119269"/>
                </a:lnTo>
                <a:lnTo>
                  <a:pt x="1520475" y="158541"/>
                </a:lnTo>
                <a:lnTo>
                  <a:pt x="1523762" y="172202"/>
                </a:lnTo>
                <a:lnTo>
                  <a:pt x="1525226" y="179074"/>
                </a:lnTo>
                <a:lnTo>
                  <a:pt x="1526327" y="185997"/>
                </a:lnTo>
                <a:lnTo>
                  <a:pt x="1527063" y="192970"/>
                </a:lnTo>
                <a:lnTo>
                  <a:pt x="1527799" y="199943"/>
                </a:lnTo>
                <a:lnTo>
                  <a:pt x="1528167" y="206933"/>
                </a:lnTo>
                <a:lnTo>
                  <a:pt x="1528167" y="213940"/>
                </a:lnTo>
                <a:lnTo>
                  <a:pt x="1528167" y="220947"/>
                </a:lnTo>
                <a:lnTo>
                  <a:pt x="1527799" y="227937"/>
                </a:lnTo>
                <a:lnTo>
                  <a:pt x="1527063" y="234910"/>
                </a:lnTo>
                <a:lnTo>
                  <a:pt x="1526327" y="241883"/>
                </a:lnTo>
                <a:lnTo>
                  <a:pt x="1525226" y="248805"/>
                </a:lnTo>
                <a:lnTo>
                  <a:pt x="1523762" y="255678"/>
                </a:lnTo>
                <a:lnTo>
                  <a:pt x="1522297" y="262550"/>
                </a:lnTo>
                <a:lnTo>
                  <a:pt x="1507843" y="302285"/>
                </a:lnTo>
                <a:lnTo>
                  <a:pt x="1485361" y="338625"/>
                </a:lnTo>
                <a:lnTo>
                  <a:pt x="1476131" y="349662"/>
                </a:lnTo>
                <a:lnTo>
                  <a:pt x="1471368" y="355079"/>
                </a:lnTo>
                <a:lnTo>
                  <a:pt x="1466332" y="360264"/>
                </a:lnTo>
                <a:lnTo>
                  <a:pt x="1461023" y="365219"/>
                </a:lnTo>
                <a:lnTo>
                  <a:pt x="1455714" y="370173"/>
                </a:lnTo>
                <a:lnTo>
                  <a:pt x="1450158" y="374873"/>
                </a:lnTo>
                <a:lnTo>
                  <a:pt x="1444354" y="379318"/>
                </a:lnTo>
                <a:lnTo>
                  <a:pt x="1438550" y="383763"/>
                </a:lnTo>
                <a:lnTo>
                  <a:pt x="1432527" y="387932"/>
                </a:lnTo>
                <a:lnTo>
                  <a:pt x="1426284" y="391825"/>
                </a:lnTo>
                <a:lnTo>
                  <a:pt x="1420041" y="395718"/>
                </a:lnTo>
                <a:lnTo>
                  <a:pt x="1413609" y="399316"/>
                </a:lnTo>
                <a:lnTo>
                  <a:pt x="1406988" y="402619"/>
                </a:lnTo>
                <a:lnTo>
                  <a:pt x="1400366" y="405921"/>
                </a:lnTo>
                <a:lnTo>
                  <a:pt x="1393587" y="408914"/>
                </a:lnTo>
                <a:lnTo>
                  <a:pt x="1386651" y="411595"/>
                </a:lnTo>
                <a:lnTo>
                  <a:pt x="1379714" y="414276"/>
                </a:lnTo>
                <a:lnTo>
                  <a:pt x="1372654" y="416634"/>
                </a:lnTo>
                <a:lnTo>
                  <a:pt x="1365469" y="418668"/>
                </a:lnTo>
                <a:lnTo>
                  <a:pt x="1358285" y="420702"/>
                </a:lnTo>
                <a:lnTo>
                  <a:pt x="1351010" y="422403"/>
                </a:lnTo>
                <a:lnTo>
                  <a:pt x="1343646" y="423769"/>
                </a:lnTo>
                <a:lnTo>
                  <a:pt x="1336283" y="425136"/>
                </a:lnTo>
                <a:lnTo>
                  <a:pt x="1328865" y="426163"/>
                </a:lnTo>
                <a:lnTo>
                  <a:pt x="1321393" y="426850"/>
                </a:lnTo>
                <a:lnTo>
                  <a:pt x="1313922" y="427537"/>
                </a:lnTo>
                <a:lnTo>
                  <a:pt x="1306432" y="427880"/>
                </a:lnTo>
                <a:lnTo>
                  <a:pt x="1298924" y="427880"/>
                </a:lnTo>
                <a:lnTo>
                  <a:pt x="229242" y="427880"/>
                </a:lnTo>
                <a:lnTo>
                  <a:pt x="221734" y="427880"/>
                </a:lnTo>
                <a:lnTo>
                  <a:pt x="214245" y="427537"/>
                </a:lnTo>
                <a:lnTo>
                  <a:pt x="206773" y="426850"/>
                </a:lnTo>
                <a:lnTo>
                  <a:pt x="199301" y="426163"/>
                </a:lnTo>
                <a:lnTo>
                  <a:pt x="191883" y="425136"/>
                </a:lnTo>
                <a:lnTo>
                  <a:pt x="184519" y="423769"/>
                </a:lnTo>
                <a:lnTo>
                  <a:pt x="177156" y="422403"/>
                </a:lnTo>
                <a:lnTo>
                  <a:pt x="134578" y="408914"/>
                </a:lnTo>
                <a:lnTo>
                  <a:pt x="121178" y="402618"/>
                </a:lnTo>
                <a:lnTo>
                  <a:pt x="114557" y="399316"/>
                </a:lnTo>
                <a:lnTo>
                  <a:pt x="78008" y="374873"/>
                </a:lnTo>
                <a:lnTo>
                  <a:pt x="52035" y="349662"/>
                </a:lnTo>
                <a:lnTo>
                  <a:pt x="47272" y="344246"/>
                </a:lnTo>
                <a:lnTo>
                  <a:pt x="42805" y="338625"/>
                </a:lnTo>
                <a:lnTo>
                  <a:pt x="38634" y="332799"/>
                </a:lnTo>
                <a:lnTo>
                  <a:pt x="34463" y="326973"/>
                </a:lnTo>
                <a:lnTo>
                  <a:pt x="30607" y="320970"/>
                </a:lnTo>
                <a:lnTo>
                  <a:pt x="27068" y="314791"/>
                </a:lnTo>
                <a:lnTo>
                  <a:pt x="23529" y="308611"/>
                </a:lnTo>
                <a:lnTo>
                  <a:pt x="7691" y="269338"/>
                </a:lnTo>
                <a:lnTo>
                  <a:pt x="4404" y="255678"/>
                </a:lnTo>
                <a:lnTo>
                  <a:pt x="2940" y="248805"/>
                </a:lnTo>
                <a:lnTo>
                  <a:pt x="1839" y="241883"/>
                </a:lnTo>
                <a:lnTo>
                  <a:pt x="1103" y="234910"/>
                </a:lnTo>
                <a:lnTo>
                  <a:pt x="367" y="227937"/>
                </a:lnTo>
                <a:lnTo>
                  <a:pt x="0" y="220947"/>
                </a:lnTo>
                <a:lnTo>
                  <a:pt x="0" y="213940"/>
                </a:lnTo>
                <a:lnTo>
                  <a:pt x="0" y="206933"/>
                </a:lnTo>
                <a:lnTo>
                  <a:pt x="5869" y="165330"/>
                </a:lnTo>
                <a:lnTo>
                  <a:pt x="9871" y="151836"/>
                </a:lnTo>
                <a:lnTo>
                  <a:pt x="12050" y="145131"/>
                </a:lnTo>
                <a:lnTo>
                  <a:pt x="27068" y="113089"/>
                </a:lnTo>
                <a:lnTo>
                  <a:pt x="30607" y="106910"/>
                </a:lnTo>
                <a:lnTo>
                  <a:pt x="56798" y="72801"/>
                </a:lnTo>
                <a:lnTo>
                  <a:pt x="89616" y="44117"/>
                </a:lnTo>
                <a:lnTo>
                  <a:pt x="121178" y="25261"/>
                </a:lnTo>
                <a:lnTo>
                  <a:pt x="127799" y="21958"/>
                </a:lnTo>
                <a:lnTo>
                  <a:pt x="162697" y="9212"/>
                </a:lnTo>
                <a:lnTo>
                  <a:pt x="169881" y="7178"/>
                </a:lnTo>
                <a:lnTo>
                  <a:pt x="214245" y="343"/>
                </a:lnTo>
                <a:lnTo>
                  <a:pt x="221734" y="0"/>
                </a:lnTo>
                <a:lnTo>
                  <a:pt x="229242" y="0"/>
                </a:lnTo>
                <a:close/>
              </a:path>
            </a:pathLst>
          </a:custGeom>
          <a:ln w="182879">
            <a:solidFill>
              <a:srgbClr val="24A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39721" y="6537007"/>
            <a:ext cx="553085" cy="374650"/>
          </a:xfrm>
          <a:custGeom>
            <a:avLst/>
            <a:gdLst/>
            <a:ahLst/>
            <a:cxnLst/>
            <a:rect l="l" t="t" r="r" b="b"/>
            <a:pathLst>
              <a:path w="553084" h="374650">
                <a:moveTo>
                  <a:pt x="82938" y="0"/>
                </a:moveTo>
                <a:lnTo>
                  <a:pt x="469957" y="0"/>
                </a:lnTo>
                <a:lnTo>
                  <a:pt x="475403" y="0"/>
                </a:lnTo>
                <a:lnTo>
                  <a:pt x="480796" y="531"/>
                </a:lnTo>
                <a:lnTo>
                  <a:pt x="486138" y="1593"/>
                </a:lnTo>
                <a:lnTo>
                  <a:pt x="491479" y="2656"/>
                </a:lnTo>
                <a:lnTo>
                  <a:pt x="496665" y="4229"/>
                </a:lnTo>
                <a:lnTo>
                  <a:pt x="501696" y="6313"/>
                </a:lnTo>
                <a:lnTo>
                  <a:pt x="506728" y="8397"/>
                </a:lnTo>
                <a:lnTo>
                  <a:pt x="511507" y="10952"/>
                </a:lnTo>
                <a:lnTo>
                  <a:pt x="516035" y="13977"/>
                </a:lnTo>
                <a:lnTo>
                  <a:pt x="520563" y="17003"/>
                </a:lnTo>
                <a:lnTo>
                  <a:pt x="538918" y="36860"/>
                </a:lnTo>
                <a:lnTo>
                  <a:pt x="541944" y="41388"/>
                </a:lnTo>
                <a:lnTo>
                  <a:pt x="544498" y="46168"/>
                </a:lnTo>
                <a:lnTo>
                  <a:pt x="546583" y="51199"/>
                </a:lnTo>
                <a:lnTo>
                  <a:pt x="548667" y="56230"/>
                </a:lnTo>
                <a:lnTo>
                  <a:pt x="550240" y="61417"/>
                </a:lnTo>
                <a:lnTo>
                  <a:pt x="551302" y="66758"/>
                </a:lnTo>
                <a:lnTo>
                  <a:pt x="552365" y="72099"/>
                </a:lnTo>
                <a:lnTo>
                  <a:pt x="552896" y="77493"/>
                </a:lnTo>
                <a:lnTo>
                  <a:pt x="552896" y="82938"/>
                </a:lnTo>
                <a:lnTo>
                  <a:pt x="552896" y="291661"/>
                </a:lnTo>
                <a:lnTo>
                  <a:pt x="546582" y="323400"/>
                </a:lnTo>
                <a:lnTo>
                  <a:pt x="544498" y="328432"/>
                </a:lnTo>
                <a:lnTo>
                  <a:pt x="541944" y="333211"/>
                </a:lnTo>
                <a:lnTo>
                  <a:pt x="538918" y="337739"/>
                </a:lnTo>
                <a:lnTo>
                  <a:pt x="535893" y="342267"/>
                </a:lnTo>
                <a:lnTo>
                  <a:pt x="501696" y="368286"/>
                </a:lnTo>
                <a:lnTo>
                  <a:pt x="469957" y="374600"/>
                </a:lnTo>
                <a:lnTo>
                  <a:pt x="82938" y="374600"/>
                </a:lnTo>
                <a:lnTo>
                  <a:pt x="51199" y="368286"/>
                </a:lnTo>
                <a:lnTo>
                  <a:pt x="46168" y="366202"/>
                </a:lnTo>
                <a:lnTo>
                  <a:pt x="41388" y="363648"/>
                </a:lnTo>
                <a:lnTo>
                  <a:pt x="36860" y="360622"/>
                </a:lnTo>
                <a:lnTo>
                  <a:pt x="32332" y="357596"/>
                </a:lnTo>
                <a:lnTo>
                  <a:pt x="6313" y="323400"/>
                </a:lnTo>
                <a:lnTo>
                  <a:pt x="4229" y="318369"/>
                </a:lnTo>
                <a:lnTo>
                  <a:pt x="2656" y="313183"/>
                </a:lnTo>
                <a:lnTo>
                  <a:pt x="1593" y="307841"/>
                </a:lnTo>
                <a:lnTo>
                  <a:pt x="531" y="302500"/>
                </a:lnTo>
                <a:lnTo>
                  <a:pt x="0" y="297107"/>
                </a:lnTo>
                <a:lnTo>
                  <a:pt x="0" y="291661"/>
                </a:lnTo>
                <a:lnTo>
                  <a:pt x="0" y="82938"/>
                </a:lnTo>
                <a:lnTo>
                  <a:pt x="0" y="77493"/>
                </a:lnTo>
                <a:lnTo>
                  <a:pt x="531" y="72099"/>
                </a:lnTo>
                <a:lnTo>
                  <a:pt x="1593" y="66758"/>
                </a:lnTo>
                <a:lnTo>
                  <a:pt x="2656" y="61417"/>
                </a:lnTo>
                <a:lnTo>
                  <a:pt x="24292" y="24292"/>
                </a:lnTo>
                <a:lnTo>
                  <a:pt x="28143" y="20441"/>
                </a:lnTo>
                <a:lnTo>
                  <a:pt x="32332" y="17003"/>
                </a:lnTo>
                <a:lnTo>
                  <a:pt x="36860" y="13977"/>
                </a:lnTo>
                <a:lnTo>
                  <a:pt x="41388" y="10952"/>
                </a:lnTo>
                <a:lnTo>
                  <a:pt x="66758" y="1593"/>
                </a:lnTo>
                <a:lnTo>
                  <a:pt x="72099" y="531"/>
                </a:lnTo>
                <a:lnTo>
                  <a:pt x="77493" y="0"/>
                </a:lnTo>
                <a:lnTo>
                  <a:pt x="82938" y="0"/>
                </a:lnTo>
                <a:close/>
              </a:path>
            </a:pathLst>
          </a:custGeom>
          <a:ln w="182879">
            <a:solidFill>
              <a:srgbClr val="24A5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8753" y="0"/>
            <a:ext cx="12909550" cy="10287000"/>
            <a:chOff x="5378753" y="0"/>
            <a:chExt cx="1290955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8753" y="1312163"/>
              <a:ext cx="10522756" cy="89748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15910" y="0"/>
              <a:ext cx="7572375" cy="10287000"/>
            </a:xfrm>
            <a:custGeom>
              <a:avLst/>
              <a:gdLst/>
              <a:ahLst/>
              <a:cxnLst/>
              <a:rect l="l" t="t" r="r" b="b"/>
              <a:pathLst>
                <a:path w="7572375" h="10287000">
                  <a:moveTo>
                    <a:pt x="0" y="10286999"/>
                  </a:moveTo>
                  <a:lnTo>
                    <a:pt x="0" y="0"/>
                  </a:lnTo>
                  <a:lnTo>
                    <a:pt x="7571778" y="0"/>
                  </a:lnTo>
                  <a:lnTo>
                    <a:pt x="7571778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03989D">
                <a:alpha val="9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30531" y="2098040"/>
            <a:ext cx="429387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«Точки</a:t>
            </a:r>
            <a:r>
              <a:rPr sz="22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роста»</a:t>
            </a:r>
            <a:r>
              <a:rPr sz="22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—</a:t>
            </a:r>
            <a:r>
              <a:rPr sz="22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современные образовательные</a:t>
            </a:r>
            <a:r>
              <a:rPr sz="22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пространства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926" y="353155"/>
            <a:ext cx="954278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Национальный</a:t>
            </a:r>
            <a:r>
              <a:rPr spc="-95" dirty="0"/>
              <a:t> </a:t>
            </a:r>
            <a:r>
              <a:rPr dirty="0"/>
              <a:t>проект</a:t>
            </a:r>
            <a:r>
              <a:rPr spc="-90" dirty="0"/>
              <a:t> </a:t>
            </a:r>
            <a:r>
              <a:rPr spc="-10" dirty="0"/>
              <a:t>«Образование»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4043" y="1870011"/>
            <a:ext cx="5345430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 marR="5080" indent="-590550">
              <a:lnSpc>
                <a:spcPct val="125000"/>
              </a:lnSpc>
              <a:spcBef>
                <a:spcPts val="100"/>
              </a:spcBef>
            </a:pPr>
            <a:r>
              <a:rPr sz="2550" dirty="0">
                <a:latin typeface="Roboto"/>
                <a:cs typeface="Roboto"/>
              </a:rPr>
              <a:t>Ключевой</a:t>
            </a:r>
            <a:r>
              <a:rPr sz="2550" spc="-7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инструмент</a:t>
            </a:r>
            <a:r>
              <a:rPr sz="2550" spc="-7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реализации </a:t>
            </a:r>
            <a:r>
              <a:rPr sz="2550" spc="-20" dirty="0">
                <a:latin typeface="Roboto"/>
                <a:cs typeface="Roboto"/>
              </a:rPr>
              <a:t>государственной</a:t>
            </a:r>
            <a:r>
              <a:rPr sz="2550" spc="-4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политики</a:t>
            </a:r>
            <a:endParaRPr sz="255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0531" y="3392010"/>
            <a:ext cx="516128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200" spc="-40" dirty="0">
                <a:solidFill>
                  <a:srgbClr val="FFFFFF"/>
                </a:solidFill>
                <a:latin typeface="Roboto"/>
                <a:cs typeface="Roboto"/>
              </a:rPr>
              <a:t>«Цифровая</a:t>
            </a:r>
            <a:r>
              <a:rPr sz="2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образовательная</a:t>
            </a:r>
            <a:r>
              <a:rPr sz="2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среда»</a:t>
            </a:r>
            <a:r>
              <a:rPr sz="2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Roboto"/>
                <a:cs typeface="Roboto"/>
              </a:rPr>
              <a:t>— </a:t>
            </a:r>
            <a:r>
              <a:rPr sz="2200" spc="-35" dirty="0">
                <a:solidFill>
                  <a:srgbClr val="FFFFFF"/>
                </a:solidFill>
                <a:latin typeface="Roboto"/>
                <a:cs typeface="Roboto"/>
              </a:rPr>
              <a:t>цифровые </a:t>
            </a:r>
            <a:r>
              <a:rPr sz="2200" spc="-50" dirty="0">
                <a:solidFill>
                  <a:srgbClr val="FFFFFF"/>
                </a:solidFill>
                <a:latin typeface="Roboto"/>
                <a:cs typeface="Roboto"/>
              </a:rPr>
              <a:t>платформы</a:t>
            </a:r>
            <a:r>
              <a:rPr sz="2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технологии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30531" y="4791995"/>
            <a:ext cx="459994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«Учитель</a:t>
            </a:r>
            <a:r>
              <a:rPr sz="2200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Roboto"/>
                <a:cs typeface="Roboto"/>
              </a:rPr>
              <a:t>будущего»</a:t>
            </a:r>
            <a:r>
              <a:rPr sz="2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—</a:t>
            </a:r>
            <a:r>
              <a:rPr sz="2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повышение </a:t>
            </a:r>
            <a:r>
              <a:rPr sz="2200" spc="-20" dirty="0">
                <a:solidFill>
                  <a:srgbClr val="FFFFFF"/>
                </a:solidFill>
                <a:latin typeface="Roboto"/>
                <a:cs typeface="Roboto"/>
              </a:rPr>
              <a:t>квалификации</a:t>
            </a:r>
            <a:r>
              <a:rPr sz="22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педагогов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550" y="4719415"/>
            <a:ext cx="322389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45" dirty="0">
                <a:latin typeface="Roboto"/>
                <a:cs typeface="Roboto"/>
              </a:rPr>
              <a:t>Результаты</a:t>
            </a:r>
            <a:r>
              <a:rPr sz="2550" b="1" spc="-8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участия:</a:t>
            </a:r>
            <a:endParaRPr sz="255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550" y="5593810"/>
            <a:ext cx="5500370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25000"/>
              </a:lnSpc>
              <a:spcBef>
                <a:spcPts val="100"/>
              </a:spcBef>
            </a:pPr>
            <a:r>
              <a:rPr sz="2550" spc="-450" dirty="0">
                <a:latin typeface="Roboto"/>
                <a:cs typeface="Roboto"/>
              </a:rPr>
              <a:t>-</a:t>
            </a:r>
            <a:r>
              <a:rPr sz="2550" spc="-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100%</a:t>
            </a:r>
            <a:r>
              <a:rPr sz="2550" spc="-9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педагогов</a:t>
            </a:r>
            <a:r>
              <a:rPr sz="2550" spc="-5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прошли</a:t>
            </a:r>
            <a:r>
              <a:rPr sz="2550" spc="-4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курсы</a:t>
            </a:r>
            <a:r>
              <a:rPr sz="2550" spc="-50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по </a:t>
            </a:r>
            <a:r>
              <a:rPr sz="2550" spc="-50" dirty="0">
                <a:latin typeface="Roboto"/>
                <a:cs typeface="Roboto"/>
              </a:rPr>
              <a:t>цифровой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грамотности</a:t>
            </a:r>
            <a:endParaRPr sz="25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550" y="7051135"/>
            <a:ext cx="4543425" cy="148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25000"/>
              </a:lnSpc>
              <a:spcBef>
                <a:spcPts val="100"/>
              </a:spcBef>
            </a:pPr>
            <a:r>
              <a:rPr sz="2550" spc="-450" dirty="0">
                <a:latin typeface="Roboto"/>
                <a:cs typeface="Roboto"/>
              </a:rPr>
              <a:t>-</a:t>
            </a:r>
            <a:r>
              <a:rPr sz="2550" spc="-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Активное</a:t>
            </a:r>
            <a:r>
              <a:rPr sz="2550" spc="-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использование </a:t>
            </a:r>
            <a:r>
              <a:rPr sz="2550" spc="-70" dirty="0">
                <a:latin typeface="Roboto"/>
                <a:cs typeface="Roboto"/>
              </a:rPr>
              <a:t>платформ:</a:t>
            </a:r>
            <a:r>
              <a:rPr sz="2550" spc="-7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«Яндекс.Учебник»,</a:t>
            </a:r>
            <a:endParaRPr sz="25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550" dirty="0">
                <a:latin typeface="Roboto"/>
                <a:cs typeface="Roboto"/>
              </a:rPr>
              <a:t>«ЯКласс»,</a:t>
            </a:r>
            <a:r>
              <a:rPr sz="2550" spc="11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«Учи.ру»</a:t>
            </a:r>
            <a:endParaRPr sz="255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81407" y="6084157"/>
            <a:ext cx="4700270" cy="12922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26400"/>
              </a:lnSpc>
              <a:spcBef>
                <a:spcPts val="60"/>
              </a:spcBef>
            </a:pP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«Билет</a:t>
            </a:r>
            <a:r>
              <a:rPr sz="22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2200" spc="-20" dirty="0">
                <a:solidFill>
                  <a:srgbClr val="FFFFFF"/>
                </a:solidFill>
                <a:latin typeface="Roboto"/>
                <a:cs typeface="Roboto"/>
              </a:rPr>
              <a:t> будущее»,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«Будущий профессионал»</a:t>
            </a:r>
            <a:r>
              <a:rPr sz="22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—</a:t>
            </a:r>
            <a:r>
              <a:rPr sz="22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Roboto"/>
                <a:cs typeface="Roboto"/>
              </a:rPr>
              <a:t>профориентация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школьников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81407" y="7903622"/>
            <a:ext cx="3786504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«Движение</a:t>
            </a:r>
            <a:r>
              <a:rPr sz="2200" spc="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dirty="0">
                <a:solidFill>
                  <a:srgbClr val="FFFFFF"/>
                </a:solidFill>
                <a:latin typeface="Roboto"/>
                <a:cs typeface="Roboto"/>
              </a:rPr>
              <a:t>первых»</a:t>
            </a:r>
            <a:r>
              <a:rPr sz="2200" spc="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Roboto"/>
                <a:cs typeface="Roboto"/>
              </a:rPr>
              <a:t>— </a:t>
            </a:r>
            <a:r>
              <a:rPr sz="2200" spc="-10" dirty="0">
                <a:solidFill>
                  <a:srgbClr val="FFFFFF"/>
                </a:solidFill>
                <a:latin typeface="Roboto"/>
                <a:cs typeface="Roboto"/>
              </a:rPr>
              <a:t>патриотическое воспитание</a:t>
            </a:r>
            <a:endParaRPr sz="2200">
              <a:latin typeface="Roboto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029950" y="0"/>
            <a:ext cx="7061834" cy="2062480"/>
            <a:chOff x="11029950" y="0"/>
            <a:chExt cx="7061834" cy="20624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5424" y="0"/>
              <a:ext cx="2886074" cy="942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74352" y="99821"/>
              <a:ext cx="952452" cy="9429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9950" y="99821"/>
              <a:ext cx="2314574" cy="1962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81" y="1521586"/>
            <a:ext cx="664527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6330" marR="291465" indent="-915669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Участие</a:t>
            </a:r>
            <a:r>
              <a:rPr spc="-150" dirty="0"/>
              <a:t> </a:t>
            </a:r>
            <a:r>
              <a:rPr spc="-95" dirty="0"/>
              <a:t>МБОУ</a:t>
            </a:r>
            <a:r>
              <a:rPr spc="-145" dirty="0"/>
              <a:t> </a:t>
            </a:r>
            <a:r>
              <a:rPr spc="-150" dirty="0"/>
              <a:t>СОШ</a:t>
            </a:r>
            <a:r>
              <a:rPr spc="-145" dirty="0"/>
              <a:t> </a:t>
            </a:r>
            <a:r>
              <a:rPr spc="135" dirty="0"/>
              <a:t>№20 </a:t>
            </a:r>
            <a:r>
              <a:rPr spc="345" dirty="0"/>
              <a:t>в</a:t>
            </a:r>
            <a:r>
              <a:rPr spc="-85" dirty="0"/>
              <a:t> </a:t>
            </a:r>
            <a:r>
              <a:rPr dirty="0"/>
              <a:t>проекте</a:t>
            </a:r>
            <a:r>
              <a:rPr spc="-80" dirty="0"/>
              <a:t> </a:t>
            </a:r>
            <a:r>
              <a:rPr spc="-10" dirty="0"/>
              <a:t>«Школа</a:t>
            </a:r>
          </a:p>
          <a:p>
            <a:pPr marL="12700">
              <a:lnSpc>
                <a:spcPct val="100000"/>
              </a:lnSpc>
            </a:pPr>
            <a:r>
              <a:rPr spc="95" dirty="0"/>
              <a:t>Минпросвещения</a:t>
            </a:r>
            <a:r>
              <a:rPr spc="-125" dirty="0"/>
              <a:t> </a:t>
            </a:r>
            <a:r>
              <a:rPr spc="55" dirty="0"/>
              <a:t>России»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715190"/>
            <a:ext cx="18286730" cy="4572000"/>
          </a:xfrm>
          <a:custGeom>
            <a:avLst/>
            <a:gdLst/>
            <a:ahLst/>
            <a:cxnLst/>
            <a:rect l="l" t="t" r="r" b="b"/>
            <a:pathLst>
              <a:path w="18286730" h="4572000">
                <a:moveTo>
                  <a:pt x="0" y="0"/>
                </a:moveTo>
                <a:lnTo>
                  <a:pt x="18286571" y="0"/>
                </a:lnTo>
                <a:lnTo>
                  <a:pt x="18286571" y="4571553"/>
                </a:lnTo>
                <a:lnTo>
                  <a:pt x="0" y="4571553"/>
                </a:lnTo>
                <a:lnTo>
                  <a:pt x="0" y="0"/>
                </a:lnTo>
                <a:close/>
              </a:path>
            </a:pathLst>
          </a:custGeom>
          <a:solidFill>
            <a:srgbClr val="03989D">
              <a:alpha val="8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4018" y="802004"/>
            <a:ext cx="4281963" cy="42820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15170" y="6936358"/>
            <a:ext cx="409702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FFFFFF"/>
                </a:solidFill>
                <a:latin typeface="Roboto"/>
                <a:cs typeface="Roboto"/>
              </a:rPr>
              <a:t>Результаты</a:t>
            </a:r>
            <a:r>
              <a:rPr sz="2100" b="1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Roboto"/>
                <a:cs typeface="Roboto"/>
              </a:rPr>
              <a:t>самообследования: </a:t>
            </a:r>
            <a:r>
              <a:rPr sz="2100" b="1" dirty="0">
                <a:solidFill>
                  <a:srgbClr val="FFFFFF"/>
                </a:solidFill>
                <a:latin typeface="Roboto"/>
                <a:cs typeface="Roboto"/>
              </a:rPr>
              <a:t>Н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оябрь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2023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г.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–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158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баллов.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Июнь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2024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г.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–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166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баллов.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Ноябрь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2024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г.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–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168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баллов.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3845" y="5926899"/>
            <a:ext cx="5808980" cy="8255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100" b="1" dirty="0">
                <a:solidFill>
                  <a:srgbClr val="FFFFFF"/>
                </a:solidFill>
                <a:latin typeface="Roboto"/>
                <a:cs typeface="Roboto"/>
              </a:rPr>
              <a:t>Ключевые направления </a:t>
            </a:r>
            <a:r>
              <a:rPr sz="2100" b="1" spc="-10" dirty="0">
                <a:solidFill>
                  <a:srgbClr val="FFFFFF"/>
                </a:solidFill>
                <a:latin typeface="Roboto"/>
                <a:cs typeface="Roboto"/>
              </a:rPr>
              <a:t>развития: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1.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«Знание»: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углубленное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изучение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предметов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53845" y="6726999"/>
            <a:ext cx="7588250" cy="32258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(обществознание,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биология,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информатика).</a:t>
            </a:r>
            <a:endParaRPr sz="2100">
              <a:latin typeface="Roboto"/>
              <a:cs typeface="Roboto"/>
            </a:endParaRPr>
          </a:p>
          <a:p>
            <a:pPr marL="12700" marR="190500" indent="285750">
              <a:lnSpc>
                <a:spcPct val="125000"/>
              </a:lnSpc>
              <a:buAutoNum type="arabicPeriod" startAt="2"/>
              <a:tabLst>
                <a:tab pos="2984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«Творчество»:</a:t>
            </a:r>
            <a:r>
              <a:rPr sz="21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проект</a:t>
            </a:r>
            <a:r>
              <a:rPr sz="21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«Виртуальный</a:t>
            </a:r>
            <a:r>
              <a:rPr sz="21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музей:</a:t>
            </a:r>
            <a:r>
              <a:rPr sz="2100" spc="-8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от</a:t>
            </a:r>
            <a:r>
              <a:rPr sz="21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истоков</a:t>
            </a:r>
            <a:r>
              <a:rPr sz="210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к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современности».</a:t>
            </a:r>
            <a:endParaRPr sz="2100">
              <a:latin typeface="Roboto"/>
              <a:cs typeface="Roboto"/>
            </a:endParaRPr>
          </a:p>
          <a:p>
            <a:pPr marL="12700" marR="915669" indent="285750">
              <a:lnSpc>
                <a:spcPct val="125000"/>
              </a:lnSpc>
              <a:buAutoNum type="arabicPeriod" startAt="2"/>
              <a:tabLst>
                <a:tab pos="298450" algn="l"/>
              </a:tabLst>
            </a:pPr>
            <a:r>
              <a:rPr sz="2100" spc="-30" dirty="0">
                <a:solidFill>
                  <a:srgbClr val="FFFFFF"/>
                </a:solidFill>
                <a:latin typeface="Roboto"/>
                <a:cs typeface="Roboto"/>
              </a:rPr>
              <a:t>«Профориентация»: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интеграция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проектов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«Билет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в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будущее»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«Будущий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профессионал».</a:t>
            </a:r>
            <a:endParaRPr sz="2100">
              <a:latin typeface="Roboto"/>
              <a:cs typeface="Roboto"/>
            </a:endParaRPr>
          </a:p>
          <a:p>
            <a:pPr marL="12700" marR="746760" indent="285750">
              <a:lnSpc>
                <a:spcPct val="125000"/>
              </a:lnSpc>
              <a:buAutoNum type="arabicPeriod" startAt="2"/>
              <a:tabLst>
                <a:tab pos="2984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Модернизация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библиотек: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оснащение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современной техникой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мебелью.</a:t>
            </a:r>
            <a:endParaRPr sz="2100">
              <a:latin typeface="Roboto"/>
              <a:cs typeface="Roboto"/>
            </a:endParaRPr>
          </a:p>
          <a:p>
            <a:pPr marL="298450" indent="-285750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298450" algn="l"/>
              </a:tabLst>
            </a:pP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«Школа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полного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дня»: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создание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условий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для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детей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ОВЗ.</a:t>
            </a:r>
            <a:endParaRPr sz="21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4600" y="802004"/>
            <a:ext cx="4281963" cy="428205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7253393" y="0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5">
                <a:moveTo>
                  <a:pt x="1034355" y="1034355"/>
                </a:moveTo>
                <a:lnTo>
                  <a:pt x="0" y="1034355"/>
                </a:lnTo>
                <a:lnTo>
                  <a:pt x="0" y="0"/>
                </a:lnTo>
                <a:lnTo>
                  <a:pt x="1034355" y="0"/>
                </a:lnTo>
                <a:lnTo>
                  <a:pt x="1034355" y="1034355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20085" y="218757"/>
            <a:ext cx="300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10" dirty="0">
                <a:solidFill>
                  <a:srgbClr val="FFFFFF"/>
                </a:solidFill>
                <a:latin typeface="Palatino Linotype"/>
                <a:cs typeface="Palatino Linotype"/>
              </a:rPr>
              <a:t>4</a:t>
            </a:r>
            <a:endParaRPr sz="3600">
              <a:latin typeface="Palatino Linotype"/>
              <a:cs typeface="Palatino Linotyp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014" y="21240"/>
            <a:ext cx="1323974" cy="1314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223" y="5715380"/>
            <a:ext cx="4810125" cy="4571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Приоритетные </a:t>
            </a:r>
            <a:r>
              <a:rPr spc="135" dirty="0"/>
              <a:t>направления</a:t>
            </a:r>
            <a:r>
              <a:rPr spc="-170" dirty="0"/>
              <a:t> </a:t>
            </a:r>
            <a:r>
              <a:rPr spc="130" dirty="0"/>
              <a:t>развития </a:t>
            </a:r>
            <a:r>
              <a:rPr spc="60" dirty="0"/>
              <a:t>образовательной</a:t>
            </a:r>
          </a:p>
          <a:p>
            <a:pPr marR="90170" algn="ctr">
              <a:lnSpc>
                <a:spcPct val="100000"/>
              </a:lnSpc>
            </a:pPr>
            <a:r>
              <a:rPr spc="75" dirty="0"/>
              <a:t>организации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17253393" y="0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5">
                <a:moveTo>
                  <a:pt x="1034206" y="1034206"/>
                </a:moveTo>
                <a:lnTo>
                  <a:pt x="0" y="1034206"/>
                </a:lnTo>
                <a:lnTo>
                  <a:pt x="0" y="0"/>
                </a:lnTo>
                <a:lnTo>
                  <a:pt x="1034206" y="0"/>
                </a:lnTo>
                <a:lnTo>
                  <a:pt x="1034206" y="1034206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14997" y="1799717"/>
            <a:ext cx="4585970" cy="16256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100" dirty="0">
                <a:latin typeface="Roboto"/>
                <a:cs typeface="Roboto"/>
              </a:rPr>
              <a:t>3.</a:t>
            </a:r>
            <a:r>
              <a:rPr sz="2100" spc="-55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Развитие</a:t>
            </a:r>
            <a:r>
              <a:rPr sz="2100" spc="-5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воспитательной</a:t>
            </a:r>
            <a:r>
              <a:rPr sz="2100" spc="-5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работы</a:t>
            </a:r>
            <a:endParaRPr sz="2100">
              <a:latin typeface="Roboto"/>
              <a:cs typeface="Roboto"/>
            </a:endParaRPr>
          </a:p>
          <a:p>
            <a:pPr marL="12700" marR="132715" indent="197485">
              <a:lnSpc>
                <a:spcPct val="125000"/>
              </a:lnSpc>
            </a:pPr>
            <a:r>
              <a:rPr sz="2100" spc="-380" dirty="0">
                <a:latin typeface="Roboto"/>
                <a:cs typeface="Roboto"/>
              </a:rPr>
              <a:t>-</a:t>
            </a:r>
            <a:r>
              <a:rPr sz="2100" spc="-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Патриотическое,</a:t>
            </a:r>
            <a:r>
              <a:rPr sz="2100" spc="-4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экологическое, </a:t>
            </a:r>
            <a:r>
              <a:rPr sz="2100" spc="-25" dirty="0">
                <a:latin typeface="Roboto"/>
                <a:cs typeface="Roboto"/>
              </a:rPr>
              <a:t>этнокультурное</a:t>
            </a:r>
            <a:r>
              <a:rPr sz="2100" spc="-20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и</a:t>
            </a:r>
            <a:r>
              <a:rPr sz="2100" spc="-1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социальное воспитание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26634" y="218757"/>
            <a:ext cx="288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0" dirty="0">
                <a:solidFill>
                  <a:srgbClr val="FFFFFF"/>
                </a:solidFill>
                <a:latin typeface="Palatino Linotype"/>
                <a:cs typeface="Palatino Linotype"/>
              </a:rPr>
              <a:t>5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4426" y="3653377"/>
            <a:ext cx="4266565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4555">
              <a:lnSpc>
                <a:spcPct val="125000"/>
              </a:lnSpc>
              <a:spcBef>
                <a:spcPts val="100"/>
              </a:spcBef>
            </a:pPr>
            <a:r>
              <a:rPr sz="2100" dirty="0">
                <a:latin typeface="Roboto"/>
                <a:cs typeface="Roboto"/>
              </a:rPr>
              <a:t>4.</a:t>
            </a:r>
            <a:r>
              <a:rPr sz="2100" spc="-80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Развитие</a:t>
            </a:r>
            <a:r>
              <a:rPr sz="2100" spc="-7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инклюзивного образования</a:t>
            </a:r>
            <a:endParaRPr sz="2100">
              <a:latin typeface="Roboto"/>
              <a:cs typeface="Roboto"/>
            </a:endParaRPr>
          </a:p>
          <a:p>
            <a:pPr marL="12700" marR="5080" indent="197485">
              <a:lnSpc>
                <a:spcPct val="125000"/>
              </a:lnSpc>
            </a:pPr>
            <a:r>
              <a:rPr sz="2100" spc="-380" dirty="0">
                <a:latin typeface="Roboto"/>
                <a:cs typeface="Roboto"/>
              </a:rPr>
              <a:t>-</a:t>
            </a:r>
            <a:r>
              <a:rPr sz="2100" spc="-5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Создание</a:t>
            </a:r>
            <a:r>
              <a:rPr sz="2100" spc="-10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доступной</a:t>
            </a:r>
            <a:r>
              <a:rPr sz="2100" spc="-5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среды, </a:t>
            </a:r>
            <a:r>
              <a:rPr sz="2100" spc="-30" dirty="0">
                <a:latin typeface="Roboto"/>
                <a:cs typeface="Roboto"/>
              </a:rPr>
              <a:t>подготовка</a:t>
            </a:r>
            <a:r>
              <a:rPr sz="2100" spc="-80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педагогов,</a:t>
            </a:r>
            <a:r>
              <a:rPr sz="2100" spc="-7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ресурсные классы</a:t>
            </a:r>
            <a:endParaRPr sz="210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7395" y="810005"/>
            <a:ext cx="5133974" cy="83193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2814" y="3159728"/>
            <a:ext cx="4973320" cy="6021070"/>
          </a:xfrm>
          <a:prstGeom prst="rect">
            <a:avLst/>
          </a:prstGeom>
          <a:solidFill>
            <a:srgbClr val="03989D">
              <a:alpha val="86999"/>
            </a:srgbClr>
          </a:solidFill>
        </p:spPr>
        <p:txBody>
          <a:bodyPr vert="horz" wrap="square" lIns="0" tIns="106045" rIns="0" bIns="0" rtlCol="0">
            <a:spAutoFit/>
          </a:bodyPr>
          <a:lstStyle/>
          <a:p>
            <a:pPr marL="628650" marR="1335405" indent="285750">
              <a:lnSpc>
                <a:spcPct val="125000"/>
              </a:lnSpc>
              <a:spcBef>
                <a:spcPts val="835"/>
              </a:spcBef>
              <a:buAutoNum type="arabicPeriod"/>
              <a:tabLst>
                <a:tab pos="91440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Повышение</a:t>
            </a:r>
            <a:r>
              <a:rPr sz="21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качества образования</a:t>
            </a:r>
            <a:endParaRPr sz="2100">
              <a:latin typeface="Roboto"/>
              <a:cs typeface="Roboto"/>
            </a:endParaRPr>
          </a:p>
          <a:p>
            <a:pPr marL="628650" marR="1657350" lvl="1" indent="336550">
              <a:lnSpc>
                <a:spcPct val="125000"/>
              </a:lnSpc>
              <a:buChar char="-"/>
              <a:tabLst>
                <a:tab pos="96520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21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ФГОС, 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цифровых</a:t>
            </a:r>
            <a:r>
              <a:rPr sz="21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платформ,</a:t>
            </a:r>
            <a:endParaRPr sz="2100">
              <a:latin typeface="Roboto"/>
              <a:cs typeface="Roboto"/>
            </a:endParaRPr>
          </a:p>
          <a:p>
            <a:pPr marL="628650">
              <a:lnSpc>
                <a:spcPct val="100000"/>
              </a:lnSpc>
              <a:spcBef>
                <a:spcPts val="630"/>
              </a:spcBef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индивидуализация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обучения.</a:t>
            </a:r>
            <a:endParaRPr sz="2100">
              <a:latin typeface="Roboto"/>
              <a:cs typeface="Roboto"/>
            </a:endParaRPr>
          </a:p>
          <a:p>
            <a:pPr marL="628650" marR="1106170" lvl="1" indent="336550">
              <a:lnSpc>
                <a:spcPct val="125000"/>
              </a:lnSpc>
              <a:buChar char="-"/>
              <a:tabLst>
                <a:tab pos="96520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Поддержка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одаренных детей</a:t>
            </a:r>
            <a:endParaRPr sz="2100">
              <a:latin typeface="Roboto"/>
              <a:cs typeface="Roboto"/>
            </a:endParaRPr>
          </a:p>
          <a:p>
            <a:pPr marL="914400" indent="-285750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91440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Развитие</a:t>
            </a:r>
            <a:endParaRPr sz="2100">
              <a:latin typeface="Roboto"/>
              <a:cs typeface="Roboto"/>
            </a:endParaRPr>
          </a:p>
          <a:p>
            <a:pPr marL="628650">
              <a:lnSpc>
                <a:spcPct val="100000"/>
              </a:lnSpc>
              <a:spcBef>
                <a:spcPts val="630"/>
              </a:spcBef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профессиональной</a:t>
            </a:r>
            <a:endParaRPr sz="2100">
              <a:latin typeface="Roboto"/>
              <a:cs typeface="Roboto"/>
            </a:endParaRPr>
          </a:p>
          <a:p>
            <a:pPr marL="628650">
              <a:lnSpc>
                <a:spcPct val="100000"/>
              </a:lnSpc>
              <a:spcBef>
                <a:spcPts val="630"/>
              </a:spcBef>
            </a:pP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компетентности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педагогов</a:t>
            </a:r>
            <a:endParaRPr sz="2100">
              <a:latin typeface="Roboto"/>
              <a:cs typeface="Roboto"/>
            </a:endParaRPr>
          </a:p>
          <a:p>
            <a:pPr marL="628650" marR="804545" lvl="1" indent="336550">
              <a:lnSpc>
                <a:spcPct val="125000"/>
              </a:lnSpc>
              <a:buChar char="-"/>
              <a:tabLst>
                <a:tab pos="96520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Курсы</a:t>
            </a:r>
            <a:r>
              <a:rPr sz="21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повышения квалификации, наставничество,</a:t>
            </a:r>
            <a:r>
              <a:rPr sz="2100" spc="-9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мотивация педагогов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14426" y="5982906"/>
            <a:ext cx="4223385" cy="12255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R="579120" algn="r">
              <a:lnSpc>
                <a:spcPct val="100000"/>
              </a:lnSpc>
              <a:spcBef>
                <a:spcPts val="730"/>
              </a:spcBef>
            </a:pPr>
            <a:r>
              <a:rPr sz="2100" dirty="0">
                <a:latin typeface="Roboto"/>
                <a:cs typeface="Roboto"/>
              </a:rPr>
              <a:t>5.</a:t>
            </a:r>
            <a:r>
              <a:rPr sz="2100" spc="-80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Развитие</a:t>
            </a:r>
            <a:r>
              <a:rPr sz="2100" spc="-75" dirty="0">
                <a:latin typeface="Roboto"/>
                <a:cs typeface="Roboto"/>
              </a:rPr>
              <a:t> </a:t>
            </a:r>
            <a:r>
              <a:rPr sz="2100" spc="-45" dirty="0">
                <a:latin typeface="Roboto"/>
                <a:cs typeface="Roboto"/>
              </a:rPr>
              <a:t>инфраструктуры</a:t>
            </a:r>
            <a:endParaRPr sz="2100">
              <a:latin typeface="Roboto"/>
              <a:cs typeface="Roboto"/>
            </a:endParaRPr>
          </a:p>
          <a:p>
            <a:pPr marR="563245" algn="r">
              <a:lnSpc>
                <a:spcPct val="100000"/>
              </a:lnSpc>
              <a:spcBef>
                <a:spcPts val="630"/>
              </a:spcBef>
            </a:pPr>
            <a:r>
              <a:rPr sz="2100" spc="-380" dirty="0">
                <a:latin typeface="Roboto"/>
                <a:cs typeface="Roboto"/>
              </a:rPr>
              <a:t>-</a:t>
            </a:r>
            <a:r>
              <a:rPr sz="2100" spc="-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Модернизация</a:t>
            </a:r>
            <a:r>
              <a:rPr sz="2100" spc="-8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кабинетов,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100" spc="-10" dirty="0">
                <a:latin typeface="Roboto"/>
                <a:cs typeface="Roboto"/>
              </a:rPr>
              <a:t>участие</a:t>
            </a:r>
            <a:r>
              <a:rPr sz="2100" spc="-45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в</a:t>
            </a:r>
            <a:r>
              <a:rPr sz="2100" spc="-40" dirty="0">
                <a:latin typeface="Roboto"/>
                <a:cs typeface="Roboto"/>
              </a:rPr>
              <a:t> </a:t>
            </a:r>
            <a:r>
              <a:rPr sz="2100" spc="-35" dirty="0">
                <a:latin typeface="Roboto"/>
                <a:cs typeface="Roboto"/>
              </a:rPr>
              <a:t>федеральных</a:t>
            </a:r>
            <a:r>
              <a:rPr sz="2100" spc="-4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проектах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14997" y="7421752"/>
            <a:ext cx="443420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100" dirty="0">
                <a:latin typeface="Roboto"/>
                <a:cs typeface="Roboto"/>
              </a:rPr>
              <a:t>6.</a:t>
            </a:r>
            <a:r>
              <a:rPr sz="2100" spc="-6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Взаимодействие</a:t>
            </a:r>
            <a:r>
              <a:rPr sz="2100" spc="-60" dirty="0">
                <a:latin typeface="Roboto"/>
                <a:cs typeface="Roboto"/>
              </a:rPr>
              <a:t> </a:t>
            </a:r>
            <a:r>
              <a:rPr sz="2100" dirty="0">
                <a:latin typeface="Roboto"/>
                <a:cs typeface="Roboto"/>
              </a:rPr>
              <a:t>с</a:t>
            </a:r>
            <a:r>
              <a:rPr sz="2100" spc="-60" dirty="0">
                <a:latin typeface="Roboto"/>
                <a:cs typeface="Roboto"/>
              </a:rPr>
              <a:t> </a:t>
            </a:r>
            <a:r>
              <a:rPr sz="2100" spc="-20" dirty="0">
                <a:latin typeface="Roboto"/>
                <a:cs typeface="Roboto"/>
              </a:rPr>
              <a:t>родителями</a:t>
            </a:r>
            <a:r>
              <a:rPr sz="2100" spc="-60" dirty="0">
                <a:latin typeface="Roboto"/>
                <a:cs typeface="Roboto"/>
              </a:rPr>
              <a:t> </a:t>
            </a:r>
            <a:r>
              <a:rPr sz="2100" spc="-50" dirty="0">
                <a:latin typeface="Roboto"/>
                <a:cs typeface="Roboto"/>
              </a:rPr>
              <a:t>и </a:t>
            </a:r>
            <a:r>
              <a:rPr sz="2100" spc="-10" dirty="0">
                <a:latin typeface="Roboto"/>
                <a:cs typeface="Roboto"/>
              </a:rPr>
              <a:t>сообществом</a:t>
            </a:r>
            <a:endParaRPr sz="2100">
              <a:latin typeface="Roboto"/>
              <a:cs typeface="Roboto"/>
            </a:endParaRPr>
          </a:p>
          <a:p>
            <a:pPr marL="12700" marR="1010919" indent="197485">
              <a:lnSpc>
                <a:spcPct val="125000"/>
              </a:lnSpc>
            </a:pPr>
            <a:r>
              <a:rPr sz="2100" spc="-380" dirty="0">
                <a:latin typeface="Roboto"/>
                <a:cs typeface="Roboto"/>
              </a:rPr>
              <a:t>-</a:t>
            </a:r>
            <a:r>
              <a:rPr sz="2100" spc="-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Родительские</a:t>
            </a:r>
            <a:r>
              <a:rPr sz="2100" spc="-105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собрания, </a:t>
            </a:r>
            <a:r>
              <a:rPr sz="2100" dirty="0">
                <a:latin typeface="Roboto"/>
                <a:cs typeface="Roboto"/>
              </a:rPr>
              <a:t>совместные</a:t>
            </a:r>
            <a:r>
              <a:rPr sz="2100" spc="-130" dirty="0">
                <a:latin typeface="Roboto"/>
                <a:cs typeface="Roboto"/>
              </a:rPr>
              <a:t> </a:t>
            </a:r>
            <a:r>
              <a:rPr sz="2100" spc="-10" dirty="0">
                <a:latin typeface="Roboto"/>
                <a:cs typeface="Roboto"/>
              </a:rPr>
              <a:t>мероприятия</a:t>
            </a:r>
            <a:endParaRPr sz="2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904220" cy="10287000"/>
            <a:chOff x="0" y="0"/>
            <a:chExt cx="109042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62924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74869" y="5513355"/>
              <a:ext cx="6229350" cy="3962400"/>
            </a:xfrm>
            <a:custGeom>
              <a:avLst/>
              <a:gdLst/>
              <a:ahLst/>
              <a:cxnLst/>
              <a:rect l="l" t="t" r="r" b="b"/>
              <a:pathLst>
                <a:path w="6229350" h="3962400">
                  <a:moveTo>
                    <a:pt x="6229052" y="3962399"/>
                  </a:moveTo>
                  <a:lnTo>
                    <a:pt x="0" y="3962399"/>
                  </a:lnTo>
                  <a:lnTo>
                    <a:pt x="0" y="0"/>
                  </a:lnTo>
                  <a:lnTo>
                    <a:pt x="6229052" y="0"/>
                  </a:lnTo>
                  <a:lnTo>
                    <a:pt x="6229052" y="3962399"/>
                  </a:lnTo>
                  <a:close/>
                </a:path>
              </a:pathLst>
            </a:custGeom>
            <a:solidFill>
              <a:srgbClr val="039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253393" y="0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5">
                <a:moveTo>
                  <a:pt x="1034355" y="1034355"/>
                </a:moveTo>
                <a:lnTo>
                  <a:pt x="0" y="1034355"/>
                </a:lnTo>
                <a:lnTo>
                  <a:pt x="0" y="0"/>
                </a:lnTo>
                <a:lnTo>
                  <a:pt x="1034355" y="0"/>
                </a:lnTo>
                <a:lnTo>
                  <a:pt x="1034355" y="1034355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16216" y="218757"/>
            <a:ext cx="309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60" dirty="0">
                <a:solidFill>
                  <a:srgbClr val="FFFFFF"/>
                </a:solidFill>
                <a:latin typeface="Palatino Linotype"/>
                <a:cs typeface="Palatino Linotype"/>
              </a:rPr>
              <a:t>6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3421" y="5912897"/>
            <a:ext cx="6026150" cy="32258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Основные</a:t>
            </a: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задачи:</a:t>
            </a:r>
            <a:endParaRPr sz="2400">
              <a:latin typeface="Roboto"/>
              <a:cs typeface="Roboto"/>
            </a:endParaRPr>
          </a:p>
          <a:p>
            <a:pPr marL="339090" indent="-326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Повышение</a:t>
            </a:r>
            <a:r>
              <a:rPr sz="2400" spc="-25" dirty="0">
                <a:solidFill>
                  <a:srgbClr val="FFFFFF"/>
                </a:solidFill>
                <a:latin typeface="Roboto"/>
                <a:cs typeface="Roboto"/>
              </a:rPr>
              <a:t> квалификации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педагогов.</a:t>
            </a:r>
            <a:endParaRPr sz="2400">
              <a:latin typeface="Roboto"/>
              <a:cs typeface="Roboto"/>
            </a:endParaRPr>
          </a:p>
          <a:p>
            <a:pPr marL="12700" marR="5080" indent="326390">
              <a:lnSpc>
                <a:spcPct val="125000"/>
              </a:lnSpc>
              <a:buAutoNum type="arabicPeriod"/>
              <a:tabLst>
                <a:tab pos="33909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Совершенствование</a:t>
            </a: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Roboto"/>
                <a:cs typeface="Roboto"/>
              </a:rPr>
              <a:t>образовательного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процесса.</a:t>
            </a:r>
            <a:endParaRPr sz="2400">
              <a:latin typeface="Roboto"/>
              <a:cs typeface="Roboto"/>
            </a:endParaRPr>
          </a:p>
          <a:p>
            <a:pPr marL="339090" indent="-326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Вовлечение</a:t>
            </a:r>
            <a:r>
              <a:rPr sz="24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Roboto"/>
                <a:cs typeface="Roboto"/>
              </a:rPr>
              <a:t>родителей</a:t>
            </a:r>
            <a:r>
              <a:rPr sz="24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4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учащихся.</a:t>
            </a:r>
            <a:endParaRPr sz="2400">
              <a:latin typeface="Roboto"/>
              <a:cs typeface="Roboto"/>
            </a:endParaRPr>
          </a:p>
          <a:p>
            <a:pPr marL="339090" indent="-326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Развитие</a:t>
            </a:r>
            <a:r>
              <a:rPr sz="2400" spc="-1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сетевого</a:t>
            </a:r>
            <a:r>
              <a:rPr sz="2400" spc="-1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взаимодействия.</a:t>
            </a:r>
            <a:endParaRPr sz="2400">
              <a:latin typeface="Roboto"/>
              <a:cs typeface="Roboto"/>
            </a:endParaRPr>
          </a:p>
          <a:p>
            <a:pPr marL="339090" indent="-32639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39090" algn="l"/>
              </a:tabLst>
            </a:pP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Мониторинг</a:t>
            </a:r>
            <a:r>
              <a:rPr sz="24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4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dirty="0">
                <a:solidFill>
                  <a:srgbClr val="FFFFFF"/>
                </a:solidFill>
                <a:latin typeface="Roboto"/>
                <a:cs typeface="Roboto"/>
              </a:rPr>
              <a:t>оценка</a:t>
            </a:r>
            <a:r>
              <a:rPr sz="24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Roboto"/>
                <a:cs typeface="Roboto"/>
              </a:rPr>
              <a:t>качества.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93234" y="1289748"/>
            <a:ext cx="7905750" cy="222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99"/>
              </a:lnSpc>
              <a:spcBef>
                <a:spcPts val="95"/>
              </a:spcBef>
            </a:pPr>
            <a:r>
              <a:rPr sz="3600" spc="60" dirty="0"/>
              <a:t>Системное</a:t>
            </a:r>
            <a:r>
              <a:rPr sz="3600" spc="-135" dirty="0"/>
              <a:t> </a:t>
            </a:r>
            <a:r>
              <a:rPr sz="3600" spc="114" dirty="0"/>
              <a:t>повышение</a:t>
            </a:r>
            <a:r>
              <a:rPr sz="3600" spc="-130" dirty="0"/>
              <a:t> </a:t>
            </a:r>
            <a:r>
              <a:rPr sz="3600" spc="190" dirty="0"/>
              <a:t>качества </a:t>
            </a:r>
            <a:r>
              <a:rPr sz="3600" spc="95" dirty="0"/>
              <a:t>образования</a:t>
            </a:r>
            <a:r>
              <a:rPr sz="3600" spc="-145" dirty="0"/>
              <a:t> </a:t>
            </a:r>
            <a:r>
              <a:rPr sz="3600" spc="335" dirty="0"/>
              <a:t>в</a:t>
            </a:r>
            <a:r>
              <a:rPr sz="3600" spc="-145" dirty="0"/>
              <a:t> </a:t>
            </a:r>
            <a:r>
              <a:rPr sz="3600" spc="-90" dirty="0"/>
              <a:t>МБОУ</a:t>
            </a:r>
            <a:r>
              <a:rPr sz="3600" spc="-145" dirty="0"/>
              <a:t> СОШ </a:t>
            </a:r>
            <a:r>
              <a:rPr sz="3600" spc="85" dirty="0"/>
              <a:t>№20: </a:t>
            </a:r>
            <a:r>
              <a:rPr sz="3600" spc="-80" dirty="0"/>
              <a:t>от</a:t>
            </a:r>
            <a:r>
              <a:rPr sz="3600" spc="-85" dirty="0"/>
              <a:t> </a:t>
            </a:r>
            <a:r>
              <a:rPr sz="3600" dirty="0"/>
              <a:t>преодоления</a:t>
            </a:r>
            <a:r>
              <a:rPr sz="3600" spc="-85" dirty="0"/>
              <a:t> </a:t>
            </a:r>
            <a:r>
              <a:rPr sz="3600" dirty="0"/>
              <a:t>трудностей</a:t>
            </a:r>
            <a:r>
              <a:rPr sz="3600" spc="-85" dirty="0"/>
              <a:t> </a:t>
            </a:r>
            <a:r>
              <a:rPr sz="3600" spc="160" dirty="0"/>
              <a:t>к </a:t>
            </a:r>
            <a:r>
              <a:rPr sz="3600" spc="125" dirty="0"/>
              <a:t>устойчивым</a:t>
            </a:r>
            <a:r>
              <a:rPr sz="3600" spc="-145" dirty="0"/>
              <a:t> </a:t>
            </a:r>
            <a:r>
              <a:rPr sz="3600" spc="85" dirty="0"/>
              <a:t>результатам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10903934" y="3611975"/>
            <a:ext cx="7384415" cy="5863590"/>
            <a:chOff x="10903934" y="3611975"/>
            <a:chExt cx="7384415" cy="5863590"/>
          </a:xfrm>
        </p:grpSpPr>
        <p:sp>
          <p:nvSpPr>
            <p:cNvPr id="10" name="object 10"/>
            <p:cNvSpPr/>
            <p:nvPr/>
          </p:nvSpPr>
          <p:spPr>
            <a:xfrm>
              <a:off x="10903934" y="5513736"/>
              <a:ext cx="7384415" cy="3961765"/>
            </a:xfrm>
            <a:custGeom>
              <a:avLst/>
              <a:gdLst/>
              <a:ahLst/>
              <a:cxnLst/>
              <a:rect l="l" t="t" r="r" b="b"/>
              <a:pathLst>
                <a:path w="7384415" h="3961765">
                  <a:moveTo>
                    <a:pt x="7384066" y="3961209"/>
                  </a:moveTo>
                  <a:lnTo>
                    <a:pt x="0" y="3961209"/>
                  </a:lnTo>
                  <a:lnTo>
                    <a:pt x="0" y="0"/>
                  </a:lnTo>
                  <a:lnTo>
                    <a:pt x="7384066" y="0"/>
                  </a:lnTo>
                  <a:lnTo>
                    <a:pt x="7384066" y="396120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76906" y="3611975"/>
              <a:ext cx="2376487" cy="23764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026488" y="5931090"/>
            <a:ext cx="7061834" cy="11398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950" b="1" dirty="0">
                <a:latin typeface="Roboto"/>
                <a:cs typeface="Roboto"/>
              </a:rPr>
              <a:t>Цель </a:t>
            </a:r>
            <a:r>
              <a:rPr sz="1950" b="1" spc="-10" dirty="0">
                <a:latin typeface="Roboto"/>
                <a:cs typeface="Roboto"/>
              </a:rPr>
              <a:t>проекта:</a:t>
            </a:r>
            <a:endParaRPr sz="1950">
              <a:latin typeface="Roboto"/>
              <a:cs typeface="Roboto"/>
            </a:endParaRPr>
          </a:p>
          <a:p>
            <a:pPr marL="12700" marR="5080">
              <a:lnSpc>
                <a:spcPct val="125000"/>
              </a:lnSpc>
            </a:pPr>
            <a:r>
              <a:rPr sz="1950" dirty="0">
                <a:latin typeface="Roboto"/>
                <a:cs typeface="Roboto"/>
              </a:rPr>
              <a:t>Повышение</a:t>
            </a:r>
            <a:r>
              <a:rPr sz="1950" spc="-4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качества</a:t>
            </a:r>
            <a:r>
              <a:rPr sz="1950" spc="-4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образования</a:t>
            </a:r>
            <a:r>
              <a:rPr sz="1950" spc="-35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в</a:t>
            </a:r>
            <a:r>
              <a:rPr sz="1950" spc="-4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МБОУ</a:t>
            </a:r>
            <a:r>
              <a:rPr sz="1950" spc="-35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СОШ</a:t>
            </a:r>
            <a:r>
              <a:rPr sz="1950" spc="-4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№20</a:t>
            </a:r>
            <a:r>
              <a:rPr sz="1950" spc="-4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через </a:t>
            </a:r>
            <a:r>
              <a:rPr sz="1950" dirty="0">
                <a:latin typeface="Roboto"/>
                <a:cs typeface="Roboto"/>
              </a:rPr>
              <a:t>системное</a:t>
            </a:r>
            <a:r>
              <a:rPr sz="1950" spc="28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использование</a:t>
            </a:r>
            <a:r>
              <a:rPr sz="1950" spc="285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современных</a:t>
            </a:r>
            <a:r>
              <a:rPr sz="1950" spc="28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образовательных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26488" y="7045514"/>
            <a:ext cx="7061834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1562100" algn="l"/>
                <a:tab pos="1618615" algn="l"/>
                <a:tab pos="3465829" algn="l"/>
                <a:tab pos="4237990" algn="l"/>
                <a:tab pos="4834255" algn="l"/>
                <a:tab pos="5161280" algn="l"/>
                <a:tab pos="6139180" algn="l"/>
              </a:tabLst>
            </a:pPr>
            <a:r>
              <a:rPr sz="1950" spc="-10" dirty="0">
                <a:latin typeface="Roboto"/>
                <a:cs typeface="Roboto"/>
              </a:rPr>
              <a:t>технологий,</a:t>
            </a:r>
            <a:r>
              <a:rPr sz="1950" dirty="0">
                <a:latin typeface="Roboto"/>
                <a:cs typeface="Roboto"/>
              </a:rPr>
              <a:t>		</a:t>
            </a:r>
            <a:r>
              <a:rPr sz="1950" spc="-10" dirty="0">
                <a:latin typeface="Roboto"/>
                <a:cs typeface="Roboto"/>
              </a:rPr>
              <a:t>совершенствование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10" dirty="0">
                <a:latin typeface="Roboto"/>
                <a:cs typeface="Roboto"/>
              </a:rPr>
              <a:t>методической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25" dirty="0">
                <a:latin typeface="Roboto"/>
                <a:cs typeface="Roboto"/>
              </a:rPr>
              <a:t>работы, </a:t>
            </a:r>
            <a:r>
              <a:rPr sz="1950" spc="-10" dirty="0">
                <a:latin typeface="Roboto"/>
                <a:cs typeface="Roboto"/>
              </a:rPr>
              <a:t>повышение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10" dirty="0">
                <a:latin typeface="Roboto"/>
                <a:cs typeface="Roboto"/>
              </a:rPr>
              <a:t>квалификации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10" dirty="0">
                <a:latin typeface="Roboto"/>
                <a:cs typeface="Roboto"/>
              </a:rPr>
              <a:t>педагогов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50" dirty="0">
                <a:latin typeface="Roboto"/>
                <a:cs typeface="Roboto"/>
              </a:rPr>
              <a:t>и</a:t>
            </a:r>
            <a:r>
              <a:rPr sz="1950" dirty="0">
                <a:latin typeface="Roboto"/>
                <a:cs typeface="Roboto"/>
              </a:rPr>
              <a:t>	</a:t>
            </a:r>
            <a:r>
              <a:rPr sz="1950" spc="-10" dirty="0">
                <a:latin typeface="Roboto"/>
                <a:cs typeface="Roboto"/>
              </a:rPr>
              <a:t>управленческих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26488" y="7788464"/>
            <a:ext cx="7061834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950" spc="-10" dirty="0">
                <a:latin typeface="Roboto"/>
                <a:cs typeface="Roboto"/>
              </a:rPr>
              <a:t>кадров,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а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также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создание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условий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для</a:t>
            </a:r>
            <a:r>
              <a:rPr sz="1950" spc="-55" dirty="0">
                <a:latin typeface="Roboto"/>
                <a:cs typeface="Roboto"/>
              </a:rPr>
              <a:t> </a:t>
            </a:r>
            <a:r>
              <a:rPr sz="1950" dirty="0">
                <a:latin typeface="Roboto"/>
                <a:cs typeface="Roboto"/>
              </a:rPr>
              <a:t>успешной</a:t>
            </a:r>
            <a:r>
              <a:rPr sz="1950" spc="-60" dirty="0">
                <a:latin typeface="Roboto"/>
                <a:cs typeface="Roboto"/>
              </a:rPr>
              <a:t> </a:t>
            </a:r>
            <a:r>
              <a:rPr sz="1950" spc="-10" dirty="0">
                <a:latin typeface="Roboto"/>
                <a:cs typeface="Roboto"/>
              </a:rPr>
              <a:t>адаптации </a:t>
            </a:r>
            <a:r>
              <a:rPr sz="1950" dirty="0">
                <a:latin typeface="Roboto"/>
                <a:cs typeface="Roboto"/>
              </a:rPr>
              <a:t>и</a:t>
            </a:r>
            <a:r>
              <a:rPr sz="1950" spc="70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обучения</a:t>
            </a:r>
            <a:r>
              <a:rPr sz="1950" spc="70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детей,</a:t>
            </a:r>
            <a:r>
              <a:rPr sz="1950" spc="75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для</a:t>
            </a:r>
            <a:r>
              <a:rPr sz="1950" spc="70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которых</a:t>
            </a:r>
            <a:r>
              <a:rPr sz="1950" spc="75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русский</a:t>
            </a:r>
            <a:r>
              <a:rPr sz="1950" spc="70" dirty="0">
                <a:latin typeface="Roboto"/>
                <a:cs typeface="Roboto"/>
              </a:rPr>
              <a:t>  </a:t>
            </a:r>
            <a:r>
              <a:rPr sz="1950" dirty="0">
                <a:latin typeface="Roboto"/>
                <a:cs typeface="Roboto"/>
              </a:rPr>
              <a:t>язык</a:t>
            </a:r>
            <a:r>
              <a:rPr sz="1950" spc="75" dirty="0">
                <a:latin typeface="Roboto"/>
                <a:cs typeface="Roboto"/>
              </a:rPr>
              <a:t>  </a:t>
            </a:r>
            <a:r>
              <a:rPr sz="1950" spc="-10" dirty="0">
                <a:latin typeface="Roboto"/>
                <a:cs typeface="Roboto"/>
              </a:rPr>
              <a:t>является иностранным.</a:t>
            </a:r>
            <a:endParaRPr sz="19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3393" y="0"/>
            <a:ext cx="1034415" cy="1034415"/>
          </a:xfrm>
          <a:custGeom>
            <a:avLst/>
            <a:gdLst/>
            <a:ahLst/>
            <a:cxnLst/>
            <a:rect l="l" t="t" r="r" b="b"/>
            <a:pathLst>
              <a:path w="1034415" h="1034415">
                <a:moveTo>
                  <a:pt x="1034355" y="1034355"/>
                </a:moveTo>
                <a:lnTo>
                  <a:pt x="0" y="1034355"/>
                </a:lnTo>
                <a:lnTo>
                  <a:pt x="0" y="0"/>
                </a:lnTo>
                <a:lnTo>
                  <a:pt x="1034355" y="0"/>
                </a:lnTo>
                <a:lnTo>
                  <a:pt x="1034355" y="1034355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31247" y="218757"/>
            <a:ext cx="278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30" dirty="0">
                <a:solidFill>
                  <a:srgbClr val="FFFFFF"/>
                </a:solidFill>
                <a:latin typeface="Palatino Linotype"/>
                <a:cs typeface="Palatino Linotype"/>
              </a:rPr>
              <a:t>7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36942" y="6220936"/>
            <a:ext cx="17754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Roboto"/>
                <a:cs typeface="Roboto"/>
              </a:rPr>
              <a:t>Этапы</a:t>
            </a:r>
            <a:r>
              <a:rPr sz="1500" b="1" spc="-45" dirty="0">
                <a:latin typeface="Roboto"/>
                <a:cs typeface="Roboto"/>
              </a:rPr>
              <a:t> </a:t>
            </a:r>
            <a:r>
              <a:rPr sz="1500" b="1" spc="-10" dirty="0">
                <a:latin typeface="Roboto"/>
                <a:cs typeface="Roboto"/>
              </a:rPr>
              <a:t>реализации: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36942" y="6735285"/>
            <a:ext cx="4396105" cy="20256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00" dirty="0">
                <a:latin typeface="Roboto"/>
                <a:cs typeface="Roboto"/>
              </a:rPr>
              <a:t>1.</a:t>
            </a:r>
            <a:r>
              <a:rPr sz="1500" spc="15" dirty="0">
                <a:latin typeface="Roboto"/>
                <a:cs typeface="Roboto"/>
              </a:rPr>
              <a:t> </a:t>
            </a:r>
            <a:r>
              <a:rPr sz="1500" spc="-20" dirty="0">
                <a:latin typeface="Roboto"/>
                <a:cs typeface="Roboto"/>
              </a:rPr>
              <a:t>Подготовительный</a:t>
            </a:r>
            <a:r>
              <a:rPr sz="1500" spc="15" dirty="0">
                <a:latin typeface="Roboto"/>
                <a:cs typeface="Roboto"/>
              </a:rPr>
              <a:t> </a:t>
            </a:r>
            <a:r>
              <a:rPr sz="1500" spc="-25" dirty="0">
                <a:latin typeface="Roboto"/>
                <a:cs typeface="Roboto"/>
              </a:rPr>
              <a:t>(август-</a:t>
            </a:r>
            <a:r>
              <a:rPr sz="1500" spc="-30" dirty="0">
                <a:latin typeface="Roboto"/>
                <a:cs typeface="Roboto"/>
              </a:rPr>
              <a:t>сентябрь</a:t>
            </a:r>
            <a:r>
              <a:rPr sz="1500" spc="15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2024):</a:t>
            </a:r>
            <a:endParaRPr sz="1500">
              <a:latin typeface="Roboto"/>
              <a:cs typeface="Roboto"/>
            </a:endParaRPr>
          </a:p>
          <a:p>
            <a:pPr marL="153670">
              <a:lnSpc>
                <a:spcPct val="100000"/>
              </a:lnSpc>
              <a:spcBef>
                <a:spcPts val="450"/>
              </a:spcBef>
            </a:pPr>
            <a:r>
              <a:rPr sz="1500" spc="-265" dirty="0">
                <a:latin typeface="Roboto"/>
                <a:cs typeface="Roboto"/>
              </a:rPr>
              <a:t>-</a:t>
            </a:r>
            <a:r>
              <a:rPr sz="1500" spc="-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Анализ, планирование, </a:t>
            </a:r>
            <a:r>
              <a:rPr sz="1500" spc="-20" dirty="0">
                <a:latin typeface="Roboto"/>
                <a:cs typeface="Roboto"/>
              </a:rPr>
              <a:t>курсы</a:t>
            </a:r>
            <a:r>
              <a:rPr sz="1500" dirty="0">
                <a:latin typeface="Roboto"/>
                <a:cs typeface="Roboto"/>
              </a:rPr>
              <a:t> для </a:t>
            </a:r>
            <a:r>
              <a:rPr sz="1500" spc="-10" dirty="0">
                <a:latin typeface="Roboto"/>
                <a:cs typeface="Roboto"/>
              </a:rPr>
              <a:t>педагогов</a:t>
            </a: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dirty="0">
                <a:latin typeface="Roboto"/>
                <a:cs typeface="Roboto"/>
              </a:rPr>
              <a:t>2.</a:t>
            </a:r>
            <a:r>
              <a:rPr sz="1500" spc="-2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Основной</a:t>
            </a:r>
            <a:r>
              <a:rPr sz="1500" spc="-15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(октябрь </a:t>
            </a:r>
            <a:r>
              <a:rPr sz="1500" dirty="0">
                <a:latin typeface="Roboto"/>
                <a:cs typeface="Roboto"/>
              </a:rPr>
              <a:t>2024</a:t>
            </a:r>
            <a:r>
              <a:rPr sz="1500" spc="-15" dirty="0">
                <a:latin typeface="Roboto"/>
                <a:cs typeface="Roboto"/>
              </a:rPr>
              <a:t> </a:t>
            </a:r>
            <a:r>
              <a:rPr sz="1500" spc="-265" dirty="0">
                <a:latin typeface="Roboto"/>
                <a:cs typeface="Roboto"/>
              </a:rPr>
              <a:t>-</a:t>
            </a:r>
            <a:r>
              <a:rPr sz="1500" spc="-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апрель</a:t>
            </a:r>
            <a:r>
              <a:rPr sz="1500" spc="-15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2025):</a:t>
            </a:r>
            <a:endParaRPr sz="1500">
              <a:latin typeface="Roboto"/>
              <a:cs typeface="Roboto"/>
            </a:endParaRPr>
          </a:p>
          <a:p>
            <a:pPr marL="12700" marR="535940" indent="140970">
              <a:lnSpc>
                <a:spcPct val="125000"/>
              </a:lnSpc>
            </a:pPr>
            <a:r>
              <a:rPr sz="1500" spc="-265" dirty="0">
                <a:latin typeface="Roboto"/>
                <a:cs typeface="Roboto"/>
              </a:rPr>
              <a:t>-</a:t>
            </a:r>
            <a:r>
              <a:rPr sz="1500" spc="-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Семинары,</a:t>
            </a:r>
            <a:r>
              <a:rPr sz="1500" spc="-60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индивидуальные</a:t>
            </a:r>
            <a:r>
              <a:rPr sz="1500" spc="-35" dirty="0">
                <a:latin typeface="Roboto"/>
                <a:cs typeface="Roboto"/>
              </a:rPr>
              <a:t> </a:t>
            </a:r>
            <a:r>
              <a:rPr sz="1500" spc="-20" dirty="0">
                <a:latin typeface="Roboto"/>
                <a:cs typeface="Roboto"/>
              </a:rPr>
              <a:t>маршруты, </a:t>
            </a:r>
            <a:r>
              <a:rPr sz="1500" spc="-10" dirty="0">
                <a:latin typeface="Roboto"/>
                <a:cs typeface="Roboto"/>
              </a:rPr>
              <a:t>диагностика</a:t>
            </a: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dirty="0">
                <a:latin typeface="Roboto"/>
                <a:cs typeface="Roboto"/>
              </a:rPr>
              <a:t>3.</a:t>
            </a:r>
            <a:r>
              <a:rPr sz="1500" spc="-35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Заключительный</a:t>
            </a:r>
            <a:r>
              <a:rPr sz="1500" spc="-30" dirty="0">
                <a:latin typeface="Roboto"/>
                <a:cs typeface="Roboto"/>
              </a:rPr>
              <a:t> (май-</a:t>
            </a:r>
            <a:r>
              <a:rPr sz="1500" spc="-10" dirty="0">
                <a:latin typeface="Roboto"/>
                <a:cs typeface="Roboto"/>
              </a:rPr>
              <a:t>июнь</a:t>
            </a:r>
            <a:r>
              <a:rPr sz="1500" spc="-30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2025):</a:t>
            </a:r>
            <a:endParaRPr sz="1500">
              <a:latin typeface="Roboto"/>
              <a:cs typeface="Roboto"/>
            </a:endParaRPr>
          </a:p>
          <a:p>
            <a:pPr marL="153670">
              <a:lnSpc>
                <a:spcPct val="100000"/>
              </a:lnSpc>
              <a:spcBef>
                <a:spcPts val="450"/>
              </a:spcBef>
            </a:pPr>
            <a:r>
              <a:rPr sz="1500" spc="-265" dirty="0">
                <a:latin typeface="Roboto"/>
                <a:cs typeface="Roboto"/>
              </a:rPr>
              <a:t>-</a:t>
            </a:r>
            <a:r>
              <a:rPr sz="1500" spc="-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Итоговый</a:t>
            </a:r>
            <a:r>
              <a:rPr sz="1500" spc="-95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мониторинг,</a:t>
            </a:r>
            <a:r>
              <a:rPr sz="1500" spc="-80" dirty="0">
                <a:latin typeface="Roboto"/>
                <a:cs typeface="Roboto"/>
              </a:rPr>
              <a:t> </a:t>
            </a:r>
            <a:r>
              <a:rPr sz="1500" dirty="0">
                <a:latin typeface="Roboto"/>
                <a:cs typeface="Roboto"/>
              </a:rPr>
              <a:t>анализ,</a:t>
            </a:r>
            <a:r>
              <a:rPr sz="1500" spc="-60" dirty="0">
                <a:latin typeface="Roboto"/>
                <a:cs typeface="Roboto"/>
              </a:rPr>
              <a:t> </a:t>
            </a:r>
            <a:r>
              <a:rPr sz="1500" spc="-10" dirty="0">
                <a:latin typeface="Roboto"/>
                <a:cs typeface="Roboto"/>
              </a:rPr>
              <a:t>рекомендации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71026" y="1224819"/>
            <a:ext cx="9315450" cy="4486275"/>
          </a:xfrm>
          <a:prstGeom prst="rect">
            <a:avLst/>
          </a:prstGeom>
          <a:solidFill>
            <a:srgbClr val="03989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/>
          </a:p>
          <a:p>
            <a:pPr marL="1299210" marR="1218565" indent="144145">
              <a:lnSpc>
                <a:spcPct val="125000"/>
              </a:lnSpc>
            </a:pPr>
            <a:r>
              <a:rPr spc="140" dirty="0">
                <a:solidFill>
                  <a:srgbClr val="FFFFFF"/>
                </a:solidFill>
              </a:rPr>
              <a:t>Ожидаемые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14" dirty="0">
                <a:solidFill>
                  <a:srgbClr val="FFFFFF"/>
                </a:solidFill>
              </a:rPr>
              <a:t>результаты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и </a:t>
            </a:r>
            <a:r>
              <a:rPr spc="150" dirty="0">
                <a:solidFill>
                  <a:srgbClr val="FFFFFF"/>
                </a:solidFill>
              </a:rPr>
              <a:t>этапы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130" dirty="0">
                <a:solidFill>
                  <a:srgbClr val="FFFFFF"/>
                </a:solidFill>
              </a:rPr>
              <a:t>реализации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проекта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75392" y="7013543"/>
            <a:ext cx="1176655" cy="1179195"/>
            <a:chOff x="475392" y="7013543"/>
            <a:chExt cx="1176655" cy="1179195"/>
          </a:xfrm>
        </p:grpSpPr>
        <p:sp>
          <p:nvSpPr>
            <p:cNvPr id="8" name="object 8"/>
            <p:cNvSpPr/>
            <p:nvPr/>
          </p:nvSpPr>
          <p:spPr>
            <a:xfrm>
              <a:off x="475386" y="7013549"/>
              <a:ext cx="1176655" cy="1179195"/>
            </a:xfrm>
            <a:custGeom>
              <a:avLst/>
              <a:gdLst/>
              <a:ahLst/>
              <a:cxnLst/>
              <a:rect l="l" t="t" r="r" b="b"/>
              <a:pathLst>
                <a:path w="1176655" h="1179195">
                  <a:moveTo>
                    <a:pt x="1176337" y="589584"/>
                  </a:moveTo>
                  <a:lnTo>
                    <a:pt x="1174343" y="531622"/>
                  </a:lnTo>
                  <a:lnTo>
                    <a:pt x="1166444" y="474179"/>
                  </a:lnTo>
                  <a:lnTo>
                    <a:pt x="1152753" y="417842"/>
                  </a:lnTo>
                  <a:lnTo>
                    <a:pt x="1133386" y="363194"/>
                  </a:lnTo>
                  <a:lnTo>
                    <a:pt x="1108557" y="310819"/>
                  </a:lnTo>
                  <a:lnTo>
                    <a:pt x="1078509" y="261264"/>
                  </a:lnTo>
                  <a:lnTo>
                    <a:pt x="1043597" y="215023"/>
                  </a:lnTo>
                  <a:lnTo>
                    <a:pt x="1004125" y="172618"/>
                  </a:lnTo>
                  <a:lnTo>
                    <a:pt x="961821" y="133070"/>
                  </a:lnTo>
                  <a:lnTo>
                    <a:pt x="915708" y="98056"/>
                  </a:lnTo>
                  <a:lnTo>
                    <a:pt x="866267" y="67945"/>
                  </a:lnTo>
                  <a:lnTo>
                    <a:pt x="814019" y="43053"/>
                  </a:lnTo>
                  <a:lnTo>
                    <a:pt x="759498" y="23634"/>
                  </a:lnTo>
                  <a:lnTo>
                    <a:pt x="703300" y="9906"/>
                  </a:lnTo>
                  <a:lnTo>
                    <a:pt x="645985" y="1993"/>
                  </a:lnTo>
                  <a:lnTo>
                    <a:pt x="588162" y="0"/>
                  </a:lnTo>
                  <a:lnTo>
                    <a:pt x="559193" y="254"/>
                  </a:lnTo>
                  <a:lnTo>
                    <a:pt x="501637" y="5207"/>
                  </a:lnTo>
                  <a:lnTo>
                    <a:pt x="444728" y="16065"/>
                  </a:lnTo>
                  <a:lnTo>
                    <a:pt x="389369" y="32639"/>
                  </a:lnTo>
                  <a:lnTo>
                    <a:pt x="335851" y="54851"/>
                  </a:lnTo>
                  <a:lnTo>
                    <a:pt x="285000" y="82346"/>
                  </a:lnTo>
                  <a:lnTo>
                    <a:pt x="237096" y="114998"/>
                  </a:lnTo>
                  <a:lnTo>
                    <a:pt x="192874" y="152273"/>
                  </a:lnTo>
                  <a:lnTo>
                    <a:pt x="151904" y="193344"/>
                  </a:lnTo>
                  <a:lnTo>
                    <a:pt x="114719" y="237667"/>
                  </a:lnTo>
                  <a:lnTo>
                    <a:pt x="82143" y="285686"/>
                  </a:lnTo>
                  <a:lnTo>
                    <a:pt x="54711" y="336651"/>
                  </a:lnTo>
                  <a:lnTo>
                    <a:pt x="32562" y="390309"/>
                  </a:lnTo>
                  <a:lnTo>
                    <a:pt x="16027" y="445795"/>
                  </a:lnTo>
                  <a:lnTo>
                    <a:pt x="5194" y="502843"/>
                  </a:lnTo>
                  <a:lnTo>
                    <a:pt x="254" y="560539"/>
                  </a:lnTo>
                  <a:lnTo>
                    <a:pt x="0" y="589584"/>
                  </a:lnTo>
                  <a:lnTo>
                    <a:pt x="381" y="618604"/>
                  </a:lnTo>
                  <a:lnTo>
                    <a:pt x="5511" y="676249"/>
                  </a:lnTo>
                  <a:lnTo>
                    <a:pt x="16459" y="733234"/>
                  </a:lnTo>
                  <a:lnTo>
                    <a:pt x="33045" y="788682"/>
                  </a:lnTo>
                  <a:lnTo>
                    <a:pt x="55181" y="842302"/>
                  </a:lnTo>
                  <a:lnTo>
                    <a:pt x="82550" y="893267"/>
                  </a:lnTo>
                  <a:lnTo>
                    <a:pt x="114985" y="941324"/>
                  </a:lnTo>
                  <a:lnTo>
                    <a:pt x="152006" y="985748"/>
                  </a:lnTo>
                  <a:lnTo>
                    <a:pt x="192874" y="1026896"/>
                  </a:lnTo>
                  <a:lnTo>
                    <a:pt x="237096" y="1064171"/>
                  </a:lnTo>
                  <a:lnTo>
                    <a:pt x="285000" y="1096822"/>
                  </a:lnTo>
                  <a:lnTo>
                    <a:pt x="335851" y="1124318"/>
                  </a:lnTo>
                  <a:lnTo>
                    <a:pt x="389369" y="1146530"/>
                  </a:lnTo>
                  <a:lnTo>
                    <a:pt x="444728" y="1163104"/>
                  </a:lnTo>
                  <a:lnTo>
                    <a:pt x="501637" y="1173949"/>
                  </a:lnTo>
                  <a:lnTo>
                    <a:pt x="559193" y="1178902"/>
                  </a:lnTo>
                  <a:lnTo>
                    <a:pt x="588162" y="1179169"/>
                  </a:lnTo>
                  <a:lnTo>
                    <a:pt x="617143" y="1178902"/>
                  </a:lnTo>
                  <a:lnTo>
                    <a:pt x="674700" y="1173949"/>
                  </a:lnTo>
                  <a:lnTo>
                    <a:pt x="731608" y="1163104"/>
                  </a:lnTo>
                  <a:lnTo>
                    <a:pt x="786968" y="1146530"/>
                  </a:lnTo>
                  <a:lnTo>
                    <a:pt x="840486" y="1124318"/>
                  </a:lnTo>
                  <a:lnTo>
                    <a:pt x="891336" y="1096822"/>
                  </a:lnTo>
                  <a:lnTo>
                    <a:pt x="939241" y="1064171"/>
                  </a:lnTo>
                  <a:lnTo>
                    <a:pt x="983462" y="1026896"/>
                  </a:lnTo>
                  <a:lnTo>
                    <a:pt x="1037920" y="970026"/>
                  </a:lnTo>
                  <a:lnTo>
                    <a:pt x="1068387" y="931113"/>
                  </a:lnTo>
                  <a:lnTo>
                    <a:pt x="1095527" y="889800"/>
                  </a:lnTo>
                  <a:lnTo>
                    <a:pt x="1119339" y="846086"/>
                  </a:lnTo>
                  <a:lnTo>
                    <a:pt x="1144511" y="784834"/>
                  </a:lnTo>
                  <a:lnTo>
                    <a:pt x="1162532" y="721118"/>
                  </a:lnTo>
                  <a:lnTo>
                    <a:pt x="1173200" y="655739"/>
                  </a:lnTo>
                  <a:lnTo>
                    <a:pt x="1176337" y="589584"/>
                  </a:lnTo>
                  <a:close/>
                </a:path>
              </a:pathLst>
            </a:custGeom>
            <a:solidFill>
              <a:srgbClr val="039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190" y="7355776"/>
              <a:ext cx="495300" cy="494665"/>
            </a:xfrm>
            <a:custGeom>
              <a:avLst/>
              <a:gdLst/>
              <a:ahLst/>
              <a:cxnLst/>
              <a:rect l="l" t="t" r="r" b="b"/>
              <a:pathLst>
                <a:path w="495300" h="494665">
                  <a:moveTo>
                    <a:pt x="494817" y="106095"/>
                  </a:moveTo>
                  <a:lnTo>
                    <a:pt x="437807" y="6083"/>
                  </a:lnTo>
                  <a:lnTo>
                    <a:pt x="423164" y="0"/>
                  </a:lnTo>
                  <a:lnTo>
                    <a:pt x="414782" y="304"/>
                  </a:lnTo>
                  <a:lnTo>
                    <a:pt x="407987" y="4699"/>
                  </a:lnTo>
                  <a:lnTo>
                    <a:pt x="402780" y="13195"/>
                  </a:lnTo>
                  <a:lnTo>
                    <a:pt x="193700" y="283464"/>
                  </a:lnTo>
                  <a:lnTo>
                    <a:pt x="96939" y="164985"/>
                  </a:lnTo>
                  <a:lnTo>
                    <a:pt x="91757" y="156387"/>
                  </a:lnTo>
                  <a:lnTo>
                    <a:pt x="84963" y="151993"/>
                  </a:lnTo>
                  <a:lnTo>
                    <a:pt x="68097" y="151917"/>
                  </a:lnTo>
                  <a:lnTo>
                    <a:pt x="61302" y="156311"/>
                  </a:lnTo>
                  <a:lnTo>
                    <a:pt x="56159" y="164985"/>
                  </a:lnTo>
                  <a:lnTo>
                    <a:pt x="10198" y="217741"/>
                  </a:lnTo>
                  <a:lnTo>
                    <a:pt x="5854" y="225018"/>
                  </a:lnTo>
                  <a:lnTo>
                    <a:pt x="2705" y="232930"/>
                  </a:lnTo>
                  <a:lnTo>
                    <a:pt x="762" y="241452"/>
                  </a:lnTo>
                  <a:lnTo>
                    <a:pt x="0" y="250596"/>
                  </a:lnTo>
                  <a:lnTo>
                    <a:pt x="1371" y="257962"/>
                  </a:lnTo>
                  <a:lnTo>
                    <a:pt x="3530" y="264807"/>
                  </a:lnTo>
                  <a:lnTo>
                    <a:pt x="6464" y="271145"/>
                  </a:lnTo>
                  <a:lnTo>
                    <a:pt x="10198" y="276974"/>
                  </a:lnTo>
                  <a:lnTo>
                    <a:pt x="127520" y="422059"/>
                  </a:lnTo>
                  <a:lnTo>
                    <a:pt x="168300" y="481520"/>
                  </a:lnTo>
                  <a:lnTo>
                    <a:pt x="173939" y="487070"/>
                  </a:lnTo>
                  <a:lnTo>
                    <a:pt x="180060" y="491083"/>
                  </a:lnTo>
                  <a:lnTo>
                    <a:pt x="186639" y="493560"/>
                  </a:lnTo>
                  <a:lnTo>
                    <a:pt x="193700" y="494487"/>
                  </a:lnTo>
                  <a:lnTo>
                    <a:pt x="201536" y="492887"/>
                  </a:lnTo>
                  <a:lnTo>
                    <a:pt x="208330" y="488569"/>
                  </a:lnTo>
                  <a:lnTo>
                    <a:pt x="214083" y="481520"/>
                  </a:lnTo>
                  <a:lnTo>
                    <a:pt x="255041" y="422059"/>
                  </a:lnTo>
                  <a:lnTo>
                    <a:pt x="489521" y="125412"/>
                  </a:lnTo>
                  <a:lnTo>
                    <a:pt x="492226" y="119278"/>
                  </a:lnTo>
                  <a:lnTo>
                    <a:pt x="493991" y="112839"/>
                  </a:lnTo>
                  <a:lnTo>
                    <a:pt x="494817" y="10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321891" y="7009447"/>
            <a:ext cx="1176655" cy="1179195"/>
            <a:chOff x="11321891" y="7009447"/>
            <a:chExt cx="1176655" cy="1179195"/>
          </a:xfrm>
        </p:grpSpPr>
        <p:sp>
          <p:nvSpPr>
            <p:cNvPr id="11" name="object 11"/>
            <p:cNvSpPr/>
            <p:nvPr/>
          </p:nvSpPr>
          <p:spPr>
            <a:xfrm>
              <a:off x="11321885" y="7009447"/>
              <a:ext cx="1176655" cy="1179195"/>
            </a:xfrm>
            <a:custGeom>
              <a:avLst/>
              <a:gdLst/>
              <a:ahLst/>
              <a:cxnLst/>
              <a:rect l="l" t="t" r="r" b="b"/>
              <a:pathLst>
                <a:path w="1176654" h="1179195">
                  <a:moveTo>
                    <a:pt x="1176337" y="589584"/>
                  </a:moveTo>
                  <a:lnTo>
                    <a:pt x="1174343" y="531634"/>
                  </a:lnTo>
                  <a:lnTo>
                    <a:pt x="1166444" y="474179"/>
                  </a:lnTo>
                  <a:lnTo>
                    <a:pt x="1152753" y="417842"/>
                  </a:lnTo>
                  <a:lnTo>
                    <a:pt x="1133386" y="363207"/>
                  </a:lnTo>
                  <a:lnTo>
                    <a:pt x="1108557" y="310819"/>
                  </a:lnTo>
                  <a:lnTo>
                    <a:pt x="1078509" y="261264"/>
                  </a:lnTo>
                  <a:lnTo>
                    <a:pt x="1043597" y="215036"/>
                  </a:lnTo>
                  <a:lnTo>
                    <a:pt x="1004125" y="172631"/>
                  </a:lnTo>
                  <a:lnTo>
                    <a:pt x="961821" y="133070"/>
                  </a:lnTo>
                  <a:lnTo>
                    <a:pt x="915708" y="98069"/>
                  </a:lnTo>
                  <a:lnTo>
                    <a:pt x="866267" y="67945"/>
                  </a:lnTo>
                  <a:lnTo>
                    <a:pt x="814019" y="43065"/>
                  </a:lnTo>
                  <a:lnTo>
                    <a:pt x="759498" y="23647"/>
                  </a:lnTo>
                  <a:lnTo>
                    <a:pt x="703300" y="9918"/>
                  </a:lnTo>
                  <a:lnTo>
                    <a:pt x="645985" y="1993"/>
                  </a:lnTo>
                  <a:lnTo>
                    <a:pt x="588162" y="0"/>
                  </a:lnTo>
                  <a:lnTo>
                    <a:pt x="559193" y="266"/>
                  </a:lnTo>
                  <a:lnTo>
                    <a:pt x="501637" y="5219"/>
                  </a:lnTo>
                  <a:lnTo>
                    <a:pt x="444728" y="16065"/>
                  </a:lnTo>
                  <a:lnTo>
                    <a:pt x="389369" y="32639"/>
                  </a:lnTo>
                  <a:lnTo>
                    <a:pt x="335838" y="54851"/>
                  </a:lnTo>
                  <a:lnTo>
                    <a:pt x="285000" y="82346"/>
                  </a:lnTo>
                  <a:lnTo>
                    <a:pt x="237096" y="114998"/>
                  </a:lnTo>
                  <a:lnTo>
                    <a:pt x="192874" y="152285"/>
                  </a:lnTo>
                  <a:lnTo>
                    <a:pt x="151904" y="193344"/>
                  </a:lnTo>
                  <a:lnTo>
                    <a:pt x="114719" y="237667"/>
                  </a:lnTo>
                  <a:lnTo>
                    <a:pt x="82143" y="285686"/>
                  </a:lnTo>
                  <a:lnTo>
                    <a:pt x="54711" y="336664"/>
                  </a:lnTo>
                  <a:lnTo>
                    <a:pt x="32562" y="390309"/>
                  </a:lnTo>
                  <a:lnTo>
                    <a:pt x="16027" y="445795"/>
                  </a:lnTo>
                  <a:lnTo>
                    <a:pt x="5194" y="502843"/>
                  </a:lnTo>
                  <a:lnTo>
                    <a:pt x="254" y="560552"/>
                  </a:lnTo>
                  <a:lnTo>
                    <a:pt x="0" y="589584"/>
                  </a:lnTo>
                  <a:lnTo>
                    <a:pt x="381" y="618604"/>
                  </a:lnTo>
                  <a:lnTo>
                    <a:pt x="5511" y="676262"/>
                  </a:lnTo>
                  <a:lnTo>
                    <a:pt x="16459" y="733247"/>
                  </a:lnTo>
                  <a:lnTo>
                    <a:pt x="33045" y="788682"/>
                  </a:lnTo>
                  <a:lnTo>
                    <a:pt x="55181" y="842302"/>
                  </a:lnTo>
                  <a:lnTo>
                    <a:pt x="82550" y="893267"/>
                  </a:lnTo>
                  <a:lnTo>
                    <a:pt x="114985" y="941336"/>
                  </a:lnTo>
                  <a:lnTo>
                    <a:pt x="152006" y="985748"/>
                  </a:lnTo>
                  <a:lnTo>
                    <a:pt x="192874" y="1026896"/>
                  </a:lnTo>
                  <a:lnTo>
                    <a:pt x="237096" y="1064183"/>
                  </a:lnTo>
                  <a:lnTo>
                    <a:pt x="285000" y="1096822"/>
                  </a:lnTo>
                  <a:lnTo>
                    <a:pt x="335838" y="1124331"/>
                  </a:lnTo>
                  <a:lnTo>
                    <a:pt x="389369" y="1146530"/>
                  </a:lnTo>
                  <a:lnTo>
                    <a:pt x="444728" y="1163104"/>
                  </a:lnTo>
                  <a:lnTo>
                    <a:pt x="501637" y="1173962"/>
                  </a:lnTo>
                  <a:lnTo>
                    <a:pt x="559193" y="1178915"/>
                  </a:lnTo>
                  <a:lnTo>
                    <a:pt x="588162" y="1179169"/>
                  </a:lnTo>
                  <a:lnTo>
                    <a:pt x="617143" y="1178915"/>
                  </a:lnTo>
                  <a:lnTo>
                    <a:pt x="674700" y="1173962"/>
                  </a:lnTo>
                  <a:lnTo>
                    <a:pt x="731608" y="1163104"/>
                  </a:lnTo>
                  <a:lnTo>
                    <a:pt x="786968" y="1146530"/>
                  </a:lnTo>
                  <a:lnTo>
                    <a:pt x="840486" y="1124331"/>
                  </a:lnTo>
                  <a:lnTo>
                    <a:pt x="891336" y="1096822"/>
                  </a:lnTo>
                  <a:lnTo>
                    <a:pt x="939241" y="1064183"/>
                  </a:lnTo>
                  <a:lnTo>
                    <a:pt x="983449" y="1026896"/>
                  </a:lnTo>
                  <a:lnTo>
                    <a:pt x="1037920" y="970038"/>
                  </a:lnTo>
                  <a:lnTo>
                    <a:pt x="1068387" y="931113"/>
                  </a:lnTo>
                  <a:lnTo>
                    <a:pt x="1095527" y="889800"/>
                  </a:lnTo>
                  <a:lnTo>
                    <a:pt x="1119339" y="846086"/>
                  </a:lnTo>
                  <a:lnTo>
                    <a:pt x="1144511" y="784847"/>
                  </a:lnTo>
                  <a:lnTo>
                    <a:pt x="1162532" y="721118"/>
                  </a:lnTo>
                  <a:lnTo>
                    <a:pt x="1173200" y="655751"/>
                  </a:lnTo>
                  <a:lnTo>
                    <a:pt x="1176337" y="589584"/>
                  </a:lnTo>
                  <a:close/>
                </a:path>
              </a:pathLst>
            </a:custGeom>
            <a:solidFill>
              <a:srgbClr val="039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62690" y="7351687"/>
              <a:ext cx="495300" cy="494665"/>
            </a:xfrm>
            <a:custGeom>
              <a:avLst/>
              <a:gdLst/>
              <a:ahLst/>
              <a:cxnLst/>
              <a:rect l="l" t="t" r="r" b="b"/>
              <a:pathLst>
                <a:path w="495300" h="494665">
                  <a:moveTo>
                    <a:pt x="494817" y="106083"/>
                  </a:moveTo>
                  <a:lnTo>
                    <a:pt x="437807" y="6083"/>
                  </a:lnTo>
                  <a:lnTo>
                    <a:pt x="423164" y="0"/>
                  </a:lnTo>
                  <a:lnTo>
                    <a:pt x="414782" y="292"/>
                  </a:lnTo>
                  <a:lnTo>
                    <a:pt x="407987" y="4686"/>
                  </a:lnTo>
                  <a:lnTo>
                    <a:pt x="402780" y="13195"/>
                  </a:lnTo>
                  <a:lnTo>
                    <a:pt x="193700" y="283451"/>
                  </a:lnTo>
                  <a:lnTo>
                    <a:pt x="96939" y="164973"/>
                  </a:lnTo>
                  <a:lnTo>
                    <a:pt x="91770" y="156375"/>
                  </a:lnTo>
                  <a:lnTo>
                    <a:pt x="84963" y="151980"/>
                  </a:lnTo>
                  <a:lnTo>
                    <a:pt x="68097" y="151917"/>
                  </a:lnTo>
                  <a:lnTo>
                    <a:pt x="61302" y="156311"/>
                  </a:lnTo>
                  <a:lnTo>
                    <a:pt x="56159" y="164973"/>
                  </a:lnTo>
                  <a:lnTo>
                    <a:pt x="10198" y="217728"/>
                  </a:lnTo>
                  <a:lnTo>
                    <a:pt x="5854" y="225018"/>
                  </a:lnTo>
                  <a:lnTo>
                    <a:pt x="2705" y="232918"/>
                  </a:lnTo>
                  <a:lnTo>
                    <a:pt x="762" y="241452"/>
                  </a:lnTo>
                  <a:lnTo>
                    <a:pt x="0" y="250596"/>
                  </a:lnTo>
                  <a:lnTo>
                    <a:pt x="1371" y="257949"/>
                  </a:lnTo>
                  <a:lnTo>
                    <a:pt x="3530" y="264795"/>
                  </a:lnTo>
                  <a:lnTo>
                    <a:pt x="6464" y="271145"/>
                  </a:lnTo>
                  <a:lnTo>
                    <a:pt x="10198" y="276974"/>
                  </a:lnTo>
                  <a:lnTo>
                    <a:pt x="127520" y="422046"/>
                  </a:lnTo>
                  <a:lnTo>
                    <a:pt x="168300" y="481520"/>
                  </a:lnTo>
                  <a:lnTo>
                    <a:pt x="173939" y="487070"/>
                  </a:lnTo>
                  <a:lnTo>
                    <a:pt x="180060" y="491083"/>
                  </a:lnTo>
                  <a:lnTo>
                    <a:pt x="186651" y="493547"/>
                  </a:lnTo>
                  <a:lnTo>
                    <a:pt x="193700" y="494487"/>
                  </a:lnTo>
                  <a:lnTo>
                    <a:pt x="201536" y="492887"/>
                  </a:lnTo>
                  <a:lnTo>
                    <a:pt x="208330" y="488569"/>
                  </a:lnTo>
                  <a:lnTo>
                    <a:pt x="214083" y="481520"/>
                  </a:lnTo>
                  <a:lnTo>
                    <a:pt x="255041" y="422046"/>
                  </a:lnTo>
                  <a:lnTo>
                    <a:pt x="489521" y="125412"/>
                  </a:lnTo>
                  <a:lnTo>
                    <a:pt x="492226" y="119278"/>
                  </a:lnTo>
                  <a:lnTo>
                    <a:pt x="493991" y="112839"/>
                  </a:lnTo>
                  <a:lnTo>
                    <a:pt x="494817" y="10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19909" y="5982429"/>
            <a:ext cx="219710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Roboto"/>
                <a:cs typeface="Roboto"/>
              </a:rPr>
              <a:t>Ожидаемые</a:t>
            </a:r>
            <a:r>
              <a:rPr sz="1400" b="1" spc="170" dirty="0">
                <a:latin typeface="Roboto"/>
                <a:cs typeface="Roboto"/>
              </a:rPr>
              <a:t> </a:t>
            </a:r>
            <a:r>
              <a:rPr sz="1400" b="1" spc="-10" dirty="0">
                <a:latin typeface="Roboto"/>
                <a:cs typeface="Roboto"/>
              </a:rPr>
              <a:t>результаты: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9909" y="6466299"/>
            <a:ext cx="3927475" cy="35591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06375" indent="-193675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206375" algn="l"/>
              </a:tabLst>
            </a:pPr>
            <a:r>
              <a:rPr sz="1400" dirty="0">
                <a:latin typeface="Roboto"/>
                <a:cs typeface="Roboto"/>
              </a:rPr>
              <a:t>Повышение</a:t>
            </a:r>
            <a:r>
              <a:rPr sz="1400" spc="7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образовательных</a:t>
            </a:r>
            <a:r>
              <a:rPr sz="1400" spc="7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результатов: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9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Рост</a:t>
            </a:r>
            <a:r>
              <a:rPr sz="1400" spc="10" dirty="0">
                <a:latin typeface="Roboto"/>
                <a:cs typeface="Roboto"/>
              </a:rPr>
              <a:t> </a:t>
            </a:r>
            <a:r>
              <a:rPr sz="1400" spc="-20" dirty="0">
                <a:latin typeface="Roboto"/>
                <a:cs typeface="Roboto"/>
              </a:rPr>
              <a:t>результатов</a:t>
            </a:r>
            <a:r>
              <a:rPr sz="1400" spc="10" dirty="0">
                <a:latin typeface="Roboto"/>
                <a:cs typeface="Roboto"/>
              </a:rPr>
              <a:t> </a:t>
            </a:r>
            <a:r>
              <a:rPr sz="1400" spc="-45" dirty="0">
                <a:latin typeface="Roboto"/>
                <a:cs typeface="Roboto"/>
              </a:rPr>
              <a:t>ВПР,</a:t>
            </a:r>
            <a:r>
              <a:rPr sz="1400" spc="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ОГЭ,</a:t>
            </a:r>
            <a:r>
              <a:rPr sz="1400" spc="10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ЕГЭ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Увеличение</a:t>
            </a:r>
            <a:r>
              <a:rPr sz="1400" spc="7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числа</a:t>
            </a:r>
            <a:r>
              <a:rPr sz="1400" spc="7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успешных</a:t>
            </a:r>
            <a:r>
              <a:rPr sz="1400" spc="7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учеников.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9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Снижение</a:t>
            </a:r>
            <a:r>
              <a:rPr sz="1400" spc="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числа</a:t>
            </a:r>
            <a:r>
              <a:rPr sz="1400" spc="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учащихся</a:t>
            </a:r>
            <a:r>
              <a:rPr sz="1400" spc="3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"группы</a:t>
            </a:r>
            <a:r>
              <a:rPr sz="1400" spc="3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риска"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Roboto"/>
                <a:cs typeface="Roboto"/>
              </a:rPr>
              <a:t>2.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Повышение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уровня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педагогов:</a:t>
            </a:r>
            <a:endParaRPr sz="1400">
              <a:latin typeface="Roboto"/>
              <a:cs typeface="Roboto"/>
            </a:endParaRPr>
          </a:p>
          <a:p>
            <a:pPr marL="12700" marR="332740" indent="227965">
              <a:lnSpc>
                <a:spcPct val="125000"/>
              </a:lnSpc>
              <a:spcBef>
                <a:spcPts val="7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Увеличение</a:t>
            </a:r>
            <a:r>
              <a:rPr sz="1400" spc="5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числа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педагогов</a:t>
            </a:r>
            <a:r>
              <a:rPr sz="1400" spc="5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высшей квалификацией</a:t>
            </a:r>
            <a:endParaRPr sz="1400">
              <a:latin typeface="Roboto"/>
              <a:cs typeface="Roboto"/>
            </a:endParaRPr>
          </a:p>
          <a:p>
            <a:pPr marL="240665" indent="-93980">
              <a:lnSpc>
                <a:spcPct val="100000"/>
              </a:lnSpc>
              <a:spcBef>
                <a:spcPts val="49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Внедрение</a:t>
            </a:r>
            <a:r>
              <a:rPr sz="1400" spc="8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современных</a:t>
            </a:r>
            <a:r>
              <a:rPr sz="1400" spc="8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технологий.</a:t>
            </a:r>
            <a:endParaRPr sz="1400">
              <a:latin typeface="Roboto"/>
              <a:cs typeface="Roboto"/>
            </a:endParaRPr>
          </a:p>
          <a:p>
            <a:pPr marL="240665" indent="-93980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Повышение</a:t>
            </a:r>
            <a:r>
              <a:rPr sz="1400" spc="5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удовлетворенности</a:t>
            </a:r>
            <a:r>
              <a:rPr sz="1400" spc="6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педагогов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latin typeface="Roboto"/>
                <a:cs typeface="Roboto"/>
              </a:rPr>
              <a:t>3.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Улучшение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взаимодействия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родителями:</a:t>
            </a:r>
            <a:endParaRPr sz="1400">
              <a:latin typeface="Roboto"/>
              <a:cs typeface="Roboto"/>
            </a:endParaRPr>
          </a:p>
          <a:p>
            <a:pPr marL="240665" indent="-93980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Повышение</a:t>
            </a:r>
            <a:r>
              <a:rPr sz="1400" spc="1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вовлеченности</a:t>
            </a:r>
            <a:r>
              <a:rPr sz="1400" spc="13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родителей.</a:t>
            </a:r>
            <a:endParaRPr sz="1400">
              <a:latin typeface="Roboto"/>
              <a:cs typeface="Roboto"/>
            </a:endParaRPr>
          </a:p>
          <a:p>
            <a:pPr marL="12700" marR="209550" indent="227965">
              <a:lnSpc>
                <a:spcPct val="125000"/>
              </a:lnSpc>
              <a:spcBef>
                <a:spcPts val="7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Улучшение</a:t>
            </a:r>
            <a:r>
              <a:rPr sz="1400" spc="3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информированности</a:t>
            </a:r>
            <a:r>
              <a:rPr sz="1400" spc="3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о</a:t>
            </a:r>
            <a:r>
              <a:rPr sz="1400" spc="4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ГИА</a:t>
            </a:r>
            <a:r>
              <a:rPr sz="1400" spc="35" dirty="0">
                <a:latin typeface="Roboto"/>
                <a:cs typeface="Roboto"/>
              </a:rPr>
              <a:t> </a:t>
            </a:r>
            <a:r>
              <a:rPr sz="1400" spc="-50" dirty="0">
                <a:latin typeface="Roboto"/>
                <a:cs typeface="Roboto"/>
              </a:rPr>
              <a:t>и </a:t>
            </a:r>
            <a:r>
              <a:rPr sz="1400" spc="-10" dirty="0">
                <a:latin typeface="Roboto"/>
                <a:cs typeface="Roboto"/>
              </a:rPr>
              <a:t>диагностиках</a:t>
            </a:r>
            <a:endParaRPr sz="1400">
              <a:latin typeface="Roboto"/>
              <a:cs typeface="Robot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" y="1233677"/>
            <a:ext cx="8961596" cy="44723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96659" y="7714360"/>
            <a:ext cx="4626610" cy="19208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06375" indent="-193675">
              <a:lnSpc>
                <a:spcPct val="100000"/>
              </a:lnSpc>
              <a:spcBef>
                <a:spcPts val="515"/>
              </a:spcBef>
              <a:buAutoNum type="arabicPeriod" startAt="4"/>
              <a:tabLst>
                <a:tab pos="206375" algn="l"/>
              </a:tabLst>
            </a:pPr>
            <a:r>
              <a:rPr sz="1400" dirty="0">
                <a:latin typeface="Roboto"/>
                <a:cs typeface="Roboto"/>
              </a:rPr>
              <a:t>Оптимизация </a:t>
            </a:r>
            <a:r>
              <a:rPr sz="1400" spc="-10" dirty="0">
                <a:latin typeface="Roboto"/>
                <a:cs typeface="Roboto"/>
              </a:rPr>
              <a:t>ресурсов: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Устранение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дефицитов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(материальных,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кадровых).</a:t>
            </a:r>
            <a:endParaRPr sz="1400">
              <a:latin typeface="Roboto"/>
              <a:cs typeface="Roboto"/>
            </a:endParaRPr>
          </a:p>
          <a:p>
            <a:pPr marL="12700" marR="608330" lvl="1" indent="227965">
              <a:lnSpc>
                <a:spcPct val="125000"/>
              </a:lnSpc>
              <a:spcBef>
                <a:spcPts val="7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Повышение</a:t>
            </a:r>
            <a:r>
              <a:rPr sz="1400" spc="85" dirty="0">
                <a:latin typeface="Roboto"/>
                <a:cs typeface="Roboto"/>
              </a:rPr>
              <a:t> </a:t>
            </a:r>
            <a:r>
              <a:rPr sz="1400" spc="-35" dirty="0">
                <a:latin typeface="Roboto"/>
                <a:cs typeface="Roboto"/>
              </a:rPr>
              <a:t>эффективности</a:t>
            </a:r>
            <a:r>
              <a:rPr sz="1400" spc="90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использования ресурсов</a:t>
            </a:r>
            <a:endParaRPr sz="1400">
              <a:latin typeface="Roboto"/>
              <a:cs typeface="Roboto"/>
            </a:endParaRPr>
          </a:p>
          <a:p>
            <a:pPr marL="206375" indent="-193675">
              <a:lnSpc>
                <a:spcPct val="100000"/>
              </a:lnSpc>
              <a:spcBef>
                <a:spcPts val="495"/>
              </a:spcBef>
              <a:buAutoNum type="arabicPeriod" startAt="5"/>
              <a:tabLst>
                <a:tab pos="206375" algn="l"/>
              </a:tabLst>
            </a:pPr>
            <a:r>
              <a:rPr sz="1400" dirty="0">
                <a:latin typeface="Roboto"/>
                <a:cs typeface="Roboto"/>
              </a:rPr>
              <a:t>Развитие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сетевого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взаимодействия: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20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Укрепление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сотрудничества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МБОУ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СШ</a:t>
            </a:r>
            <a:r>
              <a:rPr sz="1400" spc="30" dirty="0">
                <a:latin typeface="Roboto"/>
                <a:cs typeface="Roboto"/>
              </a:rPr>
              <a:t> </a:t>
            </a:r>
            <a:r>
              <a:rPr sz="1400" spc="-20" dirty="0">
                <a:latin typeface="Roboto"/>
                <a:cs typeface="Roboto"/>
              </a:rPr>
              <a:t>№31.</a:t>
            </a:r>
            <a:endParaRPr sz="1400">
              <a:latin typeface="Roboto"/>
              <a:cs typeface="Roboto"/>
            </a:endParaRPr>
          </a:p>
          <a:p>
            <a:pPr marL="240665" lvl="1" indent="-93980">
              <a:lnSpc>
                <a:spcPct val="100000"/>
              </a:lnSpc>
              <a:spcBef>
                <a:spcPts val="495"/>
              </a:spcBef>
              <a:buChar char="-"/>
              <a:tabLst>
                <a:tab pos="240665" algn="l"/>
              </a:tabLst>
            </a:pPr>
            <a:r>
              <a:rPr sz="1400" dirty="0">
                <a:latin typeface="Roboto"/>
                <a:cs typeface="Roboto"/>
              </a:rPr>
              <a:t>Участие</a:t>
            </a:r>
            <a:r>
              <a:rPr sz="1400" spc="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в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региональных</a:t>
            </a:r>
            <a:r>
              <a:rPr sz="1400" spc="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и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федеральных</a:t>
            </a:r>
            <a:r>
              <a:rPr sz="1400" spc="2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проектах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550" y="705199"/>
            <a:ext cx="4845050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0860" indent="285750">
              <a:lnSpc>
                <a:spcPct val="125000"/>
              </a:lnSpc>
              <a:spcBef>
                <a:spcPts val="100"/>
              </a:spcBef>
              <a:buAutoNum type="arabicPeriod"/>
              <a:tabLst>
                <a:tab pos="2984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Повышение</a:t>
            </a:r>
            <a:r>
              <a:rPr sz="21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профессиональной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компетентности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педагогов: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Курсы</a:t>
            </a:r>
            <a:r>
              <a:rPr sz="2100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повышения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квалификации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Семинары</a:t>
            </a:r>
            <a:r>
              <a:rPr sz="21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1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мастер-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классы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Индивидуальные</a:t>
            </a:r>
            <a:r>
              <a:rPr sz="2100" spc="-11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траектории</a:t>
            </a:r>
            <a:r>
              <a:rPr sz="2100" spc="-11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роста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9544" y="1765427"/>
            <a:ext cx="51574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9740">
              <a:lnSpc>
                <a:spcPct val="100000"/>
              </a:lnSpc>
              <a:spcBef>
                <a:spcPts val="100"/>
              </a:spcBef>
            </a:pPr>
            <a:r>
              <a:rPr sz="3750" b="1" dirty="0">
                <a:latin typeface="Palatino Linotype"/>
                <a:cs typeface="Palatino Linotype"/>
              </a:rPr>
              <a:t>Дорожная</a:t>
            </a:r>
            <a:r>
              <a:rPr sz="3750" b="1" spc="45" dirty="0">
                <a:latin typeface="Palatino Linotype"/>
                <a:cs typeface="Palatino Linotype"/>
              </a:rPr>
              <a:t> </a:t>
            </a:r>
            <a:r>
              <a:rPr sz="3750" b="1" spc="95" dirty="0">
                <a:latin typeface="Palatino Linotype"/>
                <a:cs typeface="Palatino Linotype"/>
              </a:rPr>
              <a:t>карта </a:t>
            </a:r>
            <a:r>
              <a:rPr sz="3750" b="1" spc="130" dirty="0">
                <a:latin typeface="Palatino Linotype"/>
                <a:cs typeface="Palatino Linotype"/>
              </a:rPr>
              <a:t>реализации</a:t>
            </a:r>
            <a:r>
              <a:rPr sz="3750" b="1" spc="-140" dirty="0">
                <a:latin typeface="Palatino Linotype"/>
                <a:cs typeface="Palatino Linotype"/>
              </a:rPr>
              <a:t> </a:t>
            </a:r>
            <a:r>
              <a:rPr sz="3750" b="1" spc="-10" dirty="0">
                <a:latin typeface="Palatino Linotype"/>
                <a:cs typeface="Palatino Linotype"/>
              </a:rPr>
              <a:t>проекта</a:t>
            </a:r>
            <a:endParaRPr sz="37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8849" y="4201636"/>
            <a:ext cx="4299585" cy="12255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30"/>
              </a:spcBef>
              <a:buAutoNum type="arabicPeriod" startAt="5"/>
              <a:tabLst>
                <a:tab pos="2984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Мониторинг</a:t>
            </a:r>
            <a:r>
              <a:rPr sz="21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оценка</a:t>
            </a:r>
            <a:r>
              <a:rPr sz="21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качества: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Анализ</a:t>
            </a:r>
            <a:r>
              <a:rPr sz="21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Roboto"/>
                <a:cs typeface="Roboto"/>
              </a:rPr>
              <a:t>ВПР,</a:t>
            </a:r>
            <a:r>
              <a:rPr sz="21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ОГЭ,</a:t>
            </a:r>
            <a:r>
              <a:rPr sz="2100" spc="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ЕГЭ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Внутренняя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оценка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качества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8849" y="6785673"/>
            <a:ext cx="4607560" cy="12255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30"/>
              </a:spcBef>
              <a:buAutoNum type="arabicPeriod" startAt="6"/>
              <a:tabLst>
                <a:tab pos="298450" algn="l"/>
              </a:tabLst>
            </a:pP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Заключительный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этап: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Итоговый</a:t>
            </a:r>
            <a:r>
              <a:rPr sz="2100" spc="-1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мониторинг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Рекомендации</a:t>
            </a:r>
            <a:r>
              <a:rPr sz="21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на</a:t>
            </a:r>
            <a:r>
              <a:rPr sz="21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следующий</a:t>
            </a:r>
            <a:r>
              <a:rPr sz="210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год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550" y="3401345"/>
            <a:ext cx="527621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0">
              <a:lnSpc>
                <a:spcPct val="125000"/>
              </a:lnSpc>
              <a:spcBef>
                <a:spcPts val="100"/>
              </a:spcBef>
              <a:buAutoNum type="arabicPeriod" startAt="2"/>
              <a:tabLst>
                <a:tab pos="2984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Совершенствование</a:t>
            </a:r>
            <a:r>
              <a:rPr sz="21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образовательного процесса: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210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современных</a:t>
            </a:r>
            <a:r>
              <a:rPr sz="21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технологий</a:t>
            </a:r>
            <a:endParaRPr sz="2100">
              <a:latin typeface="Roboto"/>
              <a:cs typeface="Roboto"/>
            </a:endParaRPr>
          </a:p>
          <a:p>
            <a:pPr marL="12700" marR="809625" lvl="1" indent="336550">
              <a:lnSpc>
                <a:spcPct val="125000"/>
              </a:lnSpc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Индивидуальные</a:t>
            </a:r>
            <a:r>
              <a:rPr sz="210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маршруты</a:t>
            </a:r>
            <a:r>
              <a:rPr sz="2100" spc="-10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для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учащихся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Работа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2100" spc="-6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"группой</a:t>
            </a:r>
            <a:r>
              <a:rPr sz="210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риска"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550" y="6800341"/>
            <a:ext cx="5024120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0">
              <a:lnSpc>
                <a:spcPct val="125000"/>
              </a:lnSpc>
              <a:spcBef>
                <a:spcPts val="100"/>
              </a:spcBef>
              <a:buAutoNum type="arabicPeriod" startAt="3"/>
              <a:tabLst>
                <a:tab pos="2984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Оптимизация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работы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210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родителями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 и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учащимися:</a:t>
            </a:r>
            <a:endParaRPr sz="2100">
              <a:latin typeface="Roboto"/>
              <a:cs typeface="Roboto"/>
            </a:endParaRPr>
          </a:p>
          <a:p>
            <a:pPr marL="12700" marR="1433195" lvl="1" indent="336550">
              <a:lnSpc>
                <a:spcPct val="125000"/>
              </a:lnSpc>
              <a:buChar char="-"/>
              <a:tabLst>
                <a:tab pos="349250" algn="l"/>
              </a:tabLst>
            </a:pP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Родительские</a:t>
            </a:r>
            <a:r>
              <a:rPr sz="2100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собрания</a:t>
            </a:r>
            <a:r>
              <a:rPr sz="2100" spc="-9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и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консультации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Совместные</a:t>
            </a:r>
            <a:r>
              <a:rPr sz="210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мероприятия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8849" y="705199"/>
            <a:ext cx="4562475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8175" indent="285750">
              <a:lnSpc>
                <a:spcPct val="125000"/>
              </a:lnSpc>
              <a:spcBef>
                <a:spcPts val="100"/>
              </a:spcBef>
              <a:buAutoNum type="arabicPeriod" startAt="4"/>
              <a:tabLst>
                <a:tab pos="2984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Развитие</a:t>
            </a:r>
            <a:r>
              <a:rPr sz="2100" spc="-11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сетевого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взаимодействия:</a:t>
            </a:r>
            <a:endParaRPr sz="2100">
              <a:latin typeface="Roboto"/>
              <a:cs typeface="Roboto"/>
            </a:endParaRPr>
          </a:p>
          <a:p>
            <a:pPr marL="349250" lvl="1" indent="-139065">
              <a:lnSpc>
                <a:spcPct val="100000"/>
              </a:lnSpc>
              <a:spcBef>
                <a:spcPts val="630"/>
              </a:spcBef>
              <a:buChar char="-"/>
              <a:tabLst>
                <a:tab pos="349250" algn="l"/>
              </a:tabLst>
            </a:pP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Сотрудничество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с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МБОУ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Roboto"/>
                <a:cs typeface="Roboto"/>
              </a:rPr>
              <a:t>СШ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Roboto"/>
                <a:cs typeface="Roboto"/>
              </a:rPr>
              <a:t>№31</a:t>
            </a:r>
            <a:endParaRPr sz="2100">
              <a:latin typeface="Roboto"/>
              <a:cs typeface="Roboto"/>
            </a:endParaRPr>
          </a:p>
          <a:p>
            <a:pPr marL="12700" marR="882015" lvl="1" indent="336550">
              <a:lnSpc>
                <a:spcPct val="125000"/>
              </a:lnSpc>
              <a:buChar char="-"/>
              <a:tabLst>
                <a:tab pos="349250" algn="l"/>
              </a:tabLst>
            </a:pP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Участие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dirty="0">
                <a:solidFill>
                  <a:srgbClr val="FFFFFF"/>
                </a:solidFill>
                <a:latin typeface="Roboto"/>
                <a:cs typeface="Roboto"/>
              </a:rPr>
              <a:t>региональных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Roboto"/>
                <a:cs typeface="Roboto"/>
              </a:rPr>
              <a:t>и </a:t>
            </a:r>
            <a:r>
              <a:rPr sz="2100" spc="-35" dirty="0">
                <a:solidFill>
                  <a:srgbClr val="FFFFFF"/>
                </a:solidFill>
                <a:latin typeface="Roboto"/>
                <a:cs typeface="Roboto"/>
              </a:rPr>
              <a:t>федеральных</a:t>
            </a:r>
            <a:r>
              <a:rPr sz="21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Roboto"/>
                <a:cs typeface="Roboto"/>
              </a:rPr>
              <a:t>проектах</a:t>
            </a:r>
            <a:endParaRPr sz="2100">
              <a:latin typeface="Roboto"/>
              <a:cs typeface="Roboto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8818" y="3731609"/>
            <a:ext cx="4805314" cy="4805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3695" y="0"/>
            <a:ext cx="13104494" cy="10287000"/>
            <a:chOff x="5183695" y="0"/>
            <a:chExt cx="13104494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1932" y="0"/>
              <a:ext cx="6716066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83695" y="4614672"/>
              <a:ext cx="13104494" cy="3740785"/>
            </a:xfrm>
            <a:custGeom>
              <a:avLst/>
              <a:gdLst/>
              <a:ahLst/>
              <a:cxnLst/>
              <a:rect l="l" t="t" r="r" b="b"/>
              <a:pathLst>
                <a:path w="13104494" h="3740784">
                  <a:moveTo>
                    <a:pt x="13104304" y="3740645"/>
                  </a:moveTo>
                  <a:lnTo>
                    <a:pt x="0" y="3740645"/>
                  </a:lnTo>
                  <a:lnTo>
                    <a:pt x="0" y="0"/>
                  </a:lnTo>
                  <a:lnTo>
                    <a:pt x="13104304" y="0"/>
                  </a:lnTo>
                  <a:lnTo>
                    <a:pt x="13104304" y="3740645"/>
                  </a:lnTo>
                  <a:close/>
                </a:path>
              </a:pathLst>
            </a:custGeom>
            <a:solidFill>
              <a:srgbClr val="03989D">
                <a:alpha val="9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6930" y="372967"/>
            <a:ext cx="64903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Итоги</a:t>
            </a:r>
            <a:r>
              <a:rPr sz="4500" spc="-160" dirty="0"/>
              <a:t> </a:t>
            </a:r>
            <a:r>
              <a:rPr sz="4500" dirty="0"/>
              <a:t>и</a:t>
            </a:r>
            <a:r>
              <a:rPr sz="4500" spc="-155" dirty="0"/>
              <a:t> </a:t>
            </a:r>
            <a:r>
              <a:rPr sz="4500" spc="160" dirty="0"/>
              <a:t>перспективы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122745" y="5086127"/>
            <a:ext cx="4883785" cy="20828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700" b="1" spc="-10" dirty="0">
                <a:latin typeface="Roboto"/>
                <a:cs typeface="Roboto"/>
              </a:rPr>
              <a:t>Конфуция:</a:t>
            </a:r>
            <a:endParaRPr sz="2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dirty="0">
                <a:latin typeface="Roboto"/>
                <a:cs typeface="Roboto"/>
              </a:rPr>
              <a:t>«Скажи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мне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—</a:t>
            </a:r>
            <a:r>
              <a:rPr sz="2700" spc="-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и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я</a:t>
            </a:r>
            <a:r>
              <a:rPr sz="2700" spc="-10" dirty="0">
                <a:latin typeface="Roboto"/>
                <a:cs typeface="Roboto"/>
              </a:rPr>
              <a:t> забуду,</a:t>
            </a:r>
            <a:endParaRPr sz="2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dirty="0">
                <a:latin typeface="Roboto"/>
                <a:cs typeface="Roboto"/>
              </a:rPr>
              <a:t>покажи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мне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—</a:t>
            </a:r>
            <a:r>
              <a:rPr sz="2700" spc="-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и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я</a:t>
            </a:r>
            <a:r>
              <a:rPr sz="2700" spc="-10" dirty="0">
                <a:latin typeface="Roboto"/>
                <a:cs typeface="Roboto"/>
              </a:rPr>
              <a:t> запомню,</a:t>
            </a:r>
            <a:endParaRPr sz="27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dirty="0">
                <a:latin typeface="Roboto"/>
                <a:cs typeface="Roboto"/>
              </a:rPr>
              <a:t>дай</a:t>
            </a:r>
            <a:r>
              <a:rPr sz="2700" spc="-7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мне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сделать</a:t>
            </a:r>
            <a:r>
              <a:rPr sz="2700" spc="-7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—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и</a:t>
            </a:r>
            <a:r>
              <a:rPr sz="2700" spc="-7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я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пойму»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8210" y="4824190"/>
            <a:ext cx="5701030" cy="7683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Проект</a:t>
            </a:r>
            <a:r>
              <a:rPr sz="19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«Системное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повышение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качества</a:t>
            </a:r>
            <a:endParaRPr sz="19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образования»</a:t>
            </a:r>
            <a:r>
              <a:rPr sz="19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уже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приносит</a:t>
            </a:r>
            <a:r>
              <a:rPr sz="19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первые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результаты: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0826" y="5938615"/>
            <a:ext cx="5603875" cy="15113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9539" indent="-129539">
              <a:lnSpc>
                <a:spcPct val="100000"/>
              </a:lnSpc>
              <a:spcBef>
                <a:spcPts val="685"/>
              </a:spcBef>
              <a:buChar char="-"/>
              <a:tabLst>
                <a:tab pos="129539" algn="l"/>
              </a:tabLst>
            </a:pP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Повышение</a:t>
            </a:r>
            <a:r>
              <a:rPr sz="195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квалификации</a:t>
            </a:r>
            <a:r>
              <a:rPr sz="1950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педагогов</a:t>
            </a:r>
            <a:endParaRPr sz="1950">
              <a:latin typeface="Roboto"/>
              <a:cs typeface="Roboto"/>
            </a:endParaRPr>
          </a:p>
          <a:p>
            <a:pPr marL="129539" indent="-129539">
              <a:lnSpc>
                <a:spcPct val="100000"/>
              </a:lnSpc>
              <a:spcBef>
                <a:spcPts val="585"/>
              </a:spcBef>
              <a:buChar char="-"/>
              <a:tabLst>
                <a:tab pos="129539" algn="l"/>
              </a:tabLst>
            </a:pP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195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цифровых</a:t>
            </a:r>
            <a:r>
              <a:rPr sz="1950" spc="-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платформ</a:t>
            </a:r>
            <a:endParaRPr sz="1950">
              <a:latin typeface="Roboto"/>
              <a:cs typeface="Roboto"/>
            </a:endParaRPr>
          </a:p>
          <a:p>
            <a:pPr marL="129539" indent="-129539">
              <a:lnSpc>
                <a:spcPct val="100000"/>
              </a:lnSpc>
              <a:spcBef>
                <a:spcPts val="585"/>
              </a:spcBef>
              <a:buChar char="-"/>
              <a:tabLst>
                <a:tab pos="129539" algn="l"/>
              </a:tabLst>
            </a:pP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Индивидуальные</a:t>
            </a:r>
            <a:r>
              <a:rPr sz="1950" spc="-5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образовательные</a:t>
            </a:r>
            <a:r>
              <a:rPr sz="19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маршруты</a:t>
            </a:r>
            <a:endParaRPr sz="1950">
              <a:latin typeface="Roboto"/>
              <a:cs typeface="Roboto"/>
            </a:endParaRPr>
          </a:p>
          <a:p>
            <a:pPr marL="129539" indent="-129539">
              <a:lnSpc>
                <a:spcPct val="100000"/>
              </a:lnSpc>
              <a:spcBef>
                <a:spcPts val="585"/>
              </a:spcBef>
              <a:buChar char="-"/>
              <a:tabLst>
                <a:tab pos="129539" algn="l"/>
              </a:tabLst>
            </a:pP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Вовлечение</a:t>
            </a:r>
            <a:r>
              <a:rPr sz="1950" spc="-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родителей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96869" y="5117559"/>
            <a:ext cx="475932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100"/>
              </a:spcBef>
            </a:pP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Участие</a:t>
            </a:r>
            <a:r>
              <a:rPr sz="1950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30" dirty="0">
                <a:solidFill>
                  <a:srgbClr val="FFFFFF"/>
                </a:solidFill>
                <a:latin typeface="Roboto"/>
                <a:cs typeface="Roboto"/>
              </a:rPr>
              <a:t>федеральных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региональных проектах: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19485" y="6231984"/>
            <a:ext cx="4399915" cy="11398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9539" indent="-129539">
              <a:lnSpc>
                <a:spcPct val="100000"/>
              </a:lnSpc>
              <a:spcBef>
                <a:spcPts val="685"/>
              </a:spcBef>
              <a:buChar char="-"/>
              <a:tabLst>
                <a:tab pos="129539" algn="l"/>
              </a:tabLst>
            </a:pP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«Точки</a:t>
            </a:r>
            <a:r>
              <a:rPr sz="1950" spc="-10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роста»</a:t>
            </a:r>
            <a:endParaRPr sz="1950">
              <a:latin typeface="Roboto"/>
              <a:cs typeface="Roboto"/>
            </a:endParaRPr>
          </a:p>
          <a:p>
            <a:pPr marL="129539" indent="-129539">
              <a:lnSpc>
                <a:spcPct val="100000"/>
              </a:lnSpc>
              <a:spcBef>
                <a:spcPts val="585"/>
              </a:spcBef>
              <a:buChar char="-"/>
              <a:tabLst>
                <a:tab pos="129539" algn="l"/>
              </a:tabLst>
            </a:pPr>
            <a:r>
              <a:rPr sz="1950" spc="-55" dirty="0">
                <a:solidFill>
                  <a:srgbClr val="FFFFFF"/>
                </a:solidFill>
                <a:latin typeface="Roboto"/>
                <a:cs typeface="Roboto"/>
              </a:rPr>
              <a:t>«Цифровая</a:t>
            </a:r>
            <a:r>
              <a:rPr sz="195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образовательная</a:t>
            </a:r>
            <a:r>
              <a:rPr sz="1950" spc="-3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среда»</a:t>
            </a:r>
            <a:endParaRPr sz="1950">
              <a:latin typeface="Roboto"/>
              <a:cs typeface="Roboto"/>
            </a:endParaRPr>
          </a:p>
          <a:p>
            <a:pPr marL="129539" indent="-129539">
              <a:lnSpc>
                <a:spcPct val="100000"/>
              </a:lnSpc>
              <a:spcBef>
                <a:spcPts val="585"/>
              </a:spcBef>
              <a:buChar char="-"/>
              <a:tabLst>
                <a:tab pos="129539" algn="l"/>
              </a:tabLst>
            </a:pPr>
            <a:r>
              <a:rPr sz="1950" spc="-20" dirty="0">
                <a:solidFill>
                  <a:srgbClr val="FFFFFF"/>
                </a:solidFill>
                <a:latin typeface="Roboto"/>
                <a:cs typeface="Roboto"/>
              </a:rPr>
              <a:t>«Учитель</a:t>
            </a:r>
            <a:r>
              <a:rPr sz="1950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Roboto"/>
                <a:cs typeface="Roboto"/>
              </a:rPr>
              <a:t>будущего»</a:t>
            </a:r>
            <a:endParaRPr sz="1950">
              <a:latin typeface="Roboto"/>
              <a:cs typeface="Robo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1255" marR="5080" indent="-225234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Стратегия</a:t>
            </a:r>
            <a:r>
              <a:rPr spc="-75" dirty="0"/>
              <a:t> </a:t>
            </a:r>
            <a:r>
              <a:rPr spc="-20" dirty="0"/>
              <a:t>развития</a:t>
            </a:r>
            <a:r>
              <a:rPr spc="-70" dirty="0"/>
              <a:t> </a:t>
            </a:r>
            <a:r>
              <a:rPr dirty="0"/>
              <a:t>школы</a:t>
            </a:r>
            <a:r>
              <a:rPr spc="-70" dirty="0"/>
              <a:t> </a:t>
            </a:r>
            <a:r>
              <a:rPr dirty="0"/>
              <a:t>основана</a:t>
            </a:r>
            <a:r>
              <a:rPr spc="-70" dirty="0"/>
              <a:t> </a:t>
            </a:r>
            <a:r>
              <a:rPr dirty="0"/>
              <a:t>на</a:t>
            </a:r>
            <a:r>
              <a:rPr spc="-70" dirty="0"/>
              <a:t> </a:t>
            </a:r>
            <a:r>
              <a:rPr spc="-10" dirty="0"/>
              <a:t>приоритетах </a:t>
            </a:r>
            <a:r>
              <a:rPr dirty="0"/>
              <a:t>РФ, ХМАО</a:t>
            </a:r>
            <a:r>
              <a:rPr spc="5" dirty="0"/>
              <a:t> </a:t>
            </a:r>
            <a:r>
              <a:rPr dirty="0"/>
              <a:t>— Югры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10" dirty="0"/>
              <a:t>Сургута</a:t>
            </a: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pc="-10" dirty="0"/>
          </a:p>
          <a:p>
            <a:pPr marL="12700" marR="706755">
              <a:lnSpc>
                <a:spcPct val="125000"/>
              </a:lnSpc>
            </a:pPr>
            <a:r>
              <a:rPr sz="2400" b="1" dirty="0">
                <a:latin typeface="Roboto"/>
                <a:cs typeface="Roboto"/>
              </a:rPr>
              <a:t>Наша</a:t>
            </a:r>
            <a:r>
              <a:rPr sz="2400" b="1" spc="-35" dirty="0">
                <a:latin typeface="Roboto"/>
                <a:cs typeface="Roboto"/>
              </a:rPr>
              <a:t> </a:t>
            </a:r>
            <a:r>
              <a:rPr sz="2400" b="1" dirty="0">
                <a:latin typeface="Roboto"/>
                <a:cs typeface="Roboto"/>
              </a:rPr>
              <a:t>цель:</a:t>
            </a:r>
            <a:r>
              <a:rPr sz="2400" b="1" spc="-30" dirty="0">
                <a:latin typeface="Roboto"/>
                <a:cs typeface="Roboto"/>
              </a:rPr>
              <a:t> </a:t>
            </a:r>
            <a:r>
              <a:rPr sz="2400" spc="-20" dirty="0"/>
              <a:t>Создать</a:t>
            </a:r>
            <a:r>
              <a:rPr sz="2400" spc="-40" dirty="0"/>
              <a:t> </a:t>
            </a:r>
            <a:r>
              <a:rPr sz="2400" spc="-10" dirty="0"/>
              <a:t>современную,</a:t>
            </a:r>
            <a:r>
              <a:rPr sz="2400" spc="-35" dirty="0"/>
              <a:t> </a:t>
            </a:r>
            <a:r>
              <a:rPr sz="2400" spc="-25" dirty="0"/>
              <a:t>доступную</a:t>
            </a:r>
            <a:r>
              <a:rPr sz="2400" spc="-35" dirty="0"/>
              <a:t> </a:t>
            </a:r>
            <a:r>
              <a:rPr sz="2400" dirty="0"/>
              <a:t>и</a:t>
            </a:r>
            <a:r>
              <a:rPr sz="2400" spc="-40" dirty="0"/>
              <a:t> </a:t>
            </a:r>
            <a:r>
              <a:rPr sz="2400" spc="-10" dirty="0"/>
              <a:t>качественную </a:t>
            </a:r>
            <a:r>
              <a:rPr sz="2400" spc="-20" dirty="0"/>
              <a:t>образовательную</a:t>
            </a:r>
            <a:r>
              <a:rPr sz="2400" spc="-85" dirty="0"/>
              <a:t> </a:t>
            </a:r>
            <a:r>
              <a:rPr sz="2400" spc="-20" dirty="0"/>
              <a:t>среду</a:t>
            </a:r>
            <a:r>
              <a:rPr sz="2400" spc="-80" dirty="0"/>
              <a:t> </a:t>
            </a:r>
            <a:r>
              <a:rPr sz="2400" dirty="0"/>
              <a:t>для</a:t>
            </a:r>
            <a:r>
              <a:rPr sz="2400" spc="-80" dirty="0"/>
              <a:t> </a:t>
            </a:r>
            <a:r>
              <a:rPr sz="2400" dirty="0"/>
              <a:t>всех</a:t>
            </a:r>
            <a:r>
              <a:rPr sz="2400" spc="-80" dirty="0"/>
              <a:t> </a:t>
            </a:r>
            <a:r>
              <a:rPr sz="2400" spc="-10" dirty="0"/>
              <a:t>учеников</a:t>
            </a:r>
            <a:endParaRPr sz="2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958</Words>
  <Application>Microsoft Office PowerPoint</Application>
  <PresentationFormat>Произвольный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 Black</vt:lpstr>
      <vt:lpstr>Palatino Linotype</vt:lpstr>
      <vt:lpstr>Roboto</vt:lpstr>
      <vt:lpstr>Office Theme</vt:lpstr>
      <vt:lpstr>Г л а в н ы е н а п р а в л е н и я р а з в и т и я о б р а з о в а т е л ь н о й</vt:lpstr>
      <vt:lpstr>Основа: государственная стратегия развития образования</vt:lpstr>
      <vt:lpstr>Национальный проект «Образование»</vt:lpstr>
      <vt:lpstr>Участие МБОУ СОШ №20 в проекте «Школа Минпросвещения России»</vt:lpstr>
      <vt:lpstr>Приоритетные направления развития образовательной организации</vt:lpstr>
      <vt:lpstr>Системное повышение качества образования в МБОУ СОШ №20: от преодоления трудностей к устойчивым результатам</vt:lpstr>
      <vt:lpstr>  Ожидаемые результаты и этапы реализации проекта</vt:lpstr>
      <vt:lpstr>Презентация PowerPoint</vt:lpstr>
      <vt:lpstr>Итоги и перспективы</vt:lpstr>
      <vt:lpstr>Г л а в н ы е н а п р а в л е н и я р а з в и т и я о б р а з о в а т е л ь н о 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Flyvi</dc:title>
  <dc:subject>Flyvi</dc:subject>
  <dc:creator>Flyvi</dc:creator>
  <cp:lastModifiedBy>Ирина</cp:lastModifiedBy>
  <cp:revision>4</cp:revision>
  <dcterms:created xsi:type="dcterms:W3CDTF">2025-10-11T18:43:24Z</dcterms:created>
  <dcterms:modified xsi:type="dcterms:W3CDTF">2025-10-11T18:50:07Z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2025-10-11T00:00:00Z</vt:filetime>
  </property>
  <property fmtid="{D5CDD505-2E9C-101B-9397-08002B2CF9AE}" pid="5" name="Producer">
    <vt:lpwstr>pdf-lib (https://github.com/Hopding/pdf-lib)</vt:lpwstr>
  </property>
</Properties>
</file>