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75" r:id="rId2"/>
    <p:sldId id="276" r:id="rId3"/>
    <p:sldId id="278" r:id="rId4"/>
    <p:sldId id="277" r:id="rId5"/>
    <p:sldId id="281" r:id="rId6"/>
    <p:sldId id="283" r:id="rId7"/>
    <p:sldId id="282" r:id="rId8"/>
    <p:sldId id="280" r:id="rId9"/>
    <p:sldId id="284" r:id="rId10"/>
    <p:sldId id="285" r:id="rId11"/>
    <p:sldId id="279" r:id="rId12"/>
    <p:sldId id="268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2" d="100"/>
          <a:sy n="92" d="100"/>
        </p:scale>
        <p:origin x="-1186" y="30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01.04.2023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01.04.2023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01.04.2023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01.04.2023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01.04.2023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01.04.2023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01.04.2023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01.04.2023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01.04.2023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01.04.2023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01.04.2023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email">
            <a:alphaModFix amt="40000"/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57158" y="285728"/>
            <a:ext cx="8501122" cy="6215106"/>
          </a:xfrm>
          <a:prstGeom prst="roundRect">
            <a:avLst>
              <a:gd name="adj" fmla="val 9106"/>
            </a:avLst>
          </a:prstGeom>
          <a:noFill/>
          <a:ln>
            <a:solidFill>
              <a:srgbClr val="57D3FF"/>
            </a:solidFill>
          </a:ln>
          <a:effectLst>
            <a:glow rad="228600">
              <a:schemeClr val="accent5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8" name="Рисунок 7" descr="0_75c96_b715e7d3_XL.jpeg"/>
          <p:cNvPicPr>
            <a:picLocks noChangeAspect="1"/>
          </p:cNvPicPr>
          <p:nvPr/>
        </p:nvPicPr>
        <p:blipFill>
          <a:blip r:embed="rId14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71406" y="71414"/>
            <a:ext cx="2000264" cy="2000264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01.04.2023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6.jpeg"/><Relationship Id="rId4" Type="http://schemas.openxmlformats.org/officeDocument/2006/relationships/image" Target="../media/image15.jpe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386501" y="332656"/>
            <a:ext cx="5785899" cy="29105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ru-RU" sz="2000" b="1" i="1" dirty="0">
                <a:solidFill>
                  <a:srgbClr val="7030A0"/>
                </a:solidFill>
                <a:latin typeface="Times New Roman"/>
                <a:ea typeface="Calibri"/>
                <a:cs typeface="Times New Roman"/>
              </a:rPr>
              <a:t>Экологический спектакль «Лесная история»</a:t>
            </a:r>
            <a:endParaRPr lang="ru-RU" sz="2000" b="1" i="1" dirty="0">
              <a:solidFill>
                <a:srgbClr val="7030A0"/>
              </a:solidFill>
              <a:ea typeface="Calibri"/>
              <a:cs typeface="Times New Roman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ru-RU" sz="2000" b="1" i="1" dirty="0">
                <a:solidFill>
                  <a:srgbClr val="7030A0"/>
                </a:solidFill>
                <a:latin typeface="Times New Roman"/>
                <a:ea typeface="Calibri"/>
                <a:cs typeface="Times New Roman"/>
              </a:rPr>
              <a:t>(по мотивам сказки Корней Чуковский «Айболит»)</a:t>
            </a:r>
            <a:endParaRPr lang="ru-RU" sz="2000" b="1" i="1" dirty="0">
              <a:solidFill>
                <a:srgbClr val="7030A0"/>
              </a:solidFill>
              <a:ea typeface="Calibri"/>
              <a:cs typeface="Times New Roman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ru-RU" sz="2000" b="1" i="1" dirty="0">
                <a:solidFill>
                  <a:srgbClr val="7030A0"/>
                </a:solidFill>
                <a:latin typeface="Times New Roman"/>
                <a:ea typeface="Calibri"/>
                <a:cs typeface="Times New Roman"/>
              </a:rPr>
              <a:t>Номинация: экологические </a:t>
            </a:r>
            <a:r>
              <a:rPr lang="ru-RU" sz="2000" b="1" i="1" dirty="0" smtClean="0">
                <a:solidFill>
                  <a:srgbClr val="7030A0"/>
                </a:solidFill>
                <a:latin typeface="Times New Roman"/>
                <a:ea typeface="Calibri"/>
                <a:cs typeface="Times New Roman"/>
              </a:rPr>
              <a:t>истории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endParaRPr lang="ru-RU" sz="2000" b="1" i="1" dirty="0">
              <a:solidFill>
                <a:srgbClr val="002060"/>
              </a:solidFill>
              <a:latin typeface="Times New Roman"/>
              <a:ea typeface="Calibri"/>
              <a:cs typeface="Times New Roman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endParaRPr lang="ru-RU" sz="2000" b="1" i="1" dirty="0">
              <a:solidFill>
                <a:srgbClr val="002060"/>
              </a:solidFill>
              <a:ea typeface="Calibri"/>
              <a:cs typeface="Times New Roman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ru-RU" sz="2000" b="1" i="1" dirty="0">
                <a:solidFill>
                  <a:srgbClr val="002060"/>
                </a:solidFill>
                <a:latin typeface="Times New Roman"/>
                <a:ea typeface="Calibri"/>
                <a:cs typeface="Times New Roman"/>
              </a:rPr>
              <a:t> </a:t>
            </a:r>
            <a:endParaRPr lang="ru-RU" sz="2000" b="1" i="1" dirty="0">
              <a:solidFill>
                <a:srgbClr val="002060"/>
              </a:solidFill>
              <a:ea typeface="Calibri"/>
              <a:cs typeface="Times New Roman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635896" y="2636912"/>
            <a:ext cx="6750496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i="1" dirty="0">
                <a:solidFill>
                  <a:srgbClr val="7030A0"/>
                </a:solidFill>
              </a:rPr>
              <a:t> Работу выполнили:</a:t>
            </a:r>
          </a:p>
          <a:p>
            <a:pPr algn="ctr"/>
            <a:r>
              <a:rPr lang="ru-RU" i="1" dirty="0">
                <a:solidFill>
                  <a:srgbClr val="7030A0"/>
                </a:solidFill>
              </a:rPr>
              <a:t>воспитанники ДП №9</a:t>
            </a:r>
          </a:p>
          <a:p>
            <a:pPr algn="ctr"/>
            <a:r>
              <a:rPr lang="ru-RU" i="1" dirty="0">
                <a:solidFill>
                  <a:srgbClr val="7030A0"/>
                </a:solidFill>
              </a:rPr>
              <a:t>старшей группы № 45</a:t>
            </a:r>
          </a:p>
          <a:p>
            <a:pPr algn="ctr"/>
            <a:r>
              <a:rPr lang="ru-RU" i="1" dirty="0">
                <a:solidFill>
                  <a:srgbClr val="7030A0"/>
                </a:solidFill>
              </a:rPr>
              <a:t>5-6 лет</a:t>
            </a:r>
          </a:p>
          <a:p>
            <a:pPr algn="ctr"/>
            <a:r>
              <a:rPr lang="ru-RU" i="1" dirty="0">
                <a:solidFill>
                  <a:srgbClr val="7030A0"/>
                </a:solidFill>
              </a:rPr>
              <a:t>  ГБОУ Школы № 1987</a:t>
            </a:r>
          </a:p>
          <a:p>
            <a:pPr algn="ctr"/>
            <a:r>
              <a:rPr lang="ru-RU" i="1" dirty="0">
                <a:solidFill>
                  <a:srgbClr val="7030A0"/>
                </a:solidFill>
              </a:rPr>
              <a:t>                                                                                                                                                        воспитатели:</a:t>
            </a:r>
          </a:p>
          <a:p>
            <a:pPr algn="ctr"/>
            <a:r>
              <a:rPr lang="ru-RU" i="1" dirty="0">
                <a:solidFill>
                  <a:srgbClr val="7030A0"/>
                </a:solidFill>
              </a:rPr>
              <a:t>Аверкова А.Ю.</a:t>
            </a:r>
          </a:p>
          <a:p>
            <a:pPr algn="ctr"/>
            <a:r>
              <a:rPr lang="ru-RU" i="1" dirty="0" err="1">
                <a:solidFill>
                  <a:srgbClr val="7030A0"/>
                </a:solidFill>
              </a:rPr>
              <a:t>Кубынина</a:t>
            </a:r>
            <a:r>
              <a:rPr lang="ru-RU" i="1" dirty="0">
                <a:solidFill>
                  <a:srgbClr val="7030A0"/>
                </a:solidFill>
              </a:rPr>
              <a:t>  Е.О.</a:t>
            </a:r>
          </a:p>
          <a:p>
            <a:pPr algn="ctr"/>
            <a:r>
              <a:rPr lang="ru-RU" i="1" dirty="0">
                <a:solidFill>
                  <a:srgbClr val="7030A0"/>
                </a:solidFill>
              </a:rPr>
              <a:t>Автор сказки:</a:t>
            </a:r>
          </a:p>
          <a:p>
            <a:pPr algn="ctr"/>
            <a:r>
              <a:rPr lang="ru-RU" i="1" dirty="0" err="1">
                <a:solidFill>
                  <a:srgbClr val="7030A0"/>
                </a:solidFill>
              </a:rPr>
              <a:t>Зайнутдинова</a:t>
            </a:r>
            <a:r>
              <a:rPr lang="ru-RU" i="1" dirty="0">
                <a:solidFill>
                  <a:srgbClr val="7030A0"/>
                </a:solidFill>
              </a:rPr>
              <a:t> А.Н.</a:t>
            </a:r>
          </a:p>
        </p:txBody>
      </p:sp>
    </p:spTree>
    <p:extLst>
      <p:ext uri="{BB962C8B-B14F-4D97-AF65-F5344CB8AC3E}">
        <p14:creationId xmlns:p14="http://schemas.microsoft.com/office/powerpoint/2010/main" val="23705617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051425" y="307721"/>
            <a:ext cx="4176464" cy="229318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78983" y="2458404"/>
            <a:ext cx="3876993" cy="222568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761911" y="2458404"/>
            <a:ext cx="3875514" cy="220034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483768" y="4509120"/>
            <a:ext cx="3916998" cy="198392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7" name="TextBox 6"/>
          <p:cNvSpPr txBox="1"/>
          <p:nvPr/>
        </p:nvSpPr>
        <p:spPr>
          <a:xfrm>
            <a:off x="1691680" y="1454315"/>
            <a:ext cx="22322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i="1" dirty="0" smtClean="0">
                <a:solidFill>
                  <a:srgbClr val="7030A0"/>
                </a:solidFill>
              </a:rPr>
              <a:t>Результат наших стараний!</a:t>
            </a:r>
            <a:endParaRPr lang="ru-RU" i="1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417293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3528" y="404664"/>
            <a:ext cx="8712968" cy="54748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1400" b="1" i="1" dirty="0" smtClean="0">
                <a:latin typeface="Times New Roman"/>
                <a:ea typeface="Calibri"/>
                <a:cs typeface="Times New Roman"/>
              </a:rPr>
              <a:t>                                                                 </a:t>
            </a:r>
            <a:r>
              <a:rPr lang="ru-RU" sz="1400" b="1" i="1" dirty="0" smtClean="0">
                <a:solidFill>
                  <a:srgbClr val="7030A0"/>
                </a:solidFill>
                <a:latin typeface="Times New Roman"/>
                <a:ea typeface="Calibri"/>
                <a:cs typeface="Times New Roman"/>
              </a:rPr>
              <a:t>Оценка </a:t>
            </a:r>
            <a:r>
              <a:rPr lang="ru-RU" sz="1400" b="1" i="1" dirty="0">
                <a:solidFill>
                  <a:srgbClr val="7030A0"/>
                </a:solidFill>
                <a:latin typeface="Times New Roman"/>
                <a:ea typeface="Calibri"/>
                <a:cs typeface="Times New Roman"/>
              </a:rPr>
              <a:t>результативности реализации проекта</a:t>
            </a:r>
            <a:endParaRPr lang="ru-RU" sz="1400" i="1" dirty="0">
              <a:solidFill>
                <a:srgbClr val="7030A0"/>
              </a:solidFill>
              <a:ea typeface="Calibri"/>
              <a:cs typeface="Times New Roman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1400" i="1" dirty="0" smtClean="0">
                <a:solidFill>
                  <a:srgbClr val="7030A0"/>
                </a:solidFill>
                <a:latin typeface="Times New Roman"/>
                <a:ea typeface="Calibri"/>
                <a:cs typeface="Times New Roman"/>
              </a:rPr>
              <a:t>                                                 Участие </a:t>
            </a:r>
            <a:r>
              <a:rPr lang="ru-RU" sz="1400" i="1" dirty="0">
                <a:solidFill>
                  <a:srgbClr val="7030A0"/>
                </a:solidFill>
                <a:latin typeface="Times New Roman"/>
                <a:ea typeface="Calibri"/>
                <a:cs typeface="Times New Roman"/>
              </a:rPr>
              <a:t>детей в драматизации экологической сказки дало хорошие</a:t>
            </a:r>
            <a:endParaRPr lang="ru-RU" sz="1400" i="1" dirty="0">
              <a:solidFill>
                <a:srgbClr val="7030A0"/>
              </a:solidFill>
              <a:ea typeface="Calibri"/>
              <a:cs typeface="Times New Roman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1400" i="1" dirty="0" smtClean="0">
                <a:solidFill>
                  <a:srgbClr val="7030A0"/>
                </a:solidFill>
                <a:latin typeface="Times New Roman"/>
                <a:ea typeface="Calibri"/>
                <a:cs typeface="Times New Roman"/>
              </a:rPr>
              <a:t>                                                                                         результаты</a:t>
            </a:r>
            <a:r>
              <a:rPr lang="ru-RU" sz="1400" i="1" dirty="0">
                <a:solidFill>
                  <a:srgbClr val="7030A0"/>
                </a:solidFill>
                <a:latin typeface="Times New Roman"/>
                <a:ea typeface="Calibri"/>
                <a:cs typeface="Times New Roman"/>
              </a:rPr>
              <a:t>:</a:t>
            </a:r>
            <a:endParaRPr lang="ru-RU" sz="1400" i="1" dirty="0">
              <a:solidFill>
                <a:srgbClr val="7030A0"/>
              </a:solidFill>
              <a:ea typeface="Calibri"/>
              <a:cs typeface="Times New Roman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1400" i="1" dirty="0">
                <a:solidFill>
                  <a:srgbClr val="7030A0"/>
                </a:solidFill>
                <a:latin typeface="Times New Roman"/>
                <a:ea typeface="Calibri"/>
                <a:cs typeface="Times New Roman"/>
              </a:rPr>
              <a:t>- Расширились и углубились знания детей старшего дошкольного возраста по</a:t>
            </a:r>
            <a:endParaRPr lang="ru-RU" sz="1400" i="1" dirty="0">
              <a:solidFill>
                <a:srgbClr val="7030A0"/>
              </a:solidFill>
              <a:ea typeface="Calibri"/>
              <a:cs typeface="Times New Roman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1400" i="1" dirty="0">
                <a:solidFill>
                  <a:srgbClr val="7030A0"/>
                </a:solidFill>
                <a:latin typeface="Times New Roman"/>
                <a:ea typeface="Calibri"/>
                <a:cs typeface="Times New Roman"/>
              </a:rPr>
              <a:t>экологии, охране природы. Развилось чувство ответственности за себя, </a:t>
            </a:r>
            <a:r>
              <a:rPr lang="ru-RU" sz="1400" i="1" dirty="0" smtClean="0">
                <a:solidFill>
                  <a:srgbClr val="7030A0"/>
                </a:solidFill>
                <a:latin typeface="Times New Roman"/>
                <a:ea typeface="Calibri"/>
                <a:cs typeface="Times New Roman"/>
              </a:rPr>
              <a:t>свои поступки </a:t>
            </a:r>
            <a:r>
              <a:rPr lang="ru-RU" sz="1400" i="1" dirty="0">
                <a:solidFill>
                  <a:srgbClr val="7030A0"/>
                </a:solidFill>
                <a:latin typeface="Times New Roman"/>
                <a:ea typeface="Calibri"/>
                <a:cs typeface="Times New Roman"/>
              </a:rPr>
              <a:t>и друг за друга.</a:t>
            </a:r>
            <a:endParaRPr lang="ru-RU" sz="1400" i="1" dirty="0">
              <a:solidFill>
                <a:srgbClr val="7030A0"/>
              </a:solidFill>
              <a:ea typeface="Calibri"/>
              <a:cs typeface="Times New Roman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1400" i="1" dirty="0">
                <a:solidFill>
                  <a:srgbClr val="7030A0"/>
                </a:solidFill>
                <a:latin typeface="Times New Roman"/>
                <a:ea typeface="Calibri"/>
                <a:cs typeface="Times New Roman"/>
              </a:rPr>
              <a:t>- Улучшился грамматический строй речи, звукопроизношение и </a:t>
            </a:r>
            <a:r>
              <a:rPr lang="ru-RU" sz="1400" i="1" dirty="0" smtClean="0">
                <a:solidFill>
                  <a:srgbClr val="7030A0"/>
                </a:solidFill>
                <a:latin typeface="Times New Roman"/>
                <a:ea typeface="Calibri"/>
                <a:cs typeface="Times New Roman"/>
              </a:rPr>
              <a:t>навыки связной </a:t>
            </a:r>
            <a:r>
              <a:rPr lang="ru-RU" sz="1400" i="1" dirty="0">
                <a:solidFill>
                  <a:srgbClr val="7030A0"/>
                </a:solidFill>
                <a:latin typeface="Times New Roman"/>
                <a:ea typeface="Calibri"/>
                <a:cs typeface="Times New Roman"/>
              </a:rPr>
              <a:t>речи.</a:t>
            </a:r>
            <a:endParaRPr lang="ru-RU" sz="1400" i="1" dirty="0">
              <a:solidFill>
                <a:srgbClr val="7030A0"/>
              </a:solidFill>
              <a:ea typeface="Calibri"/>
              <a:cs typeface="Times New Roman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1400" i="1" dirty="0">
                <a:solidFill>
                  <a:srgbClr val="7030A0"/>
                </a:solidFill>
                <a:latin typeface="Times New Roman"/>
                <a:ea typeface="Calibri"/>
                <a:cs typeface="Times New Roman"/>
              </a:rPr>
              <a:t>- Активизировался и расширился словарный запас, развилась мелодик интонационная сторона речи.</a:t>
            </a:r>
            <a:endParaRPr lang="ru-RU" sz="1400" i="1" dirty="0">
              <a:solidFill>
                <a:srgbClr val="7030A0"/>
              </a:solidFill>
              <a:ea typeface="Calibri"/>
              <a:cs typeface="Times New Roman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1400" i="1" dirty="0">
                <a:solidFill>
                  <a:srgbClr val="7030A0"/>
                </a:solidFill>
                <a:latin typeface="Times New Roman"/>
                <a:ea typeface="Calibri"/>
                <a:cs typeface="Times New Roman"/>
              </a:rPr>
              <a:t>- Усовершенствовалась мелкая и общая моторика, координация </a:t>
            </a:r>
            <a:r>
              <a:rPr lang="ru-RU" sz="1400" i="1" dirty="0" smtClean="0">
                <a:solidFill>
                  <a:srgbClr val="7030A0"/>
                </a:solidFill>
                <a:latin typeface="Times New Roman"/>
                <a:ea typeface="Calibri"/>
                <a:cs typeface="Times New Roman"/>
              </a:rPr>
              <a:t>движений, пластичность</a:t>
            </a:r>
            <a:r>
              <a:rPr lang="ru-RU" sz="1400" i="1" dirty="0">
                <a:solidFill>
                  <a:srgbClr val="7030A0"/>
                </a:solidFill>
                <a:latin typeface="Times New Roman"/>
                <a:ea typeface="Calibri"/>
                <a:cs typeface="Times New Roman"/>
              </a:rPr>
              <a:t>.</a:t>
            </a:r>
            <a:endParaRPr lang="ru-RU" sz="1400" i="1" dirty="0">
              <a:solidFill>
                <a:srgbClr val="7030A0"/>
              </a:solidFill>
              <a:ea typeface="Calibri"/>
              <a:cs typeface="Times New Roman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1400" i="1" dirty="0">
                <a:solidFill>
                  <a:srgbClr val="7030A0"/>
                </a:solidFill>
                <a:latin typeface="Times New Roman"/>
                <a:ea typeface="Calibri"/>
                <a:cs typeface="Times New Roman"/>
              </a:rPr>
              <a:t>- Развились коммуникативные способности детей, инициативность </a:t>
            </a:r>
            <a:r>
              <a:rPr lang="ru-RU" sz="1400" i="1" dirty="0" smtClean="0">
                <a:solidFill>
                  <a:srgbClr val="7030A0"/>
                </a:solidFill>
                <a:latin typeface="Times New Roman"/>
                <a:ea typeface="Calibri"/>
                <a:cs typeface="Times New Roman"/>
              </a:rPr>
              <a:t>и самостоятельность</a:t>
            </a:r>
            <a:r>
              <a:rPr lang="ru-RU" sz="1400" i="1" dirty="0">
                <a:solidFill>
                  <a:srgbClr val="7030A0"/>
                </a:solidFill>
                <a:latin typeface="Times New Roman"/>
                <a:ea typeface="Calibri"/>
                <a:cs typeface="Times New Roman"/>
              </a:rPr>
              <a:t>.</a:t>
            </a:r>
            <a:endParaRPr lang="ru-RU" sz="1400" i="1" dirty="0">
              <a:solidFill>
                <a:srgbClr val="7030A0"/>
              </a:solidFill>
              <a:ea typeface="Calibri"/>
              <a:cs typeface="Times New Roman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1400" i="1" dirty="0" smtClean="0">
                <a:solidFill>
                  <a:srgbClr val="7030A0"/>
                </a:solidFill>
                <a:latin typeface="Times New Roman"/>
                <a:ea typeface="Calibri"/>
                <a:cs typeface="Times New Roman"/>
              </a:rPr>
              <a:t>  Это </a:t>
            </a:r>
            <a:r>
              <a:rPr lang="ru-RU" sz="1400" i="1" dirty="0">
                <a:solidFill>
                  <a:srgbClr val="7030A0"/>
                </a:solidFill>
                <a:latin typeface="Times New Roman"/>
                <a:ea typeface="Calibri"/>
                <a:cs typeface="Times New Roman"/>
              </a:rPr>
              <a:t>свидетельствует о том, что драматизации экологических сказок являются</a:t>
            </a:r>
            <a:endParaRPr lang="ru-RU" sz="1400" i="1" dirty="0">
              <a:solidFill>
                <a:srgbClr val="7030A0"/>
              </a:solidFill>
              <a:ea typeface="Calibri"/>
              <a:cs typeface="Times New Roman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1400" i="1" dirty="0">
                <a:solidFill>
                  <a:srgbClr val="7030A0"/>
                </a:solidFill>
                <a:latin typeface="Times New Roman"/>
                <a:ea typeface="Calibri"/>
                <a:cs typeface="Times New Roman"/>
              </a:rPr>
              <a:t>одним из удачных видов работы с дошкольниками по речевому развитию.</a:t>
            </a:r>
            <a:endParaRPr lang="ru-RU" sz="1400" i="1" dirty="0">
              <a:solidFill>
                <a:srgbClr val="7030A0"/>
              </a:solidFill>
              <a:ea typeface="Calibri"/>
              <a:cs typeface="Times New Roman"/>
            </a:endParaRPr>
          </a:p>
          <a:p>
            <a:pPr>
              <a:lnSpc>
                <a:spcPct val="150000"/>
              </a:lnSpc>
              <a:spcAft>
                <a:spcPts val="800"/>
              </a:spcAft>
            </a:pPr>
            <a:r>
              <a:rPr lang="ru-RU" sz="1400" i="1" dirty="0">
                <a:solidFill>
                  <a:srgbClr val="7030A0"/>
                </a:solidFill>
                <a:latin typeface="Times New Roman"/>
                <a:ea typeface="Calibri"/>
                <a:cs typeface="Times New Roman"/>
              </a:rPr>
              <a:t>Важнейшим условием успешной реализации проекта является комплексный подход, в котором взрослый личным примером демонстрирует детям заботливое отношение к природе через экологию Работа по реализации педагогического проекта способствовала формированию у дошкольников позитивного поведения и бережного отношения к природе с опорой на пример положительных сказочных героев.</a:t>
            </a:r>
            <a:endParaRPr lang="ru-RU" sz="1400" i="1" dirty="0">
              <a:solidFill>
                <a:srgbClr val="7030A0"/>
              </a:solidFill>
              <a:ea typeface="Calibri"/>
              <a:cs typeface="Times New Roman"/>
            </a:endParaRPr>
          </a:p>
          <a:p>
            <a:pPr>
              <a:lnSpc>
                <a:spcPct val="150000"/>
              </a:lnSpc>
              <a:spcAft>
                <a:spcPts val="800"/>
              </a:spcAft>
            </a:pPr>
            <a:r>
              <a:rPr lang="ru-RU" sz="1400" dirty="0">
                <a:solidFill>
                  <a:srgbClr val="7030A0"/>
                </a:solidFill>
                <a:latin typeface="Times New Roman"/>
                <a:ea typeface="Calibri"/>
                <a:cs typeface="Times New Roman"/>
              </a:rPr>
              <a:t> </a:t>
            </a:r>
            <a:endParaRPr lang="ru-RU" sz="1400" dirty="0">
              <a:solidFill>
                <a:srgbClr val="7030A0"/>
              </a:solidFill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5379044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620688"/>
            <a:ext cx="7488832" cy="1368152"/>
          </a:xfrm>
        </p:spPr>
        <p:txBody>
          <a:bodyPr/>
          <a:lstStyle/>
          <a:p>
            <a:r>
              <a:rPr lang="ru-RU" i="1" dirty="0" smtClean="0">
                <a:solidFill>
                  <a:srgbClr val="7030A0"/>
                </a:solidFill>
              </a:rPr>
              <a:t>        Спасибо за внимание!</a:t>
            </a:r>
            <a:endParaRPr lang="ru-RU" i="1" dirty="0">
              <a:solidFill>
                <a:srgbClr val="7030A0"/>
              </a:solidFill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27584" y="1843261"/>
            <a:ext cx="7416824" cy="409298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3597491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27584" y="1124744"/>
            <a:ext cx="7992888" cy="50452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b="1" i="1" dirty="0" smtClean="0">
                <a:latin typeface="Times New Roman"/>
                <a:ea typeface="Calibri"/>
                <a:cs typeface="Times New Roman"/>
              </a:rPr>
              <a:t>                </a:t>
            </a:r>
            <a:r>
              <a:rPr lang="ru-RU" b="1" i="1" dirty="0" smtClean="0">
                <a:solidFill>
                  <a:srgbClr val="7030A0"/>
                </a:solidFill>
                <a:latin typeface="Times New Roman"/>
                <a:ea typeface="Calibri"/>
                <a:cs typeface="Times New Roman"/>
              </a:rPr>
              <a:t>Тема </a:t>
            </a:r>
            <a:r>
              <a:rPr lang="ru-RU" b="1" i="1" dirty="0">
                <a:solidFill>
                  <a:srgbClr val="7030A0"/>
                </a:solidFill>
                <a:latin typeface="Times New Roman"/>
                <a:ea typeface="Calibri"/>
                <a:cs typeface="Times New Roman"/>
              </a:rPr>
              <a:t>проекта:</a:t>
            </a:r>
            <a:r>
              <a:rPr lang="ru-RU" i="1" dirty="0">
                <a:solidFill>
                  <a:srgbClr val="7030A0"/>
                </a:solidFill>
                <a:latin typeface="Times New Roman"/>
                <a:ea typeface="Calibri"/>
                <a:cs typeface="Times New Roman"/>
              </a:rPr>
              <a:t> Экологический спектакль «Лесная история»</a:t>
            </a:r>
            <a:endParaRPr lang="ru-RU" sz="1600" i="1" dirty="0">
              <a:solidFill>
                <a:srgbClr val="7030A0"/>
              </a:solidFill>
              <a:ea typeface="Calibri"/>
              <a:cs typeface="Times New Roman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i="1" dirty="0" smtClean="0">
                <a:solidFill>
                  <a:srgbClr val="7030A0"/>
                </a:solidFill>
                <a:latin typeface="Times New Roman"/>
                <a:ea typeface="Calibri"/>
                <a:cs typeface="Times New Roman"/>
              </a:rPr>
              <a:t>                         (</a:t>
            </a:r>
            <a:r>
              <a:rPr lang="ru-RU" i="1" dirty="0">
                <a:solidFill>
                  <a:srgbClr val="7030A0"/>
                </a:solidFill>
                <a:latin typeface="Times New Roman"/>
                <a:ea typeface="Calibri"/>
                <a:cs typeface="Times New Roman"/>
              </a:rPr>
              <a:t>по мотивам сказки Корней Чуковский «Айболит»)</a:t>
            </a:r>
            <a:endParaRPr lang="ru-RU" sz="1600" i="1" dirty="0">
              <a:solidFill>
                <a:srgbClr val="7030A0"/>
              </a:solidFill>
              <a:ea typeface="Calibri"/>
              <a:cs typeface="Times New Roman"/>
            </a:endParaRPr>
          </a:p>
          <a:p>
            <a:pPr algn="just">
              <a:spcAft>
                <a:spcPts val="0"/>
              </a:spcAft>
            </a:pPr>
            <a:r>
              <a:rPr lang="ru-RU" b="1" i="1" dirty="0">
                <a:solidFill>
                  <a:srgbClr val="7030A0"/>
                </a:solidFill>
                <a:latin typeface="Times New Roman"/>
                <a:ea typeface="Times New Roman"/>
              </a:rPr>
              <a:t>Цель:</a:t>
            </a:r>
            <a:endParaRPr lang="ru-RU" i="1" dirty="0">
              <a:solidFill>
                <a:srgbClr val="7030A0"/>
              </a:solidFill>
              <a:latin typeface="Times New Roman"/>
              <a:ea typeface="Times New Roman"/>
            </a:endParaRPr>
          </a:p>
          <a:p>
            <a:pPr algn="just">
              <a:spcAft>
                <a:spcPts val="0"/>
              </a:spcAft>
            </a:pPr>
            <a:r>
              <a:rPr lang="ru-RU" i="1" dirty="0">
                <a:solidFill>
                  <a:srgbClr val="7030A0"/>
                </a:solidFill>
                <a:latin typeface="Times New Roman"/>
                <a:ea typeface="Times New Roman"/>
              </a:rPr>
              <a:t>Познавать окружающий мир, воспитывать чувство причастности к </a:t>
            </a:r>
          </a:p>
          <a:p>
            <a:pPr algn="just">
              <a:spcAft>
                <a:spcPts val="0"/>
              </a:spcAft>
            </a:pPr>
            <a:r>
              <a:rPr lang="ru-RU" i="1" dirty="0">
                <a:solidFill>
                  <a:srgbClr val="7030A0"/>
                </a:solidFill>
                <a:latin typeface="Times New Roman"/>
                <a:ea typeface="Times New Roman"/>
              </a:rPr>
              <a:t>благополучию природы, учить думать о последствиях своих поступков по отношению к природе и окружающему миру, об ответственности за сохранение его богатства и красоты.</a:t>
            </a:r>
          </a:p>
          <a:p>
            <a:pPr algn="just">
              <a:spcAft>
                <a:spcPts val="0"/>
              </a:spcAft>
            </a:pPr>
            <a:r>
              <a:rPr lang="ru-RU" i="1" dirty="0">
                <a:solidFill>
                  <a:srgbClr val="7030A0"/>
                </a:solidFill>
                <a:latin typeface="Times New Roman"/>
                <a:ea typeface="Times New Roman"/>
              </a:rPr>
              <a:t>Формирование интереса детей к природе через экологические сказки.</a:t>
            </a:r>
          </a:p>
          <a:p>
            <a:pPr algn="just">
              <a:spcAft>
                <a:spcPts val="0"/>
              </a:spcAft>
            </a:pPr>
            <a:r>
              <a:rPr lang="ru-RU" b="1" i="1" dirty="0">
                <a:solidFill>
                  <a:srgbClr val="7030A0"/>
                </a:solidFill>
                <a:latin typeface="Times New Roman"/>
                <a:ea typeface="Times New Roman"/>
              </a:rPr>
              <a:t> </a:t>
            </a:r>
            <a:endParaRPr lang="ru-RU" i="1" dirty="0">
              <a:solidFill>
                <a:srgbClr val="7030A0"/>
              </a:solidFill>
              <a:latin typeface="Times New Roman"/>
              <a:ea typeface="Times New Roman"/>
            </a:endParaRPr>
          </a:p>
          <a:p>
            <a:pPr algn="just">
              <a:spcAft>
                <a:spcPts val="0"/>
              </a:spcAft>
            </a:pPr>
            <a:r>
              <a:rPr lang="ru-RU" b="1" i="1" dirty="0">
                <a:solidFill>
                  <a:srgbClr val="7030A0"/>
                </a:solidFill>
                <a:latin typeface="Times New Roman"/>
                <a:ea typeface="Times New Roman"/>
              </a:rPr>
              <a:t>Задачи:</a:t>
            </a:r>
            <a:endParaRPr lang="ru-RU" i="1" dirty="0">
              <a:solidFill>
                <a:srgbClr val="7030A0"/>
              </a:solidFill>
              <a:latin typeface="Times New Roman"/>
              <a:ea typeface="Times New Roman"/>
            </a:endParaRPr>
          </a:p>
          <a:p>
            <a:pPr algn="just">
              <a:spcAft>
                <a:spcPts val="0"/>
              </a:spcAft>
            </a:pPr>
            <a:r>
              <a:rPr lang="ru-RU" i="1" dirty="0">
                <a:solidFill>
                  <a:srgbClr val="7030A0"/>
                </a:solidFill>
                <a:latin typeface="Times New Roman"/>
                <a:ea typeface="Times New Roman"/>
              </a:rPr>
              <a:t>- прививать детям экологическую культуру поведения посредством экологических сказок;</a:t>
            </a:r>
          </a:p>
          <a:p>
            <a:pPr algn="just">
              <a:spcAft>
                <a:spcPts val="0"/>
              </a:spcAft>
            </a:pPr>
            <a:r>
              <a:rPr lang="ru-RU" i="1" dirty="0">
                <a:solidFill>
                  <a:srgbClr val="7030A0"/>
                </a:solidFill>
                <a:latin typeface="Times New Roman"/>
                <a:ea typeface="Times New Roman"/>
              </a:rPr>
              <a:t>-воспитывать гуманное заботливое отношение к окружающему миру;</a:t>
            </a:r>
          </a:p>
          <a:p>
            <a:pPr algn="just">
              <a:spcAft>
                <a:spcPts val="0"/>
              </a:spcAft>
            </a:pPr>
            <a:r>
              <a:rPr lang="ru-RU" i="1" dirty="0">
                <a:solidFill>
                  <a:srgbClr val="7030A0"/>
                </a:solidFill>
                <a:latin typeface="Times New Roman"/>
                <a:ea typeface="Times New Roman"/>
              </a:rPr>
              <a:t>-развивать связную речь через драматизацию и сочинение сказок;</a:t>
            </a:r>
          </a:p>
          <a:p>
            <a:pPr algn="just">
              <a:spcAft>
                <a:spcPts val="0"/>
              </a:spcAft>
            </a:pPr>
            <a:r>
              <a:rPr lang="ru-RU" i="1" dirty="0">
                <a:solidFill>
                  <a:srgbClr val="7030A0"/>
                </a:solidFill>
                <a:latin typeface="Times New Roman"/>
                <a:ea typeface="Times New Roman"/>
              </a:rPr>
              <a:t>-развивать познавательный интерес к миру природы.</a:t>
            </a:r>
          </a:p>
          <a:p>
            <a:pPr algn="just">
              <a:spcAft>
                <a:spcPts val="0"/>
              </a:spcAft>
            </a:pPr>
            <a:r>
              <a:rPr lang="ru-RU" b="1" i="1" dirty="0">
                <a:solidFill>
                  <a:srgbClr val="7030A0"/>
                </a:solidFill>
                <a:latin typeface="Times New Roman"/>
                <a:ea typeface="Times New Roman"/>
              </a:rPr>
              <a:t> </a:t>
            </a:r>
            <a:endParaRPr lang="ru-RU" i="1" dirty="0">
              <a:solidFill>
                <a:srgbClr val="7030A0"/>
              </a:solidFill>
              <a:latin typeface="Times New Roman"/>
              <a:ea typeface="Times New Roman"/>
            </a:endParaRPr>
          </a:p>
          <a:p>
            <a:pPr algn="just">
              <a:spcAft>
                <a:spcPts val="0"/>
              </a:spcAft>
            </a:pPr>
            <a:r>
              <a:rPr lang="ru-RU" b="1" i="1" dirty="0">
                <a:solidFill>
                  <a:srgbClr val="7030A0"/>
                </a:solidFill>
                <a:latin typeface="Times New Roman"/>
                <a:ea typeface="Times New Roman"/>
              </a:rPr>
              <a:t>Продукт проекта:</a:t>
            </a:r>
            <a:r>
              <a:rPr lang="ru-RU" i="1" dirty="0">
                <a:solidFill>
                  <a:srgbClr val="7030A0"/>
                </a:solidFill>
                <a:latin typeface="Times New Roman"/>
                <a:ea typeface="Times New Roman"/>
              </a:rPr>
              <a:t> постановка экологической сказки «Лесная история»</a:t>
            </a:r>
            <a:endParaRPr lang="ru-RU" i="1" dirty="0">
              <a:solidFill>
                <a:srgbClr val="7030A0"/>
              </a:solidFill>
              <a:effectLst/>
              <a:latin typeface="Times New Roman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4557985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39552" y="692696"/>
            <a:ext cx="8208912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 i="1" dirty="0" smtClean="0">
                <a:latin typeface="Times New Roman"/>
                <a:ea typeface="Times New Roman"/>
              </a:rPr>
              <a:t>                       </a:t>
            </a:r>
            <a:r>
              <a:rPr lang="ru-RU" b="1" i="1" dirty="0" smtClean="0">
                <a:solidFill>
                  <a:srgbClr val="7030A0"/>
                </a:solidFill>
                <a:latin typeface="Times New Roman"/>
                <a:ea typeface="Times New Roman"/>
              </a:rPr>
              <a:t>Актуальность</a:t>
            </a:r>
            <a:r>
              <a:rPr lang="ru-RU" b="1" i="1" dirty="0">
                <a:solidFill>
                  <a:srgbClr val="7030A0"/>
                </a:solidFill>
                <a:latin typeface="Times New Roman"/>
                <a:ea typeface="Times New Roman"/>
              </a:rPr>
              <a:t>: </a:t>
            </a:r>
            <a:endParaRPr lang="ru-RU" i="1" dirty="0">
              <a:solidFill>
                <a:srgbClr val="7030A0"/>
              </a:solidFill>
              <a:latin typeface="Times New Roman"/>
              <a:ea typeface="Times New Roman"/>
            </a:endParaRPr>
          </a:p>
          <a:p>
            <a:pPr algn="just">
              <a:spcAft>
                <a:spcPts val="0"/>
              </a:spcAft>
            </a:pPr>
            <a:r>
              <a:rPr lang="ru-RU" i="1" dirty="0" smtClean="0">
                <a:solidFill>
                  <a:srgbClr val="7030A0"/>
                </a:solidFill>
                <a:latin typeface="Times New Roman"/>
                <a:ea typeface="Times New Roman"/>
              </a:rPr>
              <a:t>                    Человек </a:t>
            </a:r>
            <a:r>
              <a:rPr lang="ru-RU" i="1" dirty="0">
                <a:solidFill>
                  <a:srgbClr val="7030A0"/>
                </a:solidFill>
                <a:latin typeface="Times New Roman"/>
                <a:ea typeface="Times New Roman"/>
              </a:rPr>
              <a:t>и окружающий его мир неделимы они одно целое. «Бытие </a:t>
            </a:r>
            <a:r>
              <a:rPr lang="ru-RU" i="1" dirty="0" smtClean="0">
                <a:solidFill>
                  <a:srgbClr val="7030A0"/>
                </a:solidFill>
                <a:latin typeface="Times New Roman"/>
                <a:ea typeface="Times New Roman"/>
              </a:rPr>
              <a:t>          определяет </a:t>
            </a:r>
            <a:r>
              <a:rPr lang="ru-RU" i="1" dirty="0">
                <a:solidFill>
                  <a:srgbClr val="7030A0"/>
                </a:solidFill>
                <a:latin typeface="Times New Roman"/>
                <a:ea typeface="Times New Roman"/>
              </a:rPr>
              <a:t>сознание», и что будет доведено ребенку в дошкольном возрасте, то и сформирует его дальнейшее отношение к окружающему его миру и природе и в школе, и во взрослой жизни. Уважение и бережное отношение к окружающему формируется у ребенка с раннего возраста. Чтобы воспитать у ребенка уважение к окружающему его миру и природе обучить их любить и бережно относится к ней, можно привести множество разных подходов, образов, но самый замечательный и доступный для детей дошкольного возраста, а значит самый эффективный – экологическая сказка. На знании, которое дети получают в результате постановки сказки по экологии, закладываются стартовые знания правильного отношения к окружающему миру, любовь ко всему живому. Познание мира и природы помогает ребенку увидеть, как прекрасен окружающий его мир в различных его проявлениях. Экологическая сказка помогает детям развить такие хорошие качества и чувства, как любовь к ближнему, дружба. Которые связаны с действиями и переживаниями сказочных персонажей. Осмысленные чувства, такие как пытливость, изумление, недоумение вызвали у детей действия героев сказок. Художественные взгляды сформировались у детей при познании красоты и многообразия окружающего их мира и природы.</a:t>
            </a:r>
          </a:p>
          <a:p>
            <a:pPr algn="just">
              <a:spcAft>
                <a:spcPts val="0"/>
              </a:spcAft>
            </a:pPr>
            <a:r>
              <a:rPr lang="ru-RU" b="1" i="1" dirty="0">
                <a:solidFill>
                  <a:srgbClr val="7030A0"/>
                </a:solidFill>
                <a:latin typeface="Times New Roman"/>
                <a:ea typeface="Times New Roman"/>
              </a:rPr>
              <a:t> </a:t>
            </a:r>
            <a:endParaRPr lang="ru-RU" i="1" dirty="0">
              <a:solidFill>
                <a:srgbClr val="7030A0"/>
              </a:solidFill>
              <a:effectLst/>
              <a:latin typeface="Times New Roman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7127953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691680" y="620688"/>
            <a:ext cx="720080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 i="1" dirty="0">
                <a:solidFill>
                  <a:srgbClr val="7030A0"/>
                </a:solidFill>
                <a:latin typeface="Times New Roman"/>
                <a:ea typeface="Times New Roman"/>
              </a:rPr>
              <a:t>Ожидаемые результаты:</a:t>
            </a:r>
            <a:endParaRPr lang="ru-RU" i="1" dirty="0">
              <a:solidFill>
                <a:srgbClr val="7030A0"/>
              </a:solidFill>
              <a:latin typeface="Times New Roman"/>
              <a:ea typeface="Times New Roman"/>
            </a:endParaRPr>
          </a:p>
          <a:p>
            <a:pPr algn="just"/>
            <a:r>
              <a:rPr lang="ru-RU" i="1" dirty="0">
                <a:solidFill>
                  <a:srgbClr val="7030A0"/>
                </a:solidFill>
                <a:latin typeface="Times New Roman"/>
                <a:ea typeface="Times New Roman"/>
              </a:rPr>
              <a:t>- приобщение детей к художественной литературе, формируя нравственные качества;  </a:t>
            </a:r>
          </a:p>
          <a:p>
            <a:pPr algn="just"/>
            <a:r>
              <a:rPr lang="ru-RU" i="1" dirty="0">
                <a:solidFill>
                  <a:srgbClr val="7030A0"/>
                </a:solidFill>
                <a:latin typeface="Times New Roman"/>
                <a:ea typeface="Times New Roman"/>
              </a:rPr>
              <a:t>- расширение представлений о бережном отношении к природе, применяя положительный опыт на примере поведения сказочных героев;</a:t>
            </a:r>
          </a:p>
          <a:p>
            <a:pPr algn="just"/>
            <a:r>
              <a:rPr lang="ru-RU" i="1" dirty="0">
                <a:solidFill>
                  <a:srgbClr val="7030A0"/>
                </a:solidFill>
                <a:latin typeface="Times New Roman"/>
                <a:ea typeface="Times New Roman"/>
              </a:rPr>
              <a:t>- повышение экологических знаний познавательной и речевой активности;  </a:t>
            </a:r>
          </a:p>
          <a:p>
            <a:pPr algn="just"/>
            <a:r>
              <a:rPr lang="ru-RU" i="1" dirty="0">
                <a:solidFill>
                  <a:srgbClr val="7030A0"/>
                </a:solidFill>
                <a:latin typeface="Times New Roman"/>
                <a:ea typeface="Times New Roman"/>
              </a:rPr>
              <a:t>- формирование правильного отношения к природе, интереса к ее познанию; </a:t>
            </a:r>
          </a:p>
          <a:p>
            <a:pPr algn="just"/>
            <a:r>
              <a:rPr lang="ru-RU" i="1" dirty="0">
                <a:solidFill>
                  <a:srgbClr val="7030A0"/>
                </a:solidFill>
                <a:latin typeface="Times New Roman"/>
                <a:ea typeface="Times New Roman"/>
              </a:rPr>
              <a:t>- обобщение и распространение педагогического опыта.</a:t>
            </a:r>
          </a:p>
          <a:p>
            <a:pPr algn="just"/>
            <a:r>
              <a:rPr lang="ru-RU" i="1" dirty="0">
                <a:solidFill>
                  <a:srgbClr val="7030A0"/>
                </a:solidFill>
                <a:latin typeface="Times New Roman"/>
                <a:ea typeface="Times New Roman"/>
              </a:rPr>
              <a:t> </a:t>
            </a:r>
            <a:endParaRPr lang="ru-RU" i="1" dirty="0">
              <a:solidFill>
                <a:srgbClr val="7030A0"/>
              </a:solidFill>
              <a:effectLst/>
              <a:latin typeface="Times New Roman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9720593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347864" y="301396"/>
            <a:ext cx="5343781" cy="337268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5" name="TextBox 4"/>
          <p:cNvSpPr txBox="1"/>
          <p:nvPr/>
        </p:nvSpPr>
        <p:spPr>
          <a:xfrm>
            <a:off x="5317319" y="4472918"/>
            <a:ext cx="338437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i="1" dirty="0" smtClean="0">
                <a:solidFill>
                  <a:srgbClr val="7030A0"/>
                </a:solidFill>
              </a:rPr>
              <a:t>Мы изучали животных и птиц:</a:t>
            </a:r>
          </a:p>
          <a:p>
            <a:r>
              <a:rPr lang="ru-RU" i="1" dirty="0" smtClean="0">
                <a:solidFill>
                  <a:srgbClr val="7030A0"/>
                </a:solidFill>
              </a:rPr>
              <a:t>Места их обитания, как и где они живут, чем они питаются</a:t>
            </a:r>
            <a:endParaRPr lang="ru-RU" i="1" dirty="0">
              <a:solidFill>
                <a:srgbClr val="7030A0"/>
              </a:solidFill>
            </a:endParaRP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83568" y="3429000"/>
            <a:ext cx="4464496" cy="295232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6582909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72000" y="692696"/>
            <a:ext cx="4135388" cy="556185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5400000">
            <a:off x="317812" y="2211771"/>
            <a:ext cx="4475925" cy="374441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6" name="TextBox 5"/>
          <p:cNvSpPr txBox="1"/>
          <p:nvPr/>
        </p:nvSpPr>
        <p:spPr>
          <a:xfrm>
            <a:off x="1979712" y="476672"/>
            <a:ext cx="346005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i="1" dirty="0" smtClean="0">
                <a:solidFill>
                  <a:srgbClr val="7030A0"/>
                </a:solidFill>
              </a:rPr>
              <a:t>Узнали о том, что существует </a:t>
            </a:r>
          </a:p>
          <a:p>
            <a:r>
              <a:rPr lang="ru-RU" i="1" dirty="0" smtClean="0">
                <a:solidFill>
                  <a:srgbClr val="7030A0"/>
                </a:solidFill>
              </a:rPr>
              <a:t>Красная книга Москвы</a:t>
            </a:r>
            <a:endParaRPr lang="ru-RU" i="1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395246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644008" y="620688"/>
            <a:ext cx="3931081" cy="525658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39552" y="1700808"/>
            <a:ext cx="3960440" cy="468519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6" name="TextBox 5"/>
          <p:cNvSpPr txBox="1"/>
          <p:nvPr/>
        </p:nvSpPr>
        <p:spPr>
          <a:xfrm>
            <a:off x="1979712" y="764704"/>
            <a:ext cx="223009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i="1" dirty="0" smtClean="0">
                <a:solidFill>
                  <a:srgbClr val="7030A0"/>
                </a:solidFill>
              </a:rPr>
              <a:t>Вот такими себе их</a:t>
            </a:r>
          </a:p>
          <a:p>
            <a:r>
              <a:rPr lang="ru-RU" i="1" dirty="0" smtClean="0">
                <a:solidFill>
                  <a:srgbClr val="7030A0"/>
                </a:solidFill>
              </a:rPr>
              <a:t> представили мы!</a:t>
            </a:r>
            <a:endParaRPr lang="ru-RU" i="1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93763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06375" y="1484784"/>
            <a:ext cx="8064896" cy="504056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3" name="TextBox 2"/>
          <p:cNvSpPr txBox="1"/>
          <p:nvPr/>
        </p:nvSpPr>
        <p:spPr>
          <a:xfrm>
            <a:off x="2051720" y="620688"/>
            <a:ext cx="493596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i="1" dirty="0" smtClean="0">
                <a:solidFill>
                  <a:srgbClr val="7030A0"/>
                </a:solidFill>
              </a:rPr>
              <a:t>Мы познакомились с экологическими сказками </a:t>
            </a:r>
          </a:p>
          <a:p>
            <a:r>
              <a:rPr lang="ru-RU" i="1" dirty="0" smtClean="0">
                <a:solidFill>
                  <a:srgbClr val="7030A0"/>
                </a:solidFill>
              </a:rPr>
              <a:t>                         Натальи Рыжовой</a:t>
            </a:r>
            <a:endParaRPr lang="ru-RU" i="1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678667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292080" y="404664"/>
            <a:ext cx="3415228" cy="381642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23528" y="1391513"/>
            <a:ext cx="3685024" cy="288032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275856" y="2831673"/>
            <a:ext cx="3055268" cy="338437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6" name="TextBox 5"/>
          <p:cNvSpPr txBox="1"/>
          <p:nvPr/>
        </p:nvSpPr>
        <p:spPr>
          <a:xfrm>
            <a:off x="1997923" y="548680"/>
            <a:ext cx="274222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i="1" dirty="0" smtClean="0">
                <a:solidFill>
                  <a:srgbClr val="7030A0"/>
                </a:solidFill>
              </a:rPr>
              <a:t>Нам помогли текс сказки</a:t>
            </a:r>
          </a:p>
          <a:p>
            <a:pPr algn="ctr"/>
            <a:r>
              <a:rPr lang="ru-RU" i="1" dirty="0" smtClean="0">
                <a:solidFill>
                  <a:srgbClr val="7030A0"/>
                </a:solidFill>
              </a:rPr>
              <a:t> сочинить</a:t>
            </a:r>
            <a:endParaRPr lang="ru-RU" i="1" dirty="0">
              <a:solidFill>
                <a:srgbClr val="7030A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11560" y="4879139"/>
            <a:ext cx="243207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i="1" dirty="0" smtClean="0">
                <a:solidFill>
                  <a:srgbClr val="7030A0"/>
                </a:solidFill>
              </a:rPr>
              <a:t>Мы начали готовить </a:t>
            </a:r>
          </a:p>
          <a:p>
            <a:pPr algn="ctr"/>
            <a:r>
              <a:rPr lang="ru-RU" i="1" dirty="0" smtClean="0">
                <a:solidFill>
                  <a:srgbClr val="7030A0"/>
                </a:solidFill>
              </a:rPr>
              <a:t>атрибуты</a:t>
            </a:r>
            <a:endParaRPr lang="ru-RU" i="1" dirty="0">
              <a:solidFill>
                <a:srgbClr val="7030A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804248" y="4653135"/>
            <a:ext cx="1774487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 </a:t>
            </a:r>
            <a:r>
              <a:rPr lang="ru-RU" i="1" dirty="0" smtClean="0">
                <a:solidFill>
                  <a:srgbClr val="7030A0"/>
                </a:solidFill>
              </a:rPr>
              <a:t>И каждому хотелось роль сыграть и в сказке очутиться на минуту!</a:t>
            </a:r>
            <a:endParaRPr lang="ru-RU" i="1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75186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радуга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радуга</Template>
  <TotalTime>291</TotalTime>
  <Words>628</Words>
  <Application>Microsoft Office PowerPoint</Application>
  <PresentationFormat>Экран (4:3)</PresentationFormat>
  <Paragraphs>68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радуга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        Спасибо за внимание!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Тема: «Разработка технологического процесса выполнения  фантазийного образа «Многообразия текстур».</dc:title>
  <dc:creator>Milana</dc:creator>
  <cp:lastModifiedBy>Milana</cp:lastModifiedBy>
  <cp:revision>28</cp:revision>
  <dcterms:created xsi:type="dcterms:W3CDTF">2022-06-13T16:37:59Z</dcterms:created>
  <dcterms:modified xsi:type="dcterms:W3CDTF">2023-04-01T12:52:52Z</dcterms:modified>
</cp:coreProperties>
</file>