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56" r:id="rId2"/>
    <p:sldId id="320" r:id="rId3"/>
    <p:sldId id="321" r:id="rId4"/>
    <p:sldId id="383" r:id="rId5"/>
    <p:sldId id="384" r:id="rId6"/>
    <p:sldId id="385" r:id="rId7"/>
    <p:sldId id="386" r:id="rId8"/>
    <p:sldId id="387" r:id="rId9"/>
    <p:sldId id="388" r:id="rId10"/>
    <p:sldId id="333" r:id="rId11"/>
    <p:sldId id="348" r:id="rId12"/>
    <p:sldId id="365" r:id="rId13"/>
    <p:sldId id="328" r:id="rId14"/>
    <p:sldId id="345" r:id="rId15"/>
    <p:sldId id="351" r:id="rId16"/>
    <p:sldId id="377" r:id="rId17"/>
    <p:sldId id="378" r:id="rId18"/>
    <p:sldId id="373" r:id="rId19"/>
    <p:sldId id="375" r:id="rId20"/>
    <p:sldId id="376" r:id="rId21"/>
    <p:sldId id="335" r:id="rId22"/>
    <p:sldId id="369" r:id="rId23"/>
    <p:sldId id="370" r:id="rId24"/>
    <p:sldId id="379" r:id="rId25"/>
    <p:sldId id="380" r:id="rId26"/>
    <p:sldId id="381" r:id="rId27"/>
    <p:sldId id="382" r:id="rId28"/>
    <p:sldId id="363" r:id="rId29"/>
    <p:sldId id="364" r:id="rId30"/>
    <p:sldId id="366" r:id="rId31"/>
    <p:sldId id="367" r:id="rId32"/>
    <p:sldId id="372" r:id="rId33"/>
    <p:sldId id="390" r:id="rId34"/>
    <p:sldId id="34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9" autoAdjust="0"/>
    <p:restoredTop sz="94667" autoAdjust="0"/>
  </p:normalViewPr>
  <p:slideViewPr>
    <p:cSldViewPr>
      <p:cViewPr varScale="1">
        <p:scale>
          <a:sx n="63" d="100"/>
          <a:sy n="63" d="100"/>
        </p:scale>
        <p:origin x="-7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C1E26-0936-4E44-8878-B8A6669E73AD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80204-D7CB-4C2A-833E-9535763DE5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284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opedia.net/18_84765_razdel-II-metodicheskie-rekomendatsii-po-vipolneniyu-etyudov-neba-v-tehnike-maslyanoy-zhivopisi.html?ysclid=m6noqdvdcu256826280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80204-D7CB-4C2A-833E-9535763DE59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https://culture31.ru/object/kupecheskij-klub-semi-bokarevyh/?ysclid=m32wcw9sfp935007587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80204-D7CB-4C2A-833E-9535763DE591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https://culture31.ru/object/kupecheskij-klub-semi-bokarevyh/?ysclid=m32wcw9sfp935007587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80204-D7CB-4C2A-833E-9535763DE591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https://culture31.ru/object/kupecheskij-klub-semi-bokarevyh/?ysclid=m32wcw9sfp935007587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80204-D7CB-4C2A-833E-9535763DE591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https://www.maam.ru/detskijsad/pedagogicheskii-risunok-ego-znachenie-kak-nagljadnost-v-obucheni.html?ysclid=m32r7bten5548257389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80204-D7CB-4C2A-833E-9535763DE59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https://www.maam.ru/detskijsad/pedagogicheskii-risunok-ego-znachenie-kak-nagljadnost-v-obucheni.html?ysclid=m32r7bten5548257389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80204-D7CB-4C2A-833E-9535763DE59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https://studopedia.net/18_84765_razdel-II-metodicheskie-rekomendatsii-po-vipolneniyu-etyudov-neba-v-tehnike-maslyanoy-zhivopisi.html?ysclid=m6noqdvdcu256826280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80204-D7CB-4C2A-833E-9535763DE59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https://www.maam.ru/detskijsad/pedagogicheskii-risunok-ego-znachenie-kak-nagljadnost-v-obucheni.html?ysclid=m32r7bten5548257389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80204-D7CB-4C2A-833E-9535763DE59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80204-D7CB-4C2A-833E-9535763DE59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80204-D7CB-4C2A-833E-9535763DE59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https://culture31.ru/object/kupecheskij-klub-semi-bokarevyh/?ysclid=m32wcw9sfp935007587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80204-D7CB-4C2A-833E-9535763DE591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https://culture31.ru/object/kupecheskij-klub-semi-bokarevyh/?ysclid=m32wcw9sfp935007587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80204-D7CB-4C2A-833E-9535763DE591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76672"/>
            <a:ext cx="7200800" cy="1584176"/>
          </a:xfrm>
          <a:solidFill>
            <a:schemeClr val="accent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Муниципальное бюджетное учреждение </a:t>
            </a:r>
            <a:br>
              <a:rPr lang="ru-RU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дополнительного образования </a:t>
            </a:r>
            <a:br>
              <a:rPr lang="ru-RU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«Детская школа ИСКУССТВ № 1» </a:t>
            </a:r>
            <a:br>
              <a:rPr lang="ru-RU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городского округа  «город Белгород»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204864"/>
            <a:ext cx="8064896" cy="3744416"/>
          </a:xfrm>
          <a:solidFill>
            <a:schemeClr val="accent1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 algn="ctr"/>
            <a:endParaRPr lang="ru-RU" sz="28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Урок для обучающихся 5 классов по предмету «Пленэр»</a:t>
            </a:r>
            <a:r>
              <a:rPr lang="ru-RU" sz="2800" b="1" dirty="0" smtClean="0"/>
              <a:t> 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 дополнительной </a:t>
            </a:r>
            <a:r>
              <a:rPr lang="ru-RU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предпрофессиональной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программе 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 области декоративно-прикладного искусства «Декоративно-прикладное творчество»  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 теме урока «Выполнение этюда городского или сельского пейзажа с введением облаков».</a:t>
            </a:r>
          </a:p>
          <a:p>
            <a:pPr algn="ctr"/>
            <a:r>
              <a:rPr lang="ru-RU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Скорбач Маргарита Викторовна.,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преподаватель изобразительного искусства,</a:t>
            </a:r>
          </a:p>
          <a:p>
            <a:pPr algn="ctr"/>
            <a:r>
              <a:rPr lang="ru-RU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член БРО ВТОО СХР Белгород</a:t>
            </a:r>
          </a:p>
          <a:p>
            <a:pPr algn="ctr"/>
            <a:r>
              <a:rPr lang="ru-RU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член Международного союза педагогов-художников</a:t>
            </a:r>
            <a:endParaRPr lang="ru-RU" sz="2400" i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2400" i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88640"/>
            <a:ext cx="8183880" cy="936104"/>
          </a:xfr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Ознакомление с возможностями работы акварелью на пленэре</a:t>
            </a:r>
            <a:endParaRPr lang="ru-RU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5301208"/>
            <a:ext cx="8640960" cy="1224136"/>
          </a:xfr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Проведена подборка иллюстративного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материала для ознакомления обучающихся.</a:t>
            </a: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6" descr="F:\МАРГОША\ДИШ 1 2024-2025\МО МК ОБЛАКА ЭТЮД 5 класс март 2025\IMG_20250201_111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4032448" cy="302433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6" name="Picture 3" descr="F:\МАРГОША\ДИШ 1 2024-2025\МО МК ОБЛАКА ЭТЮД 5 класс март 2025\IMG_20250201_1111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44824"/>
            <a:ext cx="3984443" cy="2988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88640"/>
            <a:ext cx="8183880" cy="936104"/>
          </a:xfr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Понятие «городской пейзаж»</a:t>
            </a:r>
            <a:endParaRPr lang="ru-RU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5301208"/>
            <a:ext cx="8568952" cy="1224136"/>
          </a:xfr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</a:t>
            </a:r>
            <a:r>
              <a:rPr lang="ru-RU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Городской пейзаж в живописи — это картины, на которых изображены города, здания и улицы, архитектурные сооружения, реальные или выдуманные достопримечательности.</a:t>
            </a:r>
          </a:p>
          <a:p>
            <a:pPr algn="just">
              <a:buNone/>
            </a:pPr>
            <a:endParaRPr lang="ru-RU" dirty="0" smtClean="0"/>
          </a:p>
        </p:txBody>
      </p:sp>
      <p:pic>
        <p:nvPicPr>
          <p:cNvPr id="4" name="Picture 2" descr="F:\МАРГОША\ДИШ 1 2024-2025\МО МК ОБЛАКА ЭТЮД 5 класс март 2025\IMG_20250201_111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4032448" cy="302433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1026" name="Picture 2" descr="F:\МАРГОША\ДИШ 1 2025-2026\ВЫСТАВКИ ПРЕПОД ДИШ 1\Санкт -Петербург окт 2025\ПИТЕРБУРГ ФОТО РАБОТ 2015 - копия\Скорбач М.В., В саду Лавры, 30х40, 2015 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6942" y="1772817"/>
            <a:ext cx="4196368" cy="3024336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88640"/>
            <a:ext cx="8183880" cy="936104"/>
          </a:xfr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Понятие «сельской пейзаж»</a:t>
            </a:r>
            <a:endParaRPr lang="ru-RU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5301208"/>
            <a:ext cx="8568952" cy="1368152"/>
          </a:xfr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Сельский  пейзаж в живописи — это картины, на которых изображены города, здания и улицы, архитектурные сооружения, реальные или выдуманные достопримечательности.</a:t>
            </a:r>
          </a:p>
          <a:p>
            <a:pPr algn="just">
              <a:buNone/>
            </a:pPr>
            <a:endParaRPr lang="ru-RU" dirty="0" smtClean="0"/>
          </a:p>
        </p:txBody>
      </p:sp>
      <p:pic>
        <p:nvPicPr>
          <p:cNvPr id="4" name="Picture 4" descr="F:\МАРГОША\ДИШ 1 2024-2025\МО МК ОБЛАКА ЭТЮД 5 класс март 2025\IMG_20250201_111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4074782" cy="305608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5" name="Picture 5" descr="F:\МАРГОША\ДИШ 1 2024-2025\МО МК ОБЛАКА ЭТЮД 5 класс март 2025\IMG_20250201_1111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16832"/>
            <a:ext cx="4036054" cy="302704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864096"/>
          </a:xfr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</a:rPr>
              <a:t>Понятие </a:t>
            </a: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«</a:t>
            </a:r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</a:rPr>
              <a:t>пленэр</a:t>
            </a: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»</a:t>
            </a:r>
            <a:endParaRPr lang="ru-RU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95536" y="5589240"/>
            <a:ext cx="8370512" cy="1080120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 fontScale="47500" lnSpcReduction="20000"/>
          </a:bodyPr>
          <a:lstStyle/>
          <a:p>
            <a:pPr algn="just"/>
            <a:endParaRPr lang="ru-RU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Пленэр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 (от французского слова 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plein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air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— «на открытом воздухе») — термин, обозначающий изображение на картине всего богатства изменений цвета, обусловленных воздействием солнечного света и окружающей атмосферы.</a:t>
            </a:r>
          </a:p>
          <a:p>
            <a:endParaRPr lang="ru-RU" dirty="0"/>
          </a:p>
        </p:txBody>
      </p:sp>
      <p:pic>
        <p:nvPicPr>
          <p:cNvPr id="4" name="Picture 5" descr="F:\МАРГОША\2025 СОЮЗ\холки 2024-25\IMG_20241221_152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700808"/>
            <a:ext cx="4986883" cy="374016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Понятие «этюд»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23528" y="5229200"/>
            <a:ext cx="4248472" cy="1296144"/>
          </a:xfr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Скорбач М.В.</a:t>
            </a:r>
          </a:p>
          <a:p>
            <a:pPr algn="ctr"/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Этюд городского пейзажа, бумага, гуашь</a:t>
            </a:r>
          </a:p>
          <a:p>
            <a:pPr algn="ctr"/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Педагогический рисунок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844901" y="1700808"/>
            <a:ext cx="3886200" cy="4824536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Этюд – </a:t>
            </a:r>
          </a:p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(фр.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étude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— изучение, учение, разработка; от лат.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studium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— старание, усердие, изучение) — </a:t>
            </a:r>
          </a:p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 изобразительном искусстве «подготовительная работа либо учебное упражнение, выполненное непосредственно с натуры или по памяти с целью изучения, фиксации необходимого материала, проверки композиционных идей».</a:t>
            </a:r>
          </a:p>
          <a:p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7" descr="F:\МАРГОША\ДИШ 1 2024-2025\МО МК ОБЛАКА ЭТЮД 5 класс март 2025\IMG_20250201_111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4228075" cy="317105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864096"/>
          </a:xfr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Рекомендации при выполнении этюда</a:t>
            </a:r>
            <a:endParaRPr lang="ru-RU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51520" y="5373216"/>
            <a:ext cx="8712968" cy="1224136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Пейзаж, выполненный с натуры, принято выполнять в один сеанс. Природа бесконечно разнообразна, в связи с чем, необходимо отметить для себя единственное главное в натуре. 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F:\МАРГОША\2024 СОЮЗ\Прохоровская поле 2024\DSC_02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4464496" cy="327839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5" name="Picture 3" descr="F:\МАРГОША\2024 СОЮЗ\Славим тебя мой белый город. до 3 июля 2024\умен\Скорбач М. В. После грозы. х.крил. 60х60.2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844824"/>
            <a:ext cx="3396928" cy="33199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864096"/>
          </a:xfr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Рекомендации при выполнении этюда</a:t>
            </a:r>
            <a:endParaRPr lang="ru-RU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712968" cy="4896544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 первых этапах предпочтительно работать большими мазками, что позволяет быстро передать состояние, не прописывая мелкие детали, на которые можно обратить внимание в конце работы. Этюд выполняется на небольшом формате, что также способствует быстрому запечатлению минутного состояния натуры.</a:t>
            </a:r>
          </a:p>
          <a:p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Метод лессировок подходит для передачи воздушного пространства, тем самым позволяет бумаге «дышать», что, в свою очередь, способствует реалистичной передаче едва уловимой воздушной среды. </a:t>
            </a:r>
          </a:p>
          <a:p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 практической части при выполнении этюда целью является смешивание полутонов внутри облаков, а именно стремление добиться плавного перехода одного цвета в другой, создавая тем самым эффект неразрывной связи света и пространства. Цвет и форма «слиты» в одно целое.</a:t>
            </a:r>
          </a:p>
          <a:p>
            <a:endParaRPr lang="ru-RU" sz="20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864096"/>
          </a:xfr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Рекомендации при выполнении этюда</a:t>
            </a:r>
            <a:endParaRPr lang="ru-RU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712968" cy="4896544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При написании сложной конструкции облака необходимо следить </a:t>
            </a:r>
            <a:r>
              <a:rPr lang="ru-RU" sz="1600" dirty="0" smtClean="0"/>
              <a:t>за </a:t>
            </a:r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тончайшими различиями тепло–холодности. При точном написании определенного участка будущего этюда следует прописывать близ находящиеся «точки» облака, сопоставляя и определяя различия или сходства. Облака в зависимости от внешнего вида могут быть написаны </a:t>
            </a:r>
            <a:r>
              <a:rPr lang="ru-RU" sz="16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по-сырому</a:t>
            </a:r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мягкой кистью, пышные кучевые – вихревыми, круговыми движениями; рваные слоистые, перистые наносятся </a:t>
            </a:r>
            <a:r>
              <a:rPr lang="ru-RU" sz="16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по-сухому</a:t>
            </a:r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жесткой кистью.</a:t>
            </a:r>
          </a:p>
          <a:p>
            <a:pPr algn="just"/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При изображении сложной конструкции облаков необходимо определить пространственное положение их относительно друг друга. Облака, находящиеся ближе к свету, менее плотные, при перекрытии одного облака другим плотность возрастает. Изображение должно вестись с учетом закономерностей перспективы – чем дальше, тем они меньше и плотнее. Для упрощения в построении пространства, в композиции цепь из находящихся на разном уровне облаков можно представить в виде ступеней, каждая из которых будет характеризоваться протяженностью (длиной), высотой, удаленностью от поверхности земли, плотностью относительно друг друга.</a:t>
            </a:r>
            <a:endParaRPr lang="ru-RU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864096"/>
          </a:xfr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1.Выполнение этюда на пленэре </a:t>
            </a:r>
            <a:b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в технике гуашь улучшает ряд навыков</a:t>
            </a:r>
            <a:endParaRPr lang="ru-RU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51520" y="5517232"/>
            <a:ext cx="8712968" cy="1340768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-Изображение световоздушной среды в этюде;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-Передача характера ее влияния на окрас предметов;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-Нахождение и передача общего состояния натуры.</a:t>
            </a:r>
          </a:p>
        </p:txBody>
      </p:sp>
      <p:pic>
        <p:nvPicPr>
          <p:cNvPr id="7" name="Picture 2" descr="F:\МАРГОША\2023 СОЮЗ\Белый город. Родин август 23\Мк 04.08.23 - уменш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700808"/>
            <a:ext cx="5617937" cy="37471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864096"/>
          </a:xfr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2.Выполнение серий облаков на пленэре </a:t>
            </a:r>
            <a:b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в технике гуашь улучшает ряд навыков</a:t>
            </a:r>
            <a:endParaRPr lang="ru-RU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51520" y="5301208"/>
            <a:ext cx="8712968" cy="1224136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-Передача линейной, световоздушной перспективы, тончайших нюансов,</a:t>
            </a:r>
          </a:p>
          <a:p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-Понимание глубины цвета.</a:t>
            </a:r>
          </a:p>
          <a:p>
            <a:pPr algn="just"/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F:\МАРГОША\2023 СОЮЗ\Белый город. Родин август 23\Мк 04.08.23 - уменш\DSC_11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628800"/>
            <a:ext cx="5400600" cy="360215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60648"/>
            <a:ext cx="8183880" cy="792088"/>
          </a:xfr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Цель урока</a:t>
            </a:r>
            <a:endParaRPr lang="ru-RU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2920" y="2132856"/>
            <a:ext cx="8183880" cy="3672408"/>
          </a:xfr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Знакомство обучающихся с приемами работы при написании этюда городского или сельского пейзажа с введением облаков в натуры в технике акварель или гуашь на пленэре в пятом классе, осваивая технику и приемы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работы выбранного художественного материала.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864096"/>
          </a:xfr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3.Выполнение этюда  на пленэре </a:t>
            </a:r>
            <a:b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в технике гуашь улучшает ряд навыков</a:t>
            </a:r>
            <a:endParaRPr lang="ru-RU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51520" y="5589240"/>
            <a:ext cx="8712968" cy="1008112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-Передача натуры в условиях быстрой перемены погоды;</a:t>
            </a:r>
          </a:p>
          <a:p>
            <a:pPr algn="just"/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-Запечатление первоначального восприятия натуры.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F:\МАРГОША\2024 СОЮЗ\Персональная выставка Старый оскол по теме Белгород На линии огня окт 2024\Фронтовая полоса\Фотографии работ\xD6AACbMiR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9" y="1628800"/>
            <a:ext cx="5616624" cy="38614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848872" cy="936104"/>
          </a:xfr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От этюда к живописной работе</a:t>
            </a:r>
            <a:endParaRPr lang="ru-RU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1560" y="6237312"/>
            <a:ext cx="8154488" cy="360040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Скорбач М.В. Этюд облаков в технике акварели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2" descr="F:\МАРГОША\ДИШ 1 2024-2025\МО МК ОБЛАКА ЭТЮД 5 класс март 2025\IMG_20250201_111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72816"/>
            <a:ext cx="5668235" cy="425117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848872" cy="936104"/>
          </a:xfr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От этюда к живописной работе</a:t>
            </a:r>
            <a:endParaRPr lang="ru-RU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1560" y="6237312"/>
            <a:ext cx="8154488" cy="360040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Скорбач М.В. Зарисовка облаков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3" descr="F:\МАРГОША\ДИШ 1 2024-2025\МО МК ОБЛАКА ЭТЮД 5 класс март 2025\IMG_20250201_1111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00808"/>
            <a:ext cx="5668235" cy="425117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848872" cy="936104"/>
          </a:xfr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От этюда к живописной работе</a:t>
            </a:r>
            <a:endParaRPr lang="ru-RU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1560" y="6237312"/>
            <a:ext cx="8154488" cy="360040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Скорбач М.В. Этюд облаков в технике гуашь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 descr="F:\МАРГОША\ДИШ 1 2024-2025\МО МК ОБЛАКА ЭТЮД 5 класс март 2025\IMG_20250201_111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72816"/>
            <a:ext cx="5668235" cy="425117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848872" cy="936104"/>
          </a:xfr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Педагогический рисунок</a:t>
            </a:r>
            <a:endParaRPr lang="ru-RU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1560" y="6237312"/>
            <a:ext cx="8154488" cy="360040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Скорбач М.В. Весенний день, этюд  в технике гуашь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1" name="Picture 3" descr="F:\МАРГОША\2023 СОЮЗ\Борисовка 23\DSCN8782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28800"/>
            <a:ext cx="5990409" cy="4403229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848872" cy="936104"/>
          </a:xfr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Педагогический рисунок</a:t>
            </a:r>
            <a:endParaRPr lang="ru-RU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1560" y="6237312"/>
            <a:ext cx="8154488" cy="360040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Скорбач М.В. Цветущий май, этюд в технике гуашь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2" descr="F:\МАРГОША\2023 СОЮЗ\Весеня палитра курск 2023 до 10 мая\Скорбач М.В. ДХШ Белгород\Скорбач М.. Цветущий май.2020, бум.,гуашь, 30х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41682"/>
            <a:ext cx="5975584" cy="4279606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848872" cy="936104"/>
          </a:xfr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Педагогический рисунок</a:t>
            </a:r>
            <a:endParaRPr lang="ru-RU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1560" y="6237312"/>
            <a:ext cx="8154488" cy="360040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Скорбач М.В. Близко-далеко, этюд в технике акварель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098" name="Picture 2" descr="F:\МАРГОША\ДИШ 1 2025-2026\ВЫСТАВКИ ПРЕПОД ДИШ 1\Санкт -Петербург окт 2025\ПИТЕРБУРГ ФОТО РАБОТ 2015 - копия\Скорбач М.В. Близко - далеко, 30х40, 2014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2816"/>
            <a:ext cx="6192688" cy="4240580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848872" cy="936104"/>
          </a:xfr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Педагогический рисунок</a:t>
            </a:r>
            <a:endParaRPr lang="ru-RU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1560" y="6237312"/>
            <a:ext cx="8154488" cy="360040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Скорбач М.В. Кронштадт, этюд  в технике акварель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122" name="Picture 2" descr="F:\МАРГОША\ДИШ 1 2025-2026\ВЫСТАВКИ ПРЕПОД ДИШ 1\Санкт -Петербург окт 2025\ПИТЕРБУРГ ФОТО РАБОТ 2015 - копия\Скорбач М.В. Кронтштадт, 30х40, 2015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60319"/>
            <a:ext cx="6192688" cy="44120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848872" cy="576064"/>
          </a:xfr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Работы обучающихся</a:t>
            </a:r>
            <a:endParaRPr lang="ru-RU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323528" y="6165304"/>
            <a:ext cx="8352928" cy="432048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ru-RU" sz="2400" dirty="0" err="1" smtClean="0"/>
              <a:t>Сачко</a:t>
            </a:r>
            <a:r>
              <a:rPr lang="ru-RU" sz="2400" dirty="0" smtClean="0"/>
              <a:t> Евгения. Этюд.</a:t>
            </a:r>
            <a:r>
              <a:rPr lang="en-US" sz="2400" dirty="0" smtClean="0"/>
              <a:t> </a:t>
            </a:r>
            <a:r>
              <a:rPr lang="ru-RU" sz="2400" dirty="0" smtClean="0"/>
              <a:t>Бумага, гуашь.</a:t>
            </a:r>
            <a:endParaRPr lang="ru-RU" sz="2400" dirty="0"/>
          </a:p>
        </p:txBody>
      </p:sp>
      <p:pic>
        <p:nvPicPr>
          <p:cNvPr id="5" name="Picture 2" descr="F:\МАРГОША\ДИШ 1 2024-2025\МО МК ОБЛАКА ЭТЮД 5 класс март 2025\IMG_20230626_1406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700808"/>
            <a:ext cx="3168352" cy="422446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848872" cy="576064"/>
          </a:xfr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Работы обучающихся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323528" y="6165304"/>
            <a:ext cx="8352928" cy="432048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ru-RU" sz="2400" dirty="0" smtClean="0"/>
              <a:t>Бессонов Владислав. Этюд.</a:t>
            </a:r>
            <a:r>
              <a:rPr lang="en-US" sz="2400" dirty="0" smtClean="0"/>
              <a:t> </a:t>
            </a:r>
            <a:r>
              <a:rPr lang="ru-RU" sz="2400" dirty="0" smtClean="0"/>
              <a:t>Бумага, гуашь.</a:t>
            </a:r>
            <a:endParaRPr lang="ru-RU" sz="2400" dirty="0"/>
          </a:p>
        </p:txBody>
      </p:sp>
      <p:pic>
        <p:nvPicPr>
          <p:cNvPr id="4" name="Picture 2" descr="F:\МАРГОША\ДИШ 1 2024-2025\МО МК ОБЛАКА ЭТЮД 5 класс март 2025\IMG_20230626_1406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3" y="1628800"/>
            <a:ext cx="5856651" cy="4392488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792088"/>
          </a:xfr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Задачи урока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2920" y="1844824"/>
            <a:ext cx="8183880" cy="4536504"/>
          </a:xfr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Ознакомить с техническими особенностями работы акварелью или гуашью при работе над этюдом;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Развивать творческие способности обучающихся, применяя приемы работы в технике акварель или гуашь; 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Развивать остроту взгляда, реакции при написании этюда городского или сельского пейзажа в технике акварель или гуашь;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Выполнить педагогический рисунок по теме «Выполнение этюда городского или сельского пейзажа с введением облаков» для  обучающихся 5 классов в технике гуашь или акварель на пленэре;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Разработать рекомендации для выполнения этюда облаков в городском и сельском пейзаже для обучающихся 5 класса по теме: «Выполнение этюда городского или сельского пейзажа с введением облаков».</a:t>
            </a:r>
          </a:p>
          <a:p>
            <a:pPr algn="just"/>
            <a:endParaRPr lang="ru-RU" sz="20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848872" cy="576064"/>
          </a:xfr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Работы обучающихся</a:t>
            </a:r>
            <a:endParaRPr lang="ru-RU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323528" y="6165304"/>
            <a:ext cx="8352928" cy="432048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ru-RU" sz="2400" dirty="0" smtClean="0"/>
              <a:t>Бессонов Владислав. Этюд.</a:t>
            </a:r>
            <a:r>
              <a:rPr lang="en-US" sz="2400" dirty="0" smtClean="0"/>
              <a:t> </a:t>
            </a:r>
            <a:r>
              <a:rPr lang="ru-RU" sz="2400" dirty="0" smtClean="0"/>
              <a:t>Бумага, акварель.</a:t>
            </a:r>
            <a:endParaRPr lang="ru-RU" sz="2400" dirty="0"/>
          </a:p>
        </p:txBody>
      </p:sp>
      <p:pic>
        <p:nvPicPr>
          <p:cNvPr id="5" name="Picture 3" descr="F:\МАРГОША\ДИШ 1 2024-2025\МО МК ОБЛАКА ЭТЮД 5 класс март 2025\IMG_20230626_1406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700808"/>
            <a:ext cx="5644232" cy="423317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848872" cy="576064"/>
          </a:xfr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Работы обучающихся</a:t>
            </a:r>
            <a:endParaRPr lang="ru-RU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323528" y="5805264"/>
            <a:ext cx="8496944" cy="576064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Бессонов Владислав. Этюд.</a:t>
            </a:r>
            <a:r>
              <a:rPr lang="en-US" sz="2400" dirty="0" smtClean="0"/>
              <a:t> </a:t>
            </a:r>
            <a:r>
              <a:rPr lang="ru-RU" sz="2400" dirty="0" smtClean="0"/>
              <a:t>Бумага, акварель.</a:t>
            </a:r>
            <a:endParaRPr lang="ru-RU" sz="2400" dirty="0"/>
          </a:p>
        </p:txBody>
      </p:sp>
      <p:pic>
        <p:nvPicPr>
          <p:cNvPr id="6" name="Picture 4" descr="F:\МАРГОША\ДИШ 1 2024-2025\МО МК ОБЛАКА ЭТЮД 5 класс март 2025\IMG_20230626_1406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32856"/>
            <a:ext cx="4036053" cy="309634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8" name="Picture 5" descr="F:\МАРГОША\ДИШ 1 2024-2025\МО МК ОБЛАКА ЭТЮД 5 класс март 2025\IMG_20230626_1406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132856"/>
            <a:ext cx="4132064" cy="309904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848872" cy="576064"/>
          </a:xfr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Работы обучающихся</a:t>
            </a:r>
            <a:endParaRPr lang="ru-RU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323528" y="6093296"/>
            <a:ext cx="8496944" cy="504056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Некрасова Евгения. Этюд.</a:t>
            </a:r>
            <a:r>
              <a:rPr lang="en-US" sz="2400" dirty="0" smtClean="0"/>
              <a:t> </a:t>
            </a:r>
            <a:r>
              <a:rPr lang="ru-RU" sz="2400" dirty="0" smtClean="0"/>
              <a:t>Бумага, гуашь.</a:t>
            </a:r>
            <a:endParaRPr lang="ru-RU" sz="2400" dirty="0"/>
          </a:p>
        </p:txBody>
      </p:sp>
      <p:pic>
        <p:nvPicPr>
          <p:cNvPr id="9" name="Picture 6" descr="F:\МАРГОША\ДИШ 1 2024-2025\МО МК ОБЛАКА ЭТЮД 5 класс март 2025\IMG_20250201_1113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700808"/>
            <a:ext cx="5538944" cy="415420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Обсуждение типичных ошибок</a:t>
            </a:r>
            <a:endParaRPr lang="ru-RU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772816"/>
            <a:ext cx="8153400" cy="4608512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Обращается внимание на цель этюда, создание  цветовой палитры. </a:t>
            </a:r>
          </a:p>
          <a:p>
            <a:pPr algn="just"/>
            <a:r>
              <a:rPr lang="ru-RU" dirty="0" smtClean="0"/>
              <a:t>Обсуждаем важные понятия, такие как цельность в этюде, характер живописного мазка, особенности применения методов в акварели. </a:t>
            </a:r>
          </a:p>
          <a:p>
            <a:pPr algn="just"/>
            <a:r>
              <a:rPr lang="ru-RU" dirty="0" smtClean="0"/>
              <a:t>При подведении итогов обсуждаются типичные ошибки. Типичные ошибки:</a:t>
            </a:r>
          </a:p>
          <a:p>
            <a:pPr algn="just"/>
            <a:r>
              <a:rPr lang="ru-RU" dirty="0" smtClean="0"/>
              <a:t>-Учащиеся упрощают сюжет, не работают над сложными цветовыми сочетаниями. </a:t>
            </a:r>
          </a:p>
          <a:p>
            <a:pPr algn="just"/>
            <a:r>
              <a:rPr lang="ru-RU" dirty="0" smtClean="0"/>
              <a:t>-Вызывают технические сложности при изображении светотеневых отношений в пейзаже. </a:t>
            </a:r>
          </a:p>
          <a:p>
            <a:pPr algn="just"/>
            <a:r>
              <a:rPr lang="ru-RU" dirty="0" smtClean="0"/>
              <a:t>-По завершении  нарушается цельность в изображении, дробность.</a:t>
            </a:r>
          </a:p>
          <a:p>
            <a:pPr algn="just"/>
            <a:r>
              <a:rPr lang="ru-RU" dirty="0" smtClean="0"/>
              <a:t>-Учащиеся не учитывают, что интенсивность солнечного освещения придает поверхности </a:t>
            </a:r>
            <a:r>
              <a:rPr lang="ru-RU" dirty="0" err="1" smtClean="0"/>
              <a:t>оранжеватость</a:t>
            </a:r>
            <a:r>
              <a:rPr lang="ru-RU" dirty="0" smtClean="0"/>
              <a:t>, </a:t>
            </a:r>
            <a:r>
              <a:rPr lang="ru-RU" dirty="0" err="1" smtClean="0"/>
              <a:t>желтоватость</a:t>
            </a:r>
            <a:r>
              <a:rPr lang="ru-RU" dirty="0" smtClean="0"/>
              <a:t> </a:t>
            </a:r>
            <a:r>
              <a:rPr lang="ru-RU" dirty="0" err="1" smtClean="0"/>
              <a:t>поверхности</a:t>
            </a:r>
            <a:r>
              <a:rPr lang="ru-RU" dirty="0" smtClean="0"/>
              <a:t>, а теневые места принимают голубоватые рефлексы от неба.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848872" cy="936104"/>
          </a:xfr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Выводы по итогам урока</a:t>
            </a:r>
            <a:endParaRPr lang="ru-RU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12648" y="1700808"/>
            <a:ext cx="8153400" cy="4968552"/>
          </a:xfr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Подготовлен иллюстративный ряд педагогического рисунка по теме выполнение этюда облаков для  обучающихся в технике гуашь на пленэре в пятом классе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.;</a:t>
            </a:r>
            <a:endParaRPr lang="ru-RU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just"/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Подобраны  рекомендации для выполнения этюда облаков, где включены возможности для передачи световоздушной среды, общего состояния 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натуры;</a:t>
            </a:r>
            <a:endParaRPr lang="ru-RU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just"/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Одни из них являются немаловажными, так как,  выполняя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этюд в быстроменяющихся погодных условиях, требуется сохранить первоначальное восприятия натуры;</a:t>
            </a:r>
          </a:p>
          <a:p>
            <a:pPr algn="just"/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Преподаватель давая рекомендации при 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написании этюда городского или сельского пейзажа с введением облаков в технике гуашь, 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рекомендует добиваться 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плавного перехода одного цвета в другой, создавая тем самым эффект неразрывной связи света и 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пространства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;</a:t>
            </a:r>
            <a:endParaRPr lang="ru-RU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just"/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Творческие способности обучающихся развиваются, применяются особенности работы в технике акварель или гуашь происходит с учетом способностей, </a:t>
            </a:r>
            <a:r>
              <a:rPr lang="ru-RU" sz="2800" smtClean="0">
                <a:solidFill>
                  <a:schemeClr val="tx1">
                    <a:lumMod val="95000"/>
                  </a:schemeClr>
                </a:solidFill>
              </a:rPr>
              <a:t>умений </a:t>
            </a:r>
            <a:r>
              <a:rPr lang="ru-RU" sz="2800" smtClean="0">
                <a:solidFill>
                  <a:schemeClr val="tx1">
                    <a:lumMod val="95000"/>
                  </a:schemeClr>
                </a:solidFill>
              </a:rPr>
              <a:t>каждого;</a:t>
            </a:r>
            <a:endParaRPr lang="ru-RU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just"/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Развивается навык выстрой реакции, данное упражнение развивает остроту взгляда и зрительную память.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792088"/>
          </a:xfr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Рекомендации обучающимся</a:t>
            </a:r>
            <a:endParaRPr lang="ru-RU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2920" y="1844824"/>
            <a:ext cx="8183880" cy="4536504"/>
          </a:xfr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Для привлечения интереса и расширения кругозора,  учащимся были предложены ряд уроков известных художников: Сергея Курбатова, Сергея 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Темерева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Игоря Манухова, Татьяны Анисимовой. 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Использование электронных ресурсов и всемирной сети на уроках обогатит урок по пленэрной практике и целенаправленно подготовит учащихся к работе, где доступный языком и наглядно пошагово показаны способы создания этюда с натуры, даны рекомендации по выбранной теме занятия.</a:t>
            </a:r>
          </a:p>
          <a:p>
            <a:pPr algn="just"/>
            <a:endParaRPr lang="ru-RU" sz="2000" dirty="0" smtClean="0"/>
          </a:p>
          <a:p>
            <a:pPr algn="just"/>
            <a:endParaRPr lang="ru-RU" sz="20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792088"/>
          </a:xfr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Требования при выполнении этюда</a:t>
            </a:r>
            <a:endParaRPr lang="ru-RU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76056" y="1772816"/>
            <a:ext cx="3610744" cy="4752528"/>
          </a:xfr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algn="just"/>
            <a:endParaRPr lang="ru-RU" sz="2000" dirty="0" smtClean="0"/>
          </a:p>
          <a:p>
            <a:pPr algn="just"/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Этюды небольшие, краткосрочные по времени. 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 этюде требуется запечатлеть самые характерные </a:t>
            </a:r>
            <a:r>
              <a:rPr lang="ru-RU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цветотональные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отношения: отношения цвета земли и неба, домов, или воды, выбранных элементов композиции на переднем плане к далям и небу. </a:t>
            </a:r>
          </a:p>
        </p:txBody>
      </p:sp>
      <p:pic>
        <p:nvPicPr>
          <p:cNvPr id="4" name="Picture 2" descr="F:\МАРГОША\ДИШ 1 2024-2025\Графика без границ 2025 старый оскол\скорбач\Скорбач М.В. Уж небо осенью дышало..30х40. .бумага. акварель. 2024. ДШИ 1 893008895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2880320" cy="216024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5" name="Picture 3" descr="F:\МАРГОША\2025 СОЮЗ\Подснежники\DSC_04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005064"/>
            <a:ext cx="3287140" cy="2378968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792088"/>
          </a:xfr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Описание этапов выполнения задания на уроке</a:t>
            </a:r>
            <a:endParaRPr lang="ru-RU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2920" y="1844824"/>
            <a:ext cx="8183880" cy="4536504"/>
          </a:xfr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 процессе работы используем метод сравнения, рисуя отдельные части и детали, придаем характер, который наблюдаем в натуре. При выполнении этюда цветом определяем </a:t>
            </a:r>
            <a:r>
              <a:rPr lang="ru-RU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цветональные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отношения, </a:t>
            </a:r>
            <a:r>
              <a:rPr lang="ru-RU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теплоходность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Требуется определить цветовой тон натуры и ее локальный цвет. Для передачи листвы используется фактура красочного слоя, характер цветовой кладки, подрисовка контуром. Здесь учитываем освещение, придаем пластику натуре. В завершении подчиняем детали единому композиционному решению. 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Например, в этюде дерева первый этап включает выполнение линейного рисунка карандашом: </a:t>
            </a:r>
          </a:p>
          <a:p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а) любое дерево видим все целиком на расстоянии, выбираем точку зрения, место, откуда объект выглядит интересным; 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б) определяем компоновку, выбрав формат и размер изобразительной плоскости; 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в) рисуем  ствол, определяем его положение в пространстве, форму, наиболее характерные ветви, обозначаем крону, наблюдают, как ветви и листва собирается в группы. </a:t>
            </a:r>
          </a:p>
          <a:p>
            <a:pPr algn="just"/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792088"/>
          </a:xfr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Учебные задачи </a:t>
            </a:r>
            <a:b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при выполнении этюдов пейзажа на пленере</a:t>
            </a:r>
            <a:endParaRPr lang="ru-RU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2920" y="1844824"/>
            <a:ext cx="8183880" cy="4536504"/>
          </a:xfr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1.В этюдах осуществляется поиск средств художественного выражения замысла произведения и после этого осуществляется выбор формата и размеров будущего этюда;</a:t>
            </a:r>
          </a:p>
          <a:p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2.Определение композиционного центра этюда;</a:t>
            </a:r>
          </a:p>
          <a:p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3.Определение масштабных соотношений частей произведения; </a:t>
            </a:r>
          </a:p>
          <a:p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4.Передача пространства, или планов, благодаря которому все элементы изображения занимают определенное место относительно зрителя, слой воздуха смягчает очертания объектов;</a:t>
            </a:r>
          </a:p>
          <a:p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5.Передний план пишется контрастнее, дальний более размытый, предметы обобщаются, их контуры сливаются с фоном;</a:t>
            </a:r>
          </a:p>
          <a:p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6. Важно научиться видеть объекты целиком, основываясь на методе одновременного сравнения всех элементов изображения, что поможет глазу уловить тонкие цветовые колебания;</a:t>
            </a:r>
          </a:p>
          <a:p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7.Научиться видеть форму предмета в связи с пространственной средой;</a:t>
            </a:r>
          </a:p>
          <a:p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8.Важно развивать навыки постоянного наблюдения натуры – «постановка глаза», воспитания целенаправленного видения, активного восприятия натуры, способного сравнивать, и находит соотношения;</a:t>
            </a:r>
          </a:p>
          <a:p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9.Важно проводить изучение и анализ произведений художников-акварелистов различных школ и направлений, на примере репродукций, а также в музеях, что является важным условием самообразованием художника.</a:t>
            </a:r>
          </a:p>
          <a:p>
            <a:pPr algn="just"/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792088"/>
          </a:xfr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Примерные вопросы учащимися для обострения моментов </a:t>
            </a:r>
            <a:b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при выполнении задания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2920" y="1844824"/>
            <a:ext cx="8183880" cy="4536504"/>
          </a:xfr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1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.Как определить  линию горизонта при выборе точке зрения?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2.Куда требуется поднять линию, если необходимо показать большое пространство и выделить предмет на переднем плане?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3. При помощи, каких  живописных средств, можно показать акцент на переднем плане?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4. Какую цветовую гамму требуется составить при изображении летнего пейзажа при солнечном освещении?</a:t>
            </a:r>
          </a:p>
          <a:p>
            <a:pPr algn="just"/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792088"/>
          </a:xfr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Творческие задачи в работе над этюдом</a:t>
            </a:r>
            <a:endParaRPr lang="ru-RU" sz="32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2920" y="1844824"/>
            <a:ext cx="8183880" cy="4536504"/>
          </a:xfr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1.Выражение пространственных отношений, учитывая естественное отношение для передачи особенной характерности;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2.Определение цвета отдельных предметов в воздушной среде и тональности земли по отношению к небу;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3.Выявление колористической связи планов и общего цветового состояния (гармонии) пейзажа;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4.Построение композиции с учетом глубокой перспективы;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5.Выявление глубины цвета при изучении разницы между плоскостным изображением и изображением глубокого пространства.</a:t>
            </a:r>
          </a:p>
          <a:p>
            <a:pPr algn="just"/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1352</TotalTime>
  <Words>1704</Words>
  <Application>Microsoft Office PowerPoint</Application>
  <PresentationFormat>Экран (4:3)</PresentationFormat>
  <Paragraphs>147</Paragraphs>
  <Slides>34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Обычная</vt:lpstr>
      <vt:lpstr>Муниципальное бюджетное учреждение  дополнительного образования  «Детская школа ИСКУССТВ № 1»  городского округа  «город Белгород» </vt:lpstr>
      <vt:lpstr>Цель урока</vt:lpstr>
      <vt:lpstr>Задачи урока</vt:lpstr>
      <vt:lpstr>Рекомендации обучающимся</vt:lpstr>
      <vt:lpstr>Требования при выполнении этюда</vt:lpstr>
      <vt:lpstr>Описание этапов выполнения задания на уроке</vt:lpstr>
      <vt:lpstr>Учебные задачи  при выполнении этюдов пейзажа на пленере</vt:lpstr>
      <vt:lpstr>Примерные вопросы учащимися для обострения моментов  при выполнении задания </vt:lpstr>
      <vt:lpstr>Творческие задачи в работе над этюдом</vt:lpstr>
      <vt:lpstr>Ознакомление с возможностями работы акварелью на пленэре</vt:lpstr>
      <vt:lpstr>Понятие «городской пейзаж»</vt:lpstr>
      <vt:lpstr>Понятие «сельской пейзаж»</vt:lpstr>
      <vt:lpstr>Понятие «пленэр»</vt:lpstr>
      <vt:lpstr>Понятие «этюд»</vt:lpstr>
      <vt:lpstr>Рекомендации при выполнении этюда</vt:lpstr>
      <vt:lpstr>Рекомендации при выполнении этюда</vt:lpstr>
      <vt:lpstr>Рекомендации при выполнении этюда</vt:lpstr>
      <vt:lpstr>1.Выполнение этюда на пленэре  в технике гуашь улучшает ряд навыков</vt:lpstr>
      <vt:lpstr>2.Выполнение серий облаков на пленэре  в технике гуашь улучшает ряд навыков</vt:lpstr>
      <vt:lpstr>3.Выполнение этюда  на пленэре  в технике гуашь улучшает ряд навыков</vt:lpstr>
      <vt:lpstr>От этюда к живописной работе</vt:lpstr>
      <vt:lpstr>От этюда к живописной работе</vt:lpstr>
      <vt:lpstr>От этюда к живописной работе</vt:lpstr>
      <vt:lpstr>Педагогический рисунок</vt:lpstr>
      <vt:lpstr>Педагогический рисунок</vt:lpstr>
      <vt:lpstr>Педагогический рисунок</vt:lpstr>
      <vt:lpstr>Педагогический рисунок</vt:lpstr>
      <vt:lpstr>Работы обучающихся</vt:lpstr>
      <vt:lpstr>Работы обучающихся</vt:lpstr>
      <vt:lpstr>Работы обучающихся</vt:lpstr>
      <vt:lpstr>Работы обучающихся</vt:lpstr>
      <vt:lpstr>Работы обучающихся</vt:lpstr>
      <vt:lpstr>Обсуждение типичных ошибок</vt:lpstr>
      <vt:lpstr>Выводы по итогам урока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 В А</dc:creator>
  <cp:lastModifiedBy>Скорбач</cp:lastModifiedBy>
  <cp:revision>620</cp:revision>
  <dcterms:created xsi:type="dcterms:W3CDTF">2019-01-09T16:44:01Z</dcterms:created>
  <dcterms:modified xsi:type="dcterms:W3CDTF">2025-10-20T17:58:44Z</dcterms:modified>
</cp:coreProperties>
</file>