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4" r:id="rId2"/>
    <p:sldId id="256" r:id="rId3"/>
    <p:sldId id="259" r:id="rId4"/>
    <p:sldId id="285" r:id="rId5"/>
    <p:sldId id="261" r:id="rId6"/>
    <p:sldId id="262" r:id="rId7"/>
    <p:sldId id="283" r:id="rId8"/>
    <p:sldId id="279" r:id="rId9"/>
    <p:sldId id="278" r:id="rId10"/>
    <p:sldId id="25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64AE02"/>
    <a:srgbClr val="7AB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0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pi.vc.ru/v2.8/redirect?to=http://stat.gibdd.ru/&amp;postId=1913869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4">
              <a:lumMod val="40000"/>
              <a:lumOff val="60000"/>
            </a:schemeClr>
          </a:fgClr>
          <a:bgClr>
            <a:schemeClr val="accent4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9025" y="2107580"/>
            <a:ext cx="7504770" cy="2397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Урок английского языка в 6 класс по теме: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SAFETY RULES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Ларина Наталья Геннадьевна, учитель английского языка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 «Школа №33» г. Рязани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08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narHorz">
          <a:fgClr>
            <a:schemeClr val="bg1"/>
          </a:fgClr>
          <a:bgClr>
            <a:srgbClr val="64AE0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8" r="5037"/>
          <a:stretch/>
        </p:blipFill>
        <p:spPr>
          <a:xfrm rot="16200000">
            <a:off x="673617" y="-146207"/>
            <a:ext cx="6553610" cy="71871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685364" y="170571"/>
            <a:ext cx="55066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“The Scheme of Road Safety” 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49632" y="2742566"/>
            <a:ext cx="4036741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New words (copy out and learn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Ex.1-4 p.17 (WB)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Complete “The Scheme of Road Safety”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8998" y="2230243"/>
            <a:ext cx="1918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HOMEWORK: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916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Crossing The Roa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1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9" y="1927676"/>
            <a:ext cx="9448800" cy="2694282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</a:rPr>
              <a:t>SAFETY RULES</a:t>
            </a:r>
            <a:br>
              <a:rPr lang="en-US" sz="6600" b="1" dirty="0" smtClean="0">
                <a:solidFill>
                  <a:srgbClr val="C00000"/>
                </a:solidFill>
              </a:rPr>
            </a:br>
            <a:endParaRPr lang="ru-RU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058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551748"/>
              </p:ext>
            </p:extLst>
          </p:nvPr>
        </p:nvGraphicFramePr>
        <p:xfrm>
          <a:off x="0" y="0"/>
          <a:ext cx="12192000" cy="69033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5307">
                  <a:extLst>
                    <a:ext uri="{9D8B030D-6E8A-4147-A177-3AD203B41FA5}">
                      <a16:colId xmlns:a16="http://schemas.microsoft.com/office/drawing/2014/main" val="1747449910"/>
                    </a:ext>
                  </a:extLst>
                </a:gridCol>
                <a:gridCol w="8724745">
                  <a:extLst>
                    <a:ext uri="{9D8B030D-6E8A-4147-A177-3AD203B41FA5}">
                      <a16:colId xmlns:a16="http://schemas.microsoft.com/office/drawing/2014/main" val="595398911"/>
                    </a:ext>
                  </a:extLst>
                </a:gridCol>
                <a:gridCol w="1811948">
                  <a:extLst>
                    <a:ext uri="{9D8B030D-6E8A-4147-A177-3AD203B41FA5}">
                      <a16:colId xmlns:a16="http://schemas.microsoft.com/office/drawing/2014/main" val="3507937454"/>
                    </a:ext>
                  </a:extLst>
                </a:gridCol>
              </a:tblGrid>
              <a:tr h="6665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Хочу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Цели урока, которые я хочу достигнуть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Достиг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9954852"/>
                  </a:ext>
                </a:extLst>
              </a:tr>
              <a:tr h="13825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chemeClr val="accent1">
                            <a:lumMod val="70000"/>
                            <a:lumOff val="3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Научиться употреблять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слова и выражения по теме «Виды транспорта, правила дорожного движения, дорожные знаки»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chemeClr val="accent1">
                            <a:lumMod val="70000"/>
                            <a:lumOff val="3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chemeClr val="accent1">
                            <a:lumMod val="70000"/>
                            <a:lumOff val="3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04238112"/>
                  </a:ext>
                </a:extLst>
              </a:tr>
              <a:tr h="9511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chemeClr val="accent1">
                            <a:lumMod val="70000"/>
                            <a:lumOff val="3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Научиться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использовать грамматические структуры с глаголом  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can’t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в 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ситуациях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разрешения и запрещения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chemeClr val="accent1">
                            <a:lumMod val="70000"/>
                            <a:lumOff val="3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chemeClr val="accent1">
                            <a:lumMod val="70000"/>
                            <a:lumOff val="3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61494888"/>
                  </a:ext>
                </a:extLst>
              </a:tr>
              <a:tr h="9511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chemeClr val="accent1">
                            <a:lumMod val="70000"/>
                            <a:lumOff val="3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Правильно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называть правила дорожного движения на английском 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языке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chemeClr val="accent1">
                            <a:lumMod val="70000"/>
                            <a:lumOff val="3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chemeClr val="accent1">
                            <a:lumMod val="70000"/>
                            <a:lumOff val="3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80796375"/>
                  </a:ext>
                </a:extLst>
              </a:tr>
              <a:tr h="6341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chemeClr val="accent1">
                            <a:lumMod val="70000"/>
                            <a:lumOff val="3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Уважать закон и  правила поведения на дороге, соблюдать 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их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chemeClr val="accent1">
                            <a:lumMod val="70000"/>
                            <a:lumOff val="3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chemeClr val="accent1">
                            <a:lumMod val="70000"/>
                            <a:lumOff val="3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6109257"/>
                  </a:ext>
                </a:extLst>
              </a:tr>
              <a:tr h="9137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chemeClr val="accent1">
                            <a:lumMod val="70000"/>
                            <a:lumOff val="3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Уметь оценивать свою деятельность и работу одноклассников на уроке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chemeClr val="accent1">
                            <a:lumMod val="70000"/>
                            <a:lumOff val="3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chemeClr val="accent1">
                            <a:lumMod val="70000"/>
                            <a:lumOff val="3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4877111"/>
                  </a:ext>
                </a:extLst>
              </a:tr>
              <a:tr h="9137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chemeClr val="accent1">
                            <a:lumMod val="70000"/>
                            <a:lumOff val="3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Уметь применить полученные знания в практической деятельности (на уроке и в жизни)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chemeClr val="accent1">
                            <a:lumMod val="70000"/>
                            <a:lumOff val="3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chemeClr val="accent1">
                            <a:lumMod val="70000"/>
                            <a:lumOff val="3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59791574"/>
                  </a:ext>
                </a:extLst>
              </a:tr>
              <a:tr h="4449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chemeClr val="accent1">
                            <a:lumMod val="70000"/>
                            <a:lumOff val="3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Поговорить о 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погоде в Рязани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chemeClr val="accent1">
                            <a:lumMod val="70000"/>
                            <a:lumOff val="3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6000">
                          <a:schemeClr val="accent1">
                            <a:lumMod val="70000"/>
                            <a:lumOff val="3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70374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035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9252" y="1246747"/>
            <a:ext cx="4203290" cy="538878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000099"/>
                </a:solidFill>
              </a:rPr>
              <a:t>Pedestrian crossing</a:t>
            </a:r>
            <a:br>
              <a:rPr lang="en-US" sz="2800" b="1" dirty="0" smtClean="0">
                <a:solidFill>
                  <a:srgbClr val="000099"/>
                </a:solidFill>
              </a:rPr>
            </a:br>
            <a:r>
              <a:rPr lang="en-US" sz="2800" b="1" dirty="0" smtClean="0">
                <a:solidFill>
                  <a:srgbClr val="000099"/>
                </a:solidFill>
              </a:rPr>
              <a:t/>
            </a:r>
            <a:br>
              <a:rPr lang="en-US" sz="2800" b="1" dirty="0" smtClean="0">
                <a:solidFill>
                  <a:srgbClr val="000099"/>
                </a:solidFill>
              </a:rPr>
            </a:br>
            <a:r>
              <a:rPr lang="en-US" sz="2800" b="1" dirty="0" smtClean="0">
                <a:solidFill>
                  <a:srgbClr val="000099"/>
                </a:solidFill>
              </a:rPr>
              <a:t>traffic lights</a:t>
            </a:r>
            <a:br>
              <a:rPr lang="en-US" sz="2800" b="1" dirty="0" smtClean="0">
                <a:solidFill>
                  <a:srgbClr val="000099"/>
                </a:solidFill>
              </a:rPr>
            </a:br>
            <a:r>
              <a:rPr lang="en-US" sz="2800" b="1" dirty="0" smtClean="0">
                <a:solidFill>
                  <a:srgbClr val="000099"/>
                </a:solidFill>
              </a:rPr>
              <a:t/>
            </a:r>
            <a:br>
              <a:rPr lang="en-US" sz="2800" b="1" dirty="0" smtClean="0">
                <a:solidFill>
                  <a:srgbClr val="000099"/>
                </a:solidFill>
              </a:rPr>
            </a:br>
            <a:r>
              <a:rPr lang="en-US" sz="2800" b="1" dirty="0" smtClean="0">
                <a:solidFill>
                  <a:srgbClr val="000099"/>
                </a:solidFill>
              </a:rPr>
              <a:t>turn green</a:t>
            </a:r>
            <a:br>
              <a:rPr lang="en-US" sz="2800" b="1" dirty="0" smtClean="0">
                <a:solidFill>
                  <a:srgbClr val="000099"/>
                </a:solidFill>
              </a:rPr>
            </a:br>
            <a:r>
              <a:rPr lang="en-US" sz="2800" b="1" dirty="0" smtClean="0">
                <a:solidFill>
                  <a:srgbClr val="000099"/>
                </a:solidFill>
              </a:rPr>
              <a:t/>
            </a:r>
            <a:br>
              <a:rPr lang="en-US" sz="2800" b="1" dirty="0" smtClean="0">
                <a:solidFill>
                  <a:srgbClr val="000099"/>
                </a:solidFill>
              </a:rPr>
            </a:br>
            <a:r>
              <a:rPr lang="en-US" sz="2800" b="1" dirty="0" smtClean="0">
                <a:solidFill>
                  <a:srgbClr val="000099"/>
                </a:solidFill>
              </a:rPr>
              <a:t>Stop at the </a:t>
            </a:r>
            <a:r>
              <a:rPr lang="en-US" sz="2800" b="1" dirty="0" err="1" smtClean="0">
                <a:solidFill>
                  <a:srgbClr val="000099"/>
                </a:solidFill>
              </a:rPr>
              <a:t>kerb</a:t>
            </a:r>
            <a:r>
              <a:rPr lang="en-US" sz="2800" b="1" dirty="0" smtClean="0">
                <a:solidFill>
                  <a:srgbClr val="000099"/>
                </a:solidFill>
              </a:rPr>
              <a:t/>
            </a:r>
            <a:br>
              <a:rPr lang="en-US" sz="2800" b="1" dirty="0" smtClean="0">
                <a:solidFill>
                  <a:srgbClr val="000099"/>
                </a:solidFill>
              </a:rPr>
            </a:br>
            <a:r>
              <a:rPr lang="en-US" sz="2800" b="1" dirty="0" smtClean="0">
                <a:solidFill>
                  <a:srgbClr val="000099"/>
                </a:solidFill>
              </a:rPr>
              <a:t/>
            </a:r>
            <a:br>
              <a:rPr lang="en-US" sz="2800" b="1" dirty="0" smtClean="0">
                <a:solidFill>
                  <a:srgbClr val="000099"/>
                </a:solidFill>
              </a:rPr>
            </a:br>
            <a:r>
              <a:rPr lang="en-US" sz="2800" b="1" dirty="0">
                <a:solidFill>
                  <a:srgbClr val="000099"/>
                </a:solidFill>
              </a:rPr>
              <a:t>look both </a:t>
            </a:r>
            <a:r>
              <a:rPr lang="en-US" sz="2800" b="1" dirty="0" smtClean="0">
                <a:solidFill>
                  <a:srgbClr val="000099"/>
                </a:solidFill>
              </a:rPr>
              <a:t>ways</a:t>
            </a:r>
            <a:br>
              <a:rPr lang="en-US" sz="2800" b="1" dirty="0" smtClean="0">
                <a:solidFill>
                  <a:srgbClr val="000099"/>
                </a:solidFill>
              </a:rPr>
            </a:br>
            <a:r>
              <a:rPr lang="en-US" sz="2800" b="1" dirty="0">
                <a:solidFill>
                  <a:srgbClr val="000099"/>
                </a:solidFill>
              </a:rPr>
              <a:t/>
            </a:r>
            <a:br>
              <a:rPr lang="en-US" sz="2800" b="1" dirty="0">
                <a:solidFill>
                  <a:srgbClr val="000099"/>
                </a:solidFill>
              </a:rPr>
            </a:br>
            <a:r>
              <a:rPr lang="en-US" sz="2800" b="1" dirty="0" smtClean="0">
                <a:solidFill>
                  <a:srgbClr val="000099"/>
                </a:solidFill>
              </a:rPr>
              <a:t>listen to the traffic</a:t>
            </a:r>
            <a:br>
              <a:rPr lang="en-US" sz="2800" b="1" dirty="0" smtClean="0">
                <a:solidFill>
                  <a:srgbClr val="000099"/>
                </a:solidFill>
              </a:rPr>
            </a:br>
            <a:r>
              <a:rPr lang="en-US" sz="2800" b="1" dirty="0">
                <a:solidFill>
                  <a:srgbClr val="000099"/>
                </a:solidFill>
              </a:rPr>
              <a:t/>
            </a:r>
            <a:br>
              <a:rPr lang="en-US" sz="2800" b="1" dirty="0">
                <a:solidFill>
                  <a:srgbClr val="000099"/>
                </a:solidFill>
              </a:rPr>
            </a:br>
            <a:r>
              <a:rPr lang="en-US" sz="2800" b="1" dirty="0" smtClean="0">
                <a:solidFill>
                  <a:srgbClr val="000099"/>
                </a:solidFill>
              </a:rPr>
              <a:t>go across the road</a:t>
            </a:r>
            <a:endParaRPr lang="ru-RU" sz="2800" b="1" dirty="0">
              <a:solidFill>
                <a:srgbClr val="000099"/>
              </a:solidFill>
            </a:endParaRPr>
          </a:p>
        </p:txBody>
      </p:sp>
      <p:pic>
        <p:nvPicPr>
          <p:cNvPr id="2050" name="Picture 2" descr="&amp;Pcy;&amp;rcy;&amp;acy;&amp;vcy;&amp;icy;&amp;lcy;&amp;acy; &amp;dcy;&amp;ocy;&amp;rcy;&amp;ocy;&amp;zhcy;&amp;ncy;&amp;ocy;&amp;gcy;&amp;ocy; &amp;dcy;&amp;vcy;&amp;icy;&amp;zhcy;&amp;iecy;&amp;ncy;&amp;icy;&amp;yacy; &amp;dcy;&amp;iecy;&amp;tcy;&amp;yacy;&amp;mcy;. &amp;Zcy;&amp;iecy;&amp;lcy;&amp;iecy;&amp;ncy;&amp;ycy;&amp;jcy; &amp;scy;&amp;vcy;&amp;iecy;&amp;tcy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9372"/>
            <a:ext cx="7670182" cy="527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76800" y="437882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BETTER SAFE THAN NEVER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915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712" y="1352075"/>
            <a:ext cx="7451777" cy="5113782"/>
          </a:xfrm>
          <a:prstGeom prst="rect">
            <a:avLst/>
          </a:prstGeom>
        </p:spPr>
      </p:pic>
      <p:pic>
        <p:nvPicPr>
          <p:cNvPr id="3" name="Ex. 8, p.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535" y="5955890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12890" y="435288"/>
            <a:ext cx="9208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Say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how to behave/not to behave on the road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48626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d Means Stop and Green Means G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84075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16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5" t="27581" r="11207" b="9038"/>
          <a:stretch/>
        </p:blipFill>
        <p:spPr>
          <a:xfrm>
            <a:off x="6562500" y="515155"/>
            <a:ext cx="4654997" cy="59453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811" t="5235" r="51711" b="4453"/>
          <a:stretch/>
        </p:blipFill>
        <p:spPr>
          <a:xfrm>
            <a:off x="1416677" y="1442434"/>
            <a:ext cx="3940934" cy="4592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227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novayagazeta-ug.ru/sites/default/files/styles/body_main_img_720/public/news/10-2014/14.jpg?itok=fyJlFyU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4" y="1162519"/>
            <a:ext cx="6926131" cy="4462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7753078" y="1316265"/>
            <a:ext cx="399245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ДТП с участием детей составили 17,5% от общего числа в 2024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в 2024 году число дорожно-транспортных происшествий с участием детей до 18 лет составило 23077, что на 7,2% больше, чем в аналогичном периоде годом ранее, следует из </a:t>
            </a:r>
            <a:r>
              <a:rPr lang="ru-RU" sz="2400" b="1" dirty="0">
                <a:solidFill>
                  <a:srgbClr val="0B5DD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данных ГИБДД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55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</TotalTime>
  <Words>207</Words>
  <Application>Microsoft Office PowerPoint</Application>
  <PresentationFormat>Широкоэкранный</PresentationFormat>
  <Paragraphs>42</Paragraphs>
  <Slides>10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Century Gothic</vt:lpstr>
      <vt:lpstr>Times New Roman</vt:lpstr>
      <vt:lpstr>След самолета</vt:lpstr>
      <vt:lpstr>Презентация PowerPoint</vt:lpstr>
      <vt:lpstr>Презентация PowerPoint</vt:lpstr>
      <vt:lpstr>SAFETY RULES </vt:lpstr>
      <vt:lpstr>Презентация PowerPoint</vt:lpstr>
      <vt:lpstr>Pedestrian crossing  traffic lights  turn green  Stop at the kerb  look both ways  listen to the traffic  go across the road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Наташа</cp:lastModifiedBy>
  <cp:revision>39</cp:revision>
  <dcterms:created xsi:type="dcterms:W3CDTF">2016-11-15T14:28:09Z</dcterms:created>
  <dcterms:modified xsi:type="dcterms:W3CDTF">2025-09-27T15:39:29Z</dcterms:modified>
</cp:coreProperties>
</file>