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6" r:id="rId3"/>
    <p:sldId id="280" r:id="rId4"/>
    <p:sldId id="267" r:id="rId5"/>
    <p:sldId id="268" r:id="rId6"/>
    <p:sldId id="269" r:id="rId7"/>
    <p:sldId id="257" r:id="rId8"/>
    <p:sldId id="279" r:id="rId9"/>
    <p:sldId id="258" r:id="rId10"/>
    <p:sldId id="259" r:id="rId11"/>
    <p:sldId id="260" r:id="rId12"/>
    <p:sldId id="261" r:id="rId13"/>
    <p:sldId id="271" r:id="rId14"/>
    <p:sldId id="270" r:id="rId15"/>
    <p:sldId id="263" r:id="rId16"/>
    <p:sldId id="264" r:id="rId17"/>
    <p:sldId id="265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8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B3D48E4-8E98-41B8-A25F-13FD0271A58B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37186B2-4915-4CCD-9FC7-98CACE787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8E4-8E98-41B8-A25F-13FD0271A58B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86B2-4915-4CCD-9FC7-98CACE787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8E4-8E98-41B8-A25F-13FD0271A58B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86B2-4915-4CCD-9FC7-98CACE787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8E4-8E98-41B8-A25F-13FD0271A58B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86B2-4915-4CCD-9FC7-98CACE787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8E4-8E98-41B8-A25F-13FD0271A58B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86B2-4915-4CCD-9FC7-98CACE787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8E4-8E98-41B8-A25F-13FD0271A58B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86B2-4915-4CCD-9FC7-98CACE787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3D48E4-8E98-41B8-A25F-13FD0271A58B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37186B2-4915-4CCD-9FC7-98CACE7874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B3D48E4-8E98-41B8-A25F-13FD0271A58B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37186B2-4915-4CCD-9FC7-98CACE787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8E4-8E98-41B8-A25F-13FD0271A58B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86B2-4915-4CCD-9FC7-98CACE787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8E4-8E98-41B8-A25F-13FD0271A58B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86B2-4915-4CCD-9FC7-98CACE787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8E4-8E98-41B8-A25F-13FD0271A58B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86B2-4915-4CCD-9FC7-98CACE787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B3D48E4-8E98-41B8-A25F-13FD0271A58B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37186B2-4915-4CCD-9FC7-98CACE787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Современные педагогические технологии на уроках русского языка </a:t>
            </a:r>
            <a:r>
              <a:rPr lang="ru-RU" sz="4000" smtClean="0"/>
              <a:t>и литературы</a:t>
            </a:r>
            <a:endParaRPr lang="ru-RU" sz="4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4005063"/>
            <a:ext cx="6400800" cy="1584177"/>
          </a:xfrm>
        </p:spPr>
        <p:txBody>
          <a:bodyPr/>
          <a:lstStyle/>
          <a:p>
            <a:r>
              <a:rPr lang="ru-RU" dirty="0" smtClean="0"/>
              <a:t>Подготовила Новосельцева Н.Н., учитель русского языка МБОУ СОШ№28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78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20688"/>
            <a:ext cx="7408333" cy="550547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Рассмотрим один из подходов к обучению учащихся на уроках родного языка в рамках технологии дифференцированного обучения, когда предлагается делить содержание обучения родному у языку по трем уровням сложности: А, В и С, где уровень А может обеспечивать обучение в общеобразовательных классах и в классах естественно-научного, математического, технического и других профилей. Уровень сложности В рекомендован учащимся, ориентированным на профильное гуманитарное образование, а уровень С рассматривается как уровень углубленного изучения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323854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Дифференцированный подход позволяет в условиях классно-урочной системы реализовывать творческие возможности всех учеников.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403244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Например:1)составление текстов диктантов;2) составление карточек-заданий по изучаемому материалу; 3) составление обобщающих таблиц для работы на уроке; 4) сочинение лингвистических сказок (миниатюр); 5) работа с дополнительной литературой; 6) проверка индивидуальных заданий; 7) выполнение обязанностей консультанта по групповой работе. Дети, испытывающие трудности в обучении, наоборот, получают посильные задания. Таким образом, не испытывая стресса, они достигают базового уровня </a:t>
            </a:r>
            <a:r>
              <a:rPr lang="ru-RU" sz="2000" dirty="0" err="1"/>
              <a:t>обученности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482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Технология личностно-ориентированного обучения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46449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ru-RU" dirty="0"/>
              <a:t>Приоритетные задачи личностно-ориентированных технологий в педагогике – формировать и развивать интеллект и речь учеников, развивать критическое и творческое мышление. К этим технологиям относятся педагогические мастерские, модульное обучение, метод проектов, обучение как </a:t>
            </a:r>
            <a:r>
              <a:rPr lang="ru-RU" dirty="0" smtClean="0"/>
              <a:t>исследование.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9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03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836712"/>
            <a:ext cx="7408333" cy="5289451"/>
          </a:xfrm>
        </p:spPr>
        <p:txBody>
          <a:bodyPr>
            <a:normAutofit lnSpcReduction="10000"/>
          </a:bodyPr>
          <a:lstStyle/>
          <a:p>
            <a:r>
              <a:rPr lang="ru-RU" sz="3600" dirty="0"/>
              <a:t>Особенно перспективным представляется </a:t>
            </a:r>
            <a:r>
              <a:rPr lang="ru-RU" sz="3600" b="1" i="1" dirty="0"/>
              <a:t>метод проектов</a:t>
            </a:r>
            <a:r>
              <a:rPr lang="ru-RU" sz="3600" dirty="0"/>
              <a:t>, который позволяет эффективно развивать критическое мышление, исследовательские способности аудитории активизировать ее творческую деятельность, </a:t>
            </a:r>
            <a:r>
              <a:rPr lang="ru-RU" sz="3600" dirty="0" err="1"/>
              <a:t>медиакомпетентность</a:t>
            </a:r>
            <a:r>
              <a:rPr lang="ru-RU" sz="3600" dirty="0"/>
              <a:t> обучающихся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662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908720"/>
            <a:ext cx="7408333" cy="5217443"/>
          </a:xfrm>
        </p:spPr>
        <p:txBody>
          <a:bodyPr>
            <a:normAutofit fontScale="47500" lnSpcReduction="20000"/>
          </a:bodyPr>
          <a:lstStyle/>
          <a:p>
            <a:r>
              <a:rPr lang="ru-RU" sz="4200" b="1" i="1" dirty="0"/>
              <a:t>Для учебных проектов важно:</a:t>
            </a:r>
          </a:p>
          <a:p>
            <a:endParaRPr lang="ru-RU" sz="2900" b="1" i="1" dirty="0"/>
          </a:p>
          <a:p>
            <a:r>
              <a:rPr lang="ru-RU" sz="3600" dirty="0"/>
              <a:t>1) определить цель исследовательской, практической и/или творческой деятельности;</a:t>
            </a:r>
          </a:p>
          <a:p>
            <a:endParaRPr lang="ru-RU" sz="3600" dirty="0"/>
          </a:p>
          <a:p>
            <a:r>
              <a:rPr lang="ru-RU" sz="3600" dirty="0"/>
              <a:t>2) обозначить проблему, возникающую в ходе исследования или специально созданной проблемной ситуации;</a:t>
            </a:r>
          </a:p>
          <a:p>
            <a:endParaRPr lang="ru-RU" sz="3600" dirty="0"/>
          </a:p>
          <a:p>
            <a:r>
              <a:rPr lang="ru-RU" sz="3600" dirty="0"/>
              <a:t>3) выдвинуть гипотезу, связанную со способами решения данной проблемы;</a:t>
            </a:r>
          </a:p>
          <a:p>
            <a:endParaRPr lang="ru-RU" sz="3600" dirty="0"/>
          </a:p>
          <a:p>
            <a:r>
              <a:rPr lang="ru-RU" sz="3600" dirty="0"/>
              <a:t>4) сформулировать конкретные задачи проекта и определить механизмы сбора и обработки необходимых для проекта данных и анализа результатов;</a:t>
            </a:r>
          </a:p>
          <a:p>
            <a:endParaRPr lang="ru-RU" sz="3600" dirty="0"/>
          </a:p>
          <a:p>
            <a:r>
              <a:rPr lang="ru-RU" sz="3600" dirty="0"/>
              <a:t>5) опираясь на эти задачи, составить четкий план проекта (это может быть, например, сценарий будущего </a:t>
            </a:r>
            <a:r>
              <a:rPr lang="ru-RU" sz="3600" dirty="0" err="1"/>
              <a:t>медиатекста</a:t>
            </a:r>
            <a:r>
              <a:rPr lang="ru-RU" sz="3600" dirty="0"/>
              <a:t>);</a:t>
            </a:r>
          </a:p>
          <a:p>
            <a:endParaRPr lang="ru-RU" sz="3600" dirty="0"/>
          </a:p>
          <a:p>
            <a:r>
              <a:rPr lang="ru-RU" sz="3600" dirty="0"/>
              <a:t>6) осуществить практическое выполнение плана проекта;</a:t>
            </a:r>
          </a:p>
          <a:p>
            <a:endParaRPr lang="ru-RU" sz="3600" dirty="0"/>
          </a:p>
          <a:p>
            <a:r>
              <a:rPr lang="ru-RU" sz="3600" dirty="0"/>
              <a:t>7) подготовить отчет по результатам проекта и обсудить его результаты.</a:t>
            </a:r>
          </a:p>
        </p:txBody>
      </p:sp>
    </p:spTree>
    <p:extLst>
      <p:ext uri="{BB962C8B-B14F-4D97-AF65-F5344CB8AC3E}">
        <p14:creationId xmlns:p14="http://schemas.microsoft.com/office/powerpoint/2010/main" val="357707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Информационно-коммуникационные технологии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425355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Использование новых информационных технологий в обучении позволяет рассматривать школьника как центральную фигуру образовательного процесса и ведет к изменению стиля взаимоотношений между его субъектами. При этом учитель перестает быть основным источником информации и занимает позицию человека, организующего самостоятельную деятельность учащихся и управляющего ею. Его основная роль состоит теперь в постановке целей обучения, организации условий, необходимых для успешного решения образовательных задач.</a:t>
            </a:r>
          </a:p>
        </p:txBody>
      </p:sp>
    </p:spTree>
    <p:extLst>
      <p:ext uri="{BB962C8B-B14F-4D97-AF65-F5344CB8AC3E}">
        <p14:creationId xmlns:p14="http://schemas.microsoft.com/office/powerpoint/2010/main" val="35763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543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196752"/>
            <a:ext cx="7408333" cy="5112568"/>
          </a:xfrm>
        </p:spPr>
        <p:txBody>
          <a:bodyPr>
            <a:normAutofit fontScale="92500"/>
          </a:bodyPr>
          <a:lstStyle/>
          <a:p>
            <a:r>
              <a:rPr lang="ru-RU" b="1" i="1" dirty="0"/>
              <a:t>Таким образом, ученик учится, а учитель создает условия для учения</a:t>
            </a:r>
            <a:r>
              <a:rPr lang="ru-RU" dirty="0"/>
              <a:t>; авторитарная по своей сути классическая образовательная технология принуждения трансформируется в личностно – ориентированную. Обучение предполагает общение на уроке как между учителем и учащимися, так и общение учащихся друг с другом. Использование ИКТ позволяет погрузиться в другой мир, увидеть его своими глазами, стать как бы участником того или иного события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3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03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836713"/>
            <a:ext cx="7408333" cy="4968552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/>
              <a:t>На уроках родного языка </a:t>
            </a:r>
            <a:r>
              <a:rPr lang="ru-RU" b="1" i="1" dirty="0" smtClean="0"/>
              <a:t>и литературы часто </a:t>
            </a:r>
            <a:r>
              <a:rPr lang="ru-RU" b="1" i="1" dirty="0"/>
              <a:t>использую компьютерные презентации</a:t>
            </a:r>
            <a:r>
              <a:rPr lang="ru-RU" dirty="0"/>
              <a:t>, к созданию которых привлекаю самих ребят. Ученики, опираясь на помощь учителя, намечают план работы, осуществляют подбор материалов, создают презентацию и представляют ее на уроке. Часто темы таких презентаций позволяют осуществить принцип интеграции предметов (например, презентацию ученика 9 класса по теме «Дуэль в жизни А.С. Пушкина» можно использовать  на уроках литературы).</a:t>
            </a:r>
          </a:p>
        </p:txBody>
      </p:sp>
    </p:spTree>
    <p:extLst>
      <p:ext uri="{BB962C8B-B14F-4D97-AF65-F5344CB8AC3E}">
        <p14:creationId xmlns:p14="http://schemas.microsoft.com/office/powerpoint/2010/main" val="189144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03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48680"/>
            <a:ext cx="7408333" cy="5577483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/>
              <a:t>Последние годы довольно часто использую на своих уроках </a:t>
            </a:r>
            <a:r>
              <a:rPr lang="ru-RU" sz="2800" b="1" i="1" dirty="0" err="1"/>
              <a:t>синквейн</a:t>
            </a:r>
            <a:r>
              <a:rPr lang="ru-RU" sz="2800" b="1" i="1" dirty="0"/>
              <a:t> как прием технологии развития критического мышления на стадии рефлексии.</a:t>
            </a:r>
          </a:p>
          <a:p>
            <a:endParaRPr lang="ru-RU" sz="2800" dirty="0"/>
          </a:p>
          <a:p>
            <a:r>
              <a:rPr lang="ru-RU" sz="2800" dirty="0"/>
              <a:t>Хотя </a:t>
            </a:r>
            <a:r>
              <a:rPr lang="ru-RU" sz="2800" dirty="0" err="1"/>
              <a:t>синквейн</a:t>
            </a:r>
            <a:r>
              <a:rPr lang="ru-RU" sz="2800" dirty="0"/>
              <a:t> может быть использован на разных стадиях урока: на стадии повторения – сжатое сообщение, актуализация полученных ранее знаний и систематизация материала; на стадии осмысления – вдумчивая работа над новыми понятиями; на стадии рефлексии – это средство творческого выражения осмысленного материала.</a:t>
            </a:r>
          </a:p>
          <a:p>
            <a:endParaRPr lang="ru-RU" sz="2800" dirty="0"/>
          </a:p>
          <a:p>
            <a:pPr marL="0" indent="0">
              <a:buNone/>
            </a:pP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39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83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836712"/>
            <a:ext cx="7408333" cy="528945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/>
              <a:t>Этот    прием    помогает понять, как ученики усвоили материал урока, мотивировать , заинтриговать их новой темой или актуализировать ранее приобретенные знания. </a:t>
            </a:r>
            <a:r>
              <a:rPr lang="ru-RU" b="1" i="1" dirty="0" err="1"/>
              <a:t>Синквейн</a:t>
            </a:r>
            <a:r>
              <a:rPr lang="ru-RU" b="1" i="1" dirty="0"/>
              <a:t> - стихотворение, состоящее из пяти строк и построенное по особым правилам</a:t>
            </a:r>
            <a:r>
              <a:rPr lang="ru-RU" dirty="0"/>
              <a:t>:</a:t>
            </a:r>
          </a:p>
          <a:p>
            <a:r>
              <a:rPr lang="ru-RU" b="1" i="1" dirty="0"/>
              <a:t>первая     строка </a:t>
            </a:r>
            <a:r>
              <a:rPr lang="ru-RU" dirty="0"/>
              <a:t>– имя существительное  или  местоимение,     обозначающее      предмет,    о  котором пойдет речь;</a:t>
            </a:r>
          </a:p>
          <a:p>
            <a:r>
              <a:rPr lang="ru-RU" b="1" i="1" dirty="0"/>
              <a:t>вторая строка   </a:t>
            </a:r>
            <a:r>
              <a:rPr lang="ru-RU" dirty="0"/>
              <a:t>–    два   прилагательных    или  причастий, описывающих признаки предмета;</a:t>
            </a:r>
          </a:p>
          <a:p>
            <a:r>
              <a:rPr lang="ru-RU" b="1" i="1" dirty="0"/>
              <a:t>третья строка  </a:t>
            </a:r>
            <a:r>
              <a:rPr lang="ru-RU" dirty="0"/>
              <a:t>–  три    глагола,   описывающие действия предмета;</a:t>
            </a:r>
          </a:p>
          <a:p>
            <a:r>
              <a:rPr lang="ru-RU" b="1" i="1" dirty="0"/>
              <a:t>четвертая   строка </a:t>
            </a:r>
            <a:r>
              <a:rPr lang="ru-RU" dirty="0"/>
              <a:t>–  фраза  из   четырех   слов, выражающая отношение к предмету;</a:t>
            </a:r>
          </a:p>
          <a:p>
            <a:r>
              <a:rPr lang="ru-RU" b="1" i="1" dirty="0"/>
              <a:t>пятая строка </a:t>
            </a:r>
            <a:r>
              <a:rPr lang="ru-RU" dirty="0"/>
              <a:t>- слово-синоним к первому.</a:t>
            </a:r>
          </a:p>
        </p:txBody>
      </p:sp>
    </p:spTree>
    <p:extLst>
      <p:ext uri="{BB962C8B-B14F-4D97-AF65-F5344CB8AC3E}">
        <p14:creationId xmlns:p14="http://schemas.microsoft.com/office/powerpoint/2010/main" val="252669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03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836712"/>
            <a:ext cx="7408333" cy="528945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sz="3200" b="1" i="1" dirty="0"/>
              <a:t>Эпиграф</a:t>
            </a:r>
            <a:r>
              <a:rPr lang="ru-RU" sz="3200" dirty="0"/>
              <a:t>: </a:t>
            </a:r>
            <a:r>
              <a:rPr lang="ru-RU" sz="3200" i="1" dirty="0"/>
              <a:t>Использование современных инновационных образовательных технологий, методов, приемов – это объективная необходимость и условие достижения высокого качества современного образования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993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03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92696"/>
            <a:ext cx="7408333" cy="5433467"/>
          </a:xfrm>
        </p:spPr>
        <p:txBody>
          <a:bodyPr>
            <a:normAutofit/>
          </a:bodyPr>
          <a:lstStyle/>
          <a:p>
            <a:r>
              <a:rPr lang="ru-RU" sz="3600" dirty="0" err="1"/>
              <a:t>Синквейн</a:t>
            </a:r>
            <a:r>
              <a:rPr lang="ru-RU" sz="3600" dirty="0"/>
              <a:t> на тему «Вводные слова»</a:t>
            </a:r>
          </a:p>
          <a:p>
            <a:r>
              <a:rPr lang="ru-RU" sz="3600" dirty="0"/>
              <a:t>Вводные слова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именные, глагольные</a:t>
            </a:r>
          </a:p>
          <a:p>
            <a:r>
              <a:rPr lang="ru-RU" sz="3600" dirty="0"/>
              <a:t>  </a:t>
            </a:r>
            <a:r>
              <a:rPr lang="ru-RU" sz="3600" dirty="0" smtClean="0"/>
              <a:t>не </a:t>
            </a:r>
            <a:r>
              <a:rPr lang="ru-RU" sz="3600" dirty="0"/>
              <a:t>выступают, выражают, дают</a:t>
            </a:r>
          </a:p>
          <a:p>
            <a:r>
              <a:rPr lang="ru-RU" sz="3600" dirty="0"/>
              <a:t>  </a:t>
            </a:r>
            <a:r>
              <a:rPr lang="ru-RU" sz="3600" dirty="0" smtClean="0"/>
              <a:t>указывают </a:t>
            </a:r>
            <a:r>
              <a:rPr lang="ru-RU" sz="3600" dirty="0"/>
              <a:t>на способ выражения мысли</a:t>
            </a:r>
          </a:p>
          <a:p>
            <a:r>
              <a:rPr lang="ru-RU" sz="3600" dirty="0"/>
              <a:t>  </a:t>
            </a:r>
            <a:r>
              <a:rPr lang="ru-RU" sz="3600" dirty="0" smtClean="0"/>
              <a:t>слова</a:t>
            </a:r>
            <a:endParaRPr lang="ru-RU" sz="3600" dirty="0"/>
          </a:p>
          <a:p>
            <a:endParaRPr lang="ru-RU" sz="3600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944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836712"/>
            <a:ext cx="7408333" cy="5289451"/>
          </a:xfrm>
        </p:spPr>
        <p:txBody>
          <a:bodyPr>
            <a:normAutofit/>
          </a:bodyPr>
          <a:lstStyle/>
          <a:p>
            <a:r>
              <a:rPr lang="ru-RU" sz="3600" dirty="0" err="1"/>
              <a:t>Синквейн</a:t>
            </a:r>
            <a:r>
              <a:rPr lang="ru-RU" sz="3600" dirty="0"/>
              <a:t> на тему «Диалог»</a:t>
            </a:r>
          </a:p>
          <a:p>
            <a:r>
              <a:rPr lang="ru-RU" sz="3600" dirty="0"/>
              <a:t>Диалог</a:t>
            </a:r>
          </a:p>
          <a:p>
            <a:r>
              <a:rPr lang="ru-RU" sz="3600" dirty="0"/>
              <a:t>Конструктивный, разговорный</a:t>
            </a:r>
          </a:p>
          <a:p>
            <a:r>
              <a:rPr lang="ru-RU" sz="3600" dirty="0"/>
              <a:t>Выражает, воспринимает, общается</a:t>
            </a:r>
          </a:p>
          <a:p>
            <a:r>
              <a:rPr lang="ru-RU" sz="3600" dirty="0"/>
              <a:t>Разговор двух лиц</a:t>
            </a:r>
          </a:p>
          <a:p>
            <a:r>
              <a:rPr lang="ru-RU" sz="3600" dirty="0"/>
              <a:t>Двойственность 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0644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83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92696"/>
            <a:ext cx="7408333" cy="543346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sz="3200" dirty="0"/>
              <a:t>Большое значение для раскрытия творческого потенциала ученика имеют и </a:t>
            </a:r>
            <a:r>
              <a:rPr lang="ru-RU" sz="3200" b="1" i="1" dirty="0"/>
              <a:t>нетрадиционные формы домашнего задания</a:t>
            </a:r>
            <a:r>
              <a:rPr lang="ru-RU" sz="3200" dirty="0"/>
              <a:t>, которые призваны, с одной стороны, закреплять знания, умения и навыки, полученные на уроке, а с другой стороны, позволяют ребёнку проявить самостоятельность, самому найти решение нестандартного вопроса,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318405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3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04664"/>
            <a:ext cx="7408333" cy="5721499"/>
          </a:xfrm>
        </p:spPr>
        <p:txBody>
          <a:bodyPr>
            <a:normAutofit fontScale="25000" lnSpcReduction="20000"/>
          </a:bodyPr>
          <a:lstStyle/>
          <a:p>
            <a:r>
              <a:rPr lang="ru-RU" sz="8600" b="1" i="1" dirty="0"/>
              <a:t>Типы домашнего задания:</a:t>
            </a:r>
          </a:p>
          <a:p>
            <a:endParaRPr lang="ru-RU" sz="8600" b="1" i="1" dirty="0"/>
          </a:p>
          <a:p>
            <a:r>
              <a:rPr lang="ru-RU" sz="5100" dirty="0"/>
              <a:t>·         - творческая работа;</a:t>
            </a:r>
          </a:p>
          <a:p>
            <a:endParaRPr lang="ru-RU" sz="5100" dirty="0"/>
          </a:p>
          <a:p>
            <a:r>
              <a:rPr lang="ru-RU" sz="5100" dirty="0"/>
              <a:t>·         - лингвистическое исследование текста;</a:t>
            </a:r>
          </a:p>
          <a:p>
            <a:endParaRPr lang="ru-RU" sz="5100" dirty="0"/>
          </a:p>
          <a:p>
            <a:r>
              <a:rPr lang="ru-RU" sz="5100" dirty="0"/>
              <a:t>·         -подготовка иллюстраций к литературным произведениям, создание видеоклипов по литературным произведениям;</a:t>
            </a:r>
          </a:p>
          <a:p>
            <a:endParaRPr lang="ru-RU" sz="5100" dirty="0"/>
          </a:p>
          <a:p>
            <a:r>
              <a:rPr lang="ru-RU" sz="5100" dirty="0"/>
              <a:t>·         - рисование обложек, диафильмов к литературным произведениям;</a:t>
            </a:r>
          </a:p>
          <a:p>
            <a:endParaRPr lang="ru-RU" sz="5100" dirty="0"/>
          </a:p>
          <a:p>
            <a:r>
              <a:rPr lang="ru-RU" sz="5100" dirty="0"/>
              <a:t>·         - художественное чтение;</a:t>
            </a:r>
          </a:p>
          <a:p>
            <a:endParaRPr lang="ru-RU" sz="5100" dirty="0"/>
          </a:p>
          <a:p>
            <a:r>
              <a:rPr lang="ru-RU" sz="5100" dirty="0"/>
              <a:t>·         - инсценировка художественного произведения;</a:t>
            </a:r>
          </a:p>
          <a:p>
            <a:endParaRPr lang="ru-RU" sz="5100" dirty="0"/>
          </a:p>
          <a:p>
            <a:r>
              <a:rPr lang="ru-RU" sz="5100" dirty="0"/>
              <a:t>·         - исторический комментарий к произведениям (слайд-шоу);</a:t>
            </a:r>
          </a:p>
          <a:p>
            <a:endParaRPr lang="ru-RU" sz="5100" dirty="0"/>
          </a:p>
          <a:p>
            <a:r>
              <a:rPr lang="ru-RU" sz="5100" dirty="0"/>
              <a:t>·         - создание самостоятельных литературных произведений различных жанров;</a:t>
            </a:r>
          </a:p>
          <a:p>
            <a:endParaRPr lang="ru-RU" sz="5100" dirty="0"/>
          </a:p>
          <a:p>
            <a:r>
              <a:rPr lang="ru-RU" sz="5100" dirty="0"/>
              <a:t>·         - продолжение неоконченных произведений;</a:t>
            </a:r>
          </a:p>
          <a:p>
            <a:endParaRPr lang="ru-RU" sz="5100" dirty="0"/>
          </a:p>
          <a:p>
            <a:r>
              <a:rPr lang="ru-RU" sz="5100" dirty="0"/>
              <a:t>·         - наблюдение за природой (фото и видеосъемка</a:t>
            </a:r>
            <a:r>
              <a:rPr lang="ru-RU" sz="5100" dirty="0" smtClean="0"/>
              <a:t>) и </a:t>
            </a:r>
            <a:r>
              <a:rPr lang="ru-RU" sz="5100" dirty="0" err="1" smtClean="0"/>
              <a:t>т.д</a:t>
            </a:r>
            <a:endParaRPr lang="ru-RU" sz="5100" dirty="0"/>
          </a:p>
        </p:txBody>
      </p:sp>
    </p:spTree>
    <p:extLst>
      <p:ext uri="{BB962C8B-B14F-4D97-AF65-F5344CB8AC3E}">
        <p14:creationId xmlns:p14="http://schemas.microsoft.com/office/powerpoint/2010/main" val="296099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>
            <a:normAutofit/>
          </a:bodyPr>
          <a:lstStyle/>
          <a:p>
            <a:r>
              <a:rPr lang="ru-RU" sz="2400" dirty="0"/>
              <a:t>«Скажи мне, и я забуду, покажи мне, и я запомню, дай мне действовать самому, и я научусь».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2511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Таким образом, </a:t>
            </a:r>
            <a:r>
              <a:rPr lang="ru-RU" dirty="0" smtClean="0"/>
              <a:t>новые </a:t>
            </a:r>
            <a:r>
              <a:rPr lang="ru-RU" dirty="0"/>
              <a:t>образовательные технологии предлагают инновационные модели построения такого учебного процесса, где на первый план выдвигается взаимосвязанная деятельность учителя и ученика, нацеленная на решение как учебной, так и практически значимой задачи. Это не противоречит творческим процессам личностного совершенствования, так как каждая из педагогических технологий имеет собственную зону, в пределах которой происходит развитие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243165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38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3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620688"/>
            <a:ext cx="7408333" cy="5505475"/>
          </a:xfrm>
        </p:spPr>
        <p:txBody>
          <a:bodyPr>
            <a:normAutofit fontScale="55000" lnSpcReduction="20000"/>
          </a:bodyPr>
          <a:lstStyle/>
          <a:p>
            <a:r>
              <a:rPr lang="ru-RU" sz="2900" b="1" i="1" dirty="0"/>
              <a:t>Что же такое “инновационное обучение” и в чём его особенности?</a:t>
            </a:r>
          </a:p>
          <a:p>
            <a:endParaRPr lang="ru-RU" sz="2900" b="1" i="1" dirty="0"/>
          </a:p>
          <a:p>
            <a:r>
              <a:rPr lang="ru-RU" dirty="0"/>
              <a:t>Инновационное обучение (от англ. </a:t>
            </a:r>
            <a:r>
              <a:rPr lang="ru-RU" dirty="0" err="1"/>
              <a:t>innovation</a:t>
            </a:r>
            <a:r>
              <a:rPr lang="ru-RU" dirty="0"/>
              <a:t> – нововведение) – новый подход к обучению, включающий в себя личностный подход, прочность знаний, умений и навыков, творческое начало, профессионализм, использование новейших технологий.</a:t>
            </a:r>
          </a:p>
          <a:p>
            <a:endParaRPr lang="ru-RU" dirty="0"/>
          </a:p>
          <a:p>
            <a:r>
              <a:rPr lang="ru-RU" dirty="0"/>
              <a:t>Применение  инновационного обучения актуально в личностно-ориентированном обучении, а также поиске условий для раскрытия творческого потенциала ученика.</a:t>
            </a:r>
          </a:p>
          <a:p>
            <a:endParaRPr lang="ru-RU" dirty="0"/>
          </a:p>
          <a:p>
            <a:r>
              <a:rPr lang="ru-RU" sz="3800" b="1" i="1" dirty="0"/>
              <a:t>Основными </a:t>
            </a:r>
            <a:r>
              <a:rPr lang="ru-RU" sz="3800" b="1" i="1" dirty="0" smtClean="0"/>
              <a:t>целями </a:t>
            </a:r>
            <a:r>
              <a:rPr lang="ru-RU" sz="3800" b="1" i="1" dirty="0"/>
              <a:t>инновационного обучения являются:</a:t>
            </a:r>
          </a:p>
          <a:p>
            <a:endParaRPr lang="ru-RU" sz="3800" dirty="0"/>
          </a:p>
          <a:p>
            <a:r>
              <a:rPr lang="ru-RU" dirty="0" smtClean="0"/>
              <a:t>        </a:t>
            </a:r>
            <a:r>
              <a:rPr lang="ru-RU" dirty="0"/>
              <a:t>развитие интеллектуальных, коммуникативных, лингвистических и творческих способностей учащихся;</a:t>
            </a:r>
          </a:p>
          <a:p>
            <a:endParaRPr lang="ru-RU" dirty="0"/>
          </a:p>
          <a:p>
            <a:r>
              <a:rPr lang="ru-RU" dirty="0" smtClean="0"/>
              <a:t>       </a:t>
            </a:r>
            <a:r>
              <a:rPr lang="ru-RU" dirty="0"/>
              <a:t>формирование личностных качеств учащихся;</a:t>
            </a:r>
          </a:p>
          <a:p>
            <a:endParaRPr lang="ru-RU" dirty="0"/>
          </a:p>
          <a:p>
            <a:r>
              <a:rPr lang="ru-RU" dirty="0" smtClean="0"/>
              <a:t>         </a:t>
            </a:r>
            <a:r>
              <a:rPr lang="ru-RU" dirty="0"/>
              <a:t>выработка умений, влияющих на учебно-познавательную деятельность и переход на уровень продуктивного творчества;</a:t>
            </a:r>
          </a:p>
          <a:p>
            <a:endParaRPr lang="ru-RU" dirty="0"/>
          </a:p>
          <a:p>
            <a:r>
              <a:rPr lang="ru-RU" dirty="0" smtClean="0"/>
              <a:t>        </a:t>
            </a:r>
            <a:r>
              <a:rPr lang="ru-RU" dirty="0"/>
              <a:t>формирование ключевых компетентностей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94884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963488"/>
            <a:ext cx="8229600" cy="1252728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20688"/>
            <a:ext cx="7408333" cy="5505475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/>
              <a:t>Именно этой цели </a:t>
            </a:r>
            <a:r>
              <a:rPr lang="ru-RU" dirty="0"/>
              <a:t>- воспитанию творческой, активной личности, умеющей учиться, совершенствоваться самостоятельно, и подчиняются основные задачи современного образования.</a:t>
            </a:r>
          </a:p>
          <a:p>
            <a:endParaRPr lang="ru-RU" dirty="0"/>
          </a:p>
          <a:p>
            <a:r>
              <a:rPr lang="ru-RU" dirty="0"/>
              <a:t>В условиях нового отношения к жизни, в свете новых требований к современному образованию не должно быть такого учителя, который не задумывался бы над вопросами: «Как сделать урок интересным, ярким? Как увлечь ребят своим предметом? Как создать на уроке ситуацию успеха для каждого ученика?». Ведь объективной необходимостью в нынешнее время  является  не только накопление учеником определённой суммы знаний, умений, навыков, но и подготовка школьника  как самостоятельного субъекта образовательной деятельности.</a:t>
            </a:r>
          </a:p>
          <a:p>
            <a:endParaRPr lang="ru-RU" dirty="0"/>
          </a:p>
          <a:p>
            <a:r>
              <a:rPr lang="ru-RU" dirty="0"/>
              <a:t>В основе современного образования лежит активность ученика, направляемая учителем. Новые образовательные технологии предлагают инновационные модели построения такого учебного процесса, где на первый план выдвигается взаимосвязанная деятельность учителя и ученика, нацеленная на решение как учебной, так и практически значимой задачи.</a:t>
            </a:r>
          </a:p>
        </p:txBody>
      </p:sp>
    </p:spTree>
    <p:extLst>
      <p:ext uri="{BB962C8B-B14F-4D97-AF65-F5344CB8AC3E}">
        <p14:creationId xmlns:p14="http://schemas.microsoft.com/office/powerpoint/2010/main" val="154914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03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92696"/>
            <a:ext cx="7408333" cy="5433467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/>
              <a:t>Данными целями определяются и задачи инновационного обучения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 smtClean="0"/>
              <a:t>         </a:t>
            </a:r>
            <a:r>
              <a:rPr lang="ru-RU" dirty="0"/>
              <a:t>повышение мотивации, интереса к изучаемому предмету;</a:t>
            </a:r>
          </a:p>
          <a:p>
            <a:endParaRPr lang="ru-RU" dirty="0"/>
          </a:p>
          <a:p>
            <a:r>
              <a:rPr lang="ru-RU" dirty="0" smtClean="0"/>
              <a:t>         </a:t>
            </a:r>
            <a:r>
              <a:rPr lang="ru-RU" dirty="0"/>
              <a:t>усиление познавательной деятельности;</a:t>
            </a:r>
          </a:p>
          <a:p>
            <a:endParaRPr lang="ru-RU" dirty="0"/>
          </a:p>
          <a:p>
            <a:r>
              <a:rPr lang="ru-RU" dirty="0" smtClean="0"/>
              <a:t>        </a:t>
            </a:r>
            <a:r>
              <a:rPr lang="ru-RU" dirty="0"/>
              <a:t>создание комфортной обстановки, атмосферы взаимопонимания и поддержки в процессе коммуникации на изучаемом языке</a:t>
            </a:r>
          </a:p>
          <a:p>
            <a:endParaRPr lang="ru-RU" dirty="0"/>
          </a:p>
          <a:p>
            <a:r>
              <a:rPr lang="ru-RU" dirty="0" smtClean="0"/>
              <a:t>        </a:t>
            </a:r>
            <a:r>
              <a:rPr lang="ru-RU" dirty="0"/>
              <a:t>раскрытие творческого потенциала, развитие инициативы</a:t>
            </a:r>
          </a:p>
          <a:p>
            <a:endParaRPr lang="ru-RU" dirty="0"/>
          </a:p>
          <a:p>
            <a:r>
              <a:rPr lang="ru-RU" dirty="0" smtClean="0"/>
              <a:t>        </a:t>
            </a:r>
            <a:r>
              <a:rPr lang="ru-RU" dirty="0"/>
              <a:t>создание комфортной обстановки, атмосферы взаимопонимания и сотрудничества ученика и учителя в процессе коммуникации на изучаемом языке;</a:t>
            </a:r>
          </a:p>
          <a:p>
            <a:endParaRPr lang="ru-RU" dirty="0"/>
          </a:p>
          <a:p>
            <a:r>
              <a:rPr lang="ru-RU" dirty="0" smtClean="0"/>
              <a:t>        </a:t>
            </a:r>
            <a:r>
              <a:rPr lang="ru-RU" dirty="0"/>
              <a:t>тщательный отбор материала и способов его подачи.</a:t>
            </a:r>
          </a:p>
        </p:txBody>
      </p:sp>
    </p:spTree>
    <p:extLst>
      <p:ext uri="{BB962C8B-B14F-4D97-AF65-F5344CB8AC3E}">
        <p14:creationId xmlns:p14="http://schemas.microsoft.com/office/powerpoint/2010/main" val="42929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Современные педагогические технологии: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1. Предметно-ориентированные технологии </a:t>
            </a:r>
          </a:p>
          <a:p>
            <a:r>
              <a:rPr lang="ru-RU" dirty="0"/>
              <a:t>2. Технологии личностно-ориентированного обучения</a:t>
            </a:r>
          </a:p>
          <a:p>
            <a:r>
              <a:rPr lang="ru-RU" dirty="0"/>
              <a:t>3. Технология эвристического обучения</a:t>
            </a:r>
          </a:p>
          <a:p>
            <a:r>
              <a:rPr lang="ru-RU" dirty="0"/>
              <a:t>4. Диалоговые технологии</a:t>
            </a:r>
          </a:p>
          <a:p>
            <a:r>
              <a:rPr lang="ru-RU" dirty="0"/>
              <a:t>5. Игровые технологии</a:t>
            </a:r>
          </a:p>
          <a:p>
            <a:r>
              <a:rPr lang="ru-RU" dirty="0"/>
              <a:t>6. Информационно-коммуникационные технологии</a:t>
            </a:r>
          </a:p>
          <a:p>
            <a:r>
              <a:rPr lang="ru-RU" dirty="0"/>
              <a:t>7. </a:t>
            </a:r>
            <a:r>
              <a:rPr lang="ru-RU" dirty="0" err="1"/>
              <a:t>Здоровьесберегающие</a:t>
            </a:r>
            <a:r>
              <a:rPr lang="ru-RU" dirty="0"/>
              <a:t> технологии.</a:t>
            </a:r>
          </a:p>
        </p:txBody>
      </p:sp>
    </p:spTree>
    <p:extLst>
      <p:ext uri="{BB962C8B-B14F-4D97-AF65-F5344CB8AC3E}">
        <p14:creationId xmlns:p14="http://schemas.microsoft.com/office/powerpoint/2010/main" val="201690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2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89992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Чаще всего я использую: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1.Предметно-ориентированные технологии.</a:t>
            </a:r>
          </a:p>
          <a:p>
            <a:pPr marL="0" indent="0">
              <a:buNone/>
            </a:pPr>
            <a:r>
              <a:rPr lang="ru-RU" dirty="0"/>
              <a:t>Это </a:t>
            </a:r>
            <a:r>
              <a:rPr lang="ru-RU" dirty="0" smtClean="0"/>
              <a:t>технология </a:t>
            </a:r>
            <a:r>
              <a:rPr lang="ru-RU" dirty="0"/>
              <a:t>дифференцированного обучения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Дифференциация осуществляется не за счет того, что одним ученикам дают меньший объем материала, а другим больший, а за счет того, что, предлагая учащимся одинаковый его объем, учитель ориентирует их на различные уровни требований к его усвоению. При дифференциации учащихся учителю необходимо опираться на следующее: общий уровень </a:t>
            </a:r>
            <a:r>
              <a:rPr lang="ru-RU" dirty="0" err="1"/>
              <a:t>обученности</a:t>
            </a:r>
            <a:r>
              <a:rPr lang="ru-RU" dirty="0"/>
              <a:t>, развития ученика; отдельные особенности психического развития; индивидуальные особенности ученика; неспособность ученика усваивать предмет по тем или иным причинам; интерес ученика к тому или иному предмету. </a:t>
            </a:r>
          </a:p>
        </p:txBody>
      </p:sp>
    </p:spTree>
    <p:extLst>
      <p:ext uri="{BB962C8B-B14F-4D97-AF65-F5344CB8AC3E}">
        <p14:creationId xmlns:p14="http://schemas.microsoft.com/office/powerpoint/2010/main" val="365370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100</TotalTime>
  <Words>1489</Words>
  <Application>Microsoft Office PowerPoint</Application>
  <PresentationFormat>Экран (4:3)</PresentationFormat>
  <Paragraphs>121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Городская</vt:lpstr>
      <vt:lpstr>Современные педагогические технологии на уроках русского языка и литературы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Современные педагогические технологии:</vt:lpstr>
      <vt:lpstr>Презентация PowerPoint</vt:lpstr>
      <vt:lpstr>Чаще всего я использую:</vt:lpstr>
      <vt:lpstr>Презентация PowerPoint</vt:lpstr>
      <vt:lpstr>Дифференцированный подход позволяет в условиях классно-урочной системы реализовывать творческие возможности всех учеников. </vt:lpstr>
      <vt:lpstr>Технология личностно-ориентированного обучения</vt:lpstr>
      <vt:lpstr>Презентация PowerPoint</vt:lpstr>
      <vt:lpstr>Презентация PowerPoint</vt:lpstr>
      <vt:lpstr>Информационно-коммуникационные технологии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«Скажи мне, и я забуду, покажи мне, и я запомню, дай мне действовать самому, и я научусь».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педагогические технологии на уроках русского родного языка</dc:title>
  <dc:creator>Марина Петрова</dc:creator>
  <cp:lastModifiedBy>Надежда Пронская</cp:lastModifiedBy>
  <cp:revision>12</cp:revision>
  <dcterms:created xsi:type="dcterms:W3CDTF">2021-10-30T05:31:31Z</dcterms:created>
  <dcterms:modified xsi:type="dcterms:W3CDTF">2025-09-26T10:34:32Z</dcterms:modified>
</cp:coreProperties>
</file>