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08" r:id="rId1"/>
  </p:sldMasterIdLst>
  <p:notesMasterIdLst>
    <p:notesMasterId r:id="rId15"/>
  </p:notesMasterIdLst>
  <p:sldIdLst>
    <p:sldId id="323" r:id="rId2"/>
    <p:sldId id="277" r:id="rId3"/>
    <p:sldId id="331" r:id="rId4"/>
    <p:sldId id="328" r:id="rId5"/>
    <p:sldId id="336" r:id="rId6"/>
    <p:sldId id="330" r:id="rId7"/>
    <p:sldId id="324" r:id="rId8"/>
    <p:sldId id="325" r:id="rId9"/>
    <p:sldId id="326" r:id="rId10"/>
    <p:sldId id="332" r:id="rId11"/>
    <p:sldId id="333" r:id="rId12"/>
    <p:sldId id="334" r:id="rId13"/>
    <p:sldId id="335" r:id="rId14"/>
  </p:sldIdLst>
  <p:sldSz cx="9144000" cy="6858000" type="screen4x3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00CC00"/>
    <a:srgbClr val="33CC33"/>
    <a:srgbClr val="0000FF"/>
    <a:srgbClr val="CCFFFF"/>
    <a:srgbClr val="008000"/>
    <a:srgbClr val="5F5F5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99" autoAdjust="0"/>
    <p:restoredTop sz="94624" autoAdjust="0"/>
  </p:normalViewPr>
  <p:slideViewPr>
    <p:cSldViewPr>
      <p:cViewPr varScale="1">
        <p:scale>
          <a:sx n="108" d="100"/>
          <a:sy n="108" d="100"/>
        </p:scale>
        <p:origin x="1326" y="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57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AE7C9E8A-B3A4-43F8-80FF-176FC1F916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484810A-D48B-4D42-95C4-CC244EA3C15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2DC6445-26D8-408B-ADD4-A67DDF495DCA}" type="datetimeFigureOut">
              <a:rPr lang="ru-RU"/>
              <a:pPr>
                <a:defRPr/>
              </a:pPr>
              <a:t>14.02.2025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:a16="http://schemas.microsoft.com/office/drawing/2014/main" id="{D6453299-A294-4E98-87E4-002ACEB3F8B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:a16="http://schemas.microsoft.com/office/drawing/2014/main" id="{045F34AB-8172-4049-B360-AFB7D29D26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EE37CFD-14DE-4128-B58F-F7B60F1299F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F315594-127F-460A-B720-94E14EC0F3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523F96CC-8E5F-4D37-834B-B6BA48FDC490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EE182FD-30B1-495E-95E5-E1D096668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7AB884-9B36-4048-886F-5E75BFF0D466}" type="datetime1">
              <a:rPr lang="ru-RU"/>
              <a:pPr>
                <a:defRPr/>
              </a:pPr>
              <a:t>14.02.2025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D8C0576-C150-40AE-9C7D-C70A4069A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F682865-5FE3-4AF1-965F-5D15EF210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A209D3-F094-4F20-BBBC-83BF16BD9036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9703104"/>
      </p:ext>
    </p:extLst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B0AD8A-85F4-40CF-ACDE-C4F534B0E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722E6-AA8F-4BB1-9F4F-A5B9E9AC84CD}" type="datetime1">
              <a:rPr lang="ru-RU"/>
              <a:pPr>
                <a:defRPr/>
              </a:pPr>
              <a:t>14.02.2025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81FBA5-5159-4CEC-BC25-C920E4103C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2BC90BC-51BD-4A53-AE8A-670378E7AD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3C29A0-066D-4760-8FC4-6A62C96D9BFC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55811624"/>
      </p:ext>
    </p:extLst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8E3CB5-DF3A-47BC-B814-79169036E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C40873-7470-47B9-A8ED-9F8803C4F450}" type="datetime1">
              <a:rPr lang="ru-RU"/>
              <a:pPr>
                <a:defRPr/>
              </a:pPr>
              <a:t>14.02.2025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7CD78D-923B-4ED2-9380-FBBF91E3C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E0C7A7A-47BA-4D22-B75A-113A8B876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C98302-8442-4840-8696-F9C6E76DB07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68269577"/>
      </p:ext>
    </p:extLst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F114B2-89FF-4AB3-90EF-292C18537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7FDAF-B689-4C7D-86F9-92EB8AA2C05A}" type="datetime1">
              <a:rPr lang="ru-RU"/>
              <a:pPr>
                <a:defRPr/>
              </a:pPr>
              <a:t>14.02.2025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540E1B-E77F-411E-A17E-E26B0A162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F5FD76-BB5A-487D-B10E-88D98EC47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19CB85-7714-4ABC-BA61-506ACD1E69C4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45841602"/>
      </p:ext>
    </p:extLst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07EDEC9-C079-4AD3-81DB-38EF2F3996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AE29C-0457-4CAA-B1F8-1F0E93DFB788}" type="datetime1">
              <a:rPr lang="ru-RU"/>
              <a:pPr>
                <a:defRPr/>
              </a:pPr>
              <a:t>14.02.2025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4FB33C-2CBB-43DB-8D89-BEA8BE03D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88340F-B728-4761-A4CF-E69E9B0F6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720DBD-745E-42CC-A68F-01151AF811E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15790324"/>
      </p:ext>
    </p:extLst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74C3D799-74C4-4EC5-B23A-B6BA2E989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64F7A-AA18-4675-86F5-A4EF4B22142E}" type="datetime1">
              <a:rPr lang="ru-RU"/>
              <a:pPr>
                <a:defRPr/>
              </a:pPr>
              <a:t>14.02.2025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6CDFACA4-D1BB-4E31-8A14-70679873B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A9066482-519A-4517-A95D-7EC08821F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CA6B3E-29D9-42AA-8FC2-AF5EAF3607C4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46117687"/>
      </p:ext>
    </p:extLst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:a16="http://schemas.microsoft.com/office/drawing/2014/main" id="{C3391ADE-852F-42DA-9CED-800547050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7E9B2-1A14-49A9-BCB5-6165591D1DFE}" type="datetime1">
              <a:rPr lang="ru-RU"/>
              <a:pPr>
                <a:defRPr/>
              </a:pPr>
              <a:t>14.02.2025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:a16="http://schemas.microsoft.com/office/drawing/2014/main" id="{FC15990B-390F-47C2-BB1A-9DBB5D538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>
                <a16:creationId xmlns:a16="http://schemas.microsoft.com/office/drawing/2014/main" id="{651EFC3E-70E8-4329-810E-9E5D4F8AB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3BD162-BD0A-4C76-A423-D226B20705B5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367550471"/>
      </p:ext>
    </p:extLst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:a16="http://schemas.microsoft.com/office/drawing/2014/main" id="{2A3E7736-FEC9-47C2-B999-A91E7BECB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D76FF-BB0B-4341-849A-EED4C0C938B8}" type="datetime1">
              <a:rPr lang="ru-RU"/>
              <a:pPr>
                <a:defRPr/>
              </a:pPr>
              <a:t>14.02.2025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:a16="http://schemas.microsoft.com/office/drawing/2014/main" id="{4A50AF47-4963-4403-B316-A4AB5FBE51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id="{6E7F46C7-9546-4EA4-8855-182ACE815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FB8A93-005D-4460-9A74-AF6C484F8443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39028295"/>
      </p:ext>
    </p:extLst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:a16="http://schemas.microsoft.com/office/drawing/2014/main" id="{9C4EF193-25DB-4B8E-84BF-C348EF048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0E331E-4D06-4B96-BEE6-287BD7E4A3E3}" type="datetime1">
              <a:rPr lang="ru-RU"/>
              <a:pPr>
                <a:defRPr/>
              </a:pPr>
              <a:t>14.02.2025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:a16="http://schemas.microsoft.com/office/drawing/2014/main" id="{795E26F4-4D2B-4613-99DB-9A5355152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:a16="http://schemas.microsoft.com/office/drawing/2014/main" id="{0AF72E57-A042-4A29-A2A1-99A557508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8C5A56-EA02-4860-A622-C8A00F3BC341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04574803"/>
      </p:ext>
    </p:extLst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E1B50980-7F24-456F-BFDE-119C9D427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D8A39-BAEC-4680-BAD6-7539473EBD23}" type="datetime1">
              <a:rPr lang="ru-RU"/>
              <a:pPr>
                <a:defRPr/>
              </a:pPr>
              <a:t>14.02.2025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0F79FBC0-BF38-4202-8F0B-93C0F6F1FB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094E6ECA-B282-4939-A0A0-0977C6AB9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A3EA15-82FB-4757-B81B-387B433FA250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51771346"/>
      </p:ext>
    </p:extLst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:a16="http://schemas.microsoft.com/office/drawing/2014/main" id="{1C4BDCDB-0438-4EFF-9482-179FDDAAA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99390-6DAA-4C1C-93B5-9C5D0AA18163}" type="datetime1">
              <a:rPr lang="ru-RU"/>
              <a:pPr>
                <a:defRPr/>
              </a:pPr>
              <a:t>14.02.2025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:a16="http://schemas.microsoft.com/office/drawing/2014/main" id="{1513B7E6-2BB3-484D-B18B-B5055F0AA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:a16="http://schemas.microsoft.com/office/drawing/2014/main" id="{4DA1AB6D-0049-436B-A890-19FC7145B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4B6FA-5C16-4672-B6CB-8D7D19F9B40E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33756314"/>
      </p:ext>
    </p:extLst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:a16="http://schemas.microsoft.com/office/drawing/2014/main" id="{35C76739-688F-4182-9D76-018CE126CA0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:a16="http://schemas.microsoft.com/office/drawing/2014/main" id="{B7621939-8CC4-4C23-BD90-9A6C9FE083B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/>
              <a:t>Образец текста</a:t>
            </a:r>
          </a:p>
          <a:p>
            <a:pPr lvl="1"/>
            <a:r>
              <a:rPr lang="ru-RU" altLang="en-US"/>
              <a:t>Второй уровень</a:t>
            </a:r>
          </a:p>
          <a:p>
            <a:pPr lvl="2"/>
            <a:r>
              <a:rPr lang="ru-RU" altLang="en-US"/>
              <a:t>Третий уровень</a:t>
            </a:r>
          </a:p>
          <a:p>
            <a:pPr lvl="3"/>
            <a:r>
              <a:rPr lang="ru-RU" altLang="en-US"/>
              <a:t>Четвертый уровень</a:t>
            </a:r>
          </a:p>
          <a:p>
            <a:pPr lvl="4"/>
            <a:r>
              <a:rPr lang="ru-RU" altLang="en-US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1EB957-752E-4177-952B-BF6D32A58F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D391C9CF-E062-4D09-B7BF-ED6D7C61A9A6}" type="datetime1">
              <a:rPr lang="ru-RU"/>
              <a:pPr>
                <a:defRPr/>
              </a:pPr>
              <a:t>14.02.2025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F18C15-9737-419E-862A-C0AA5AEEB8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92F639F-8235-43DE-8C1C-144E0182D9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91D9FC34-9831-4082-AA8F-52ABFFD373E0}" type="slidenum">
              <a:rPr lang="ru-RU" altLang="en-US"/>
              <a:pPr/>
              <a:t>‹#›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>
    <p:wedg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5">
            <a:extLst>
              <a:ext uri="{FF2B5EF4-FFF2-40B4-BE49-F238E27FC236}">
                <a16:creationId xmlns:a16="http://schemas.microsoft.com/office/drawing/2014/main" id="{25A05F3B-6EEE-4367-A37C-DAFEACB98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139" y="1071546"/>
            <a:ext cx="810739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ru-RU" sz="3600" b="1" dirty="0" smtClean="0"/>
              <a:t> </a:t>
            </a:r>
            <a:endParaRPr lang="ru-RU" sz="3600" dirty="0" smtClean="0"/>
          </a:p>
          <a:p>
            <a:r>
              <a:rPr lang="ru-RU" sz="3600" b="1" dirty="0" smtClean="0"/>
              <a:t> </a:t>
            </a:r>
            <a:endParaRPr lang="ru-RU" sz="3600" dirty="0" smtClean="0"/>
          </a:p>
          <a:p>
            <a:pPr algn="ctr" eaLnBrk="1" hangingPunct="1"/>
            <a:endParaRPr lang="ru-RU" sz="3600" b="1" dirty="0"/>
          </a:p>
        </p:txBody>
      </p:sp>
      <p:sp>
        <p:nvSpPr>
          <p:cNvPr id="2051" name="Text Box 10">
            <a:extLst>
              <a:ext uri="{FF2B5EF4-FFF2-40B4-BE49-F238E27FC236}">
                <a16:creationId xmlns:a16="http://schemas.microsoft.com/office/drawing/2014/main" id="{B9F098E2-D0EC-4D96-8ED5-961D5951E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0" y="6553200"/>
            <a:ext cx="2195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40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6D29F47-EDCC-4190-AB11-0943FFEA4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5831B3-5F89-4E2F-9E34-38B73D250FDD}" type="slidenum">
              <a:rPr lang="ru-RU" altLang="en-US">
                <a:solidFill>
                  <a:srgbClr val="898989"/>
                </a:solidFill>
              </a:rPr>
              <a:pPr eaLnBrk="1" hangingPunct="1"/>
              <a:t>1</a:t>
            </a:fld>
            <a:endParaRPr lang="ru-RU" altLang="en-US">
              <a:solidFill>
                <a:srgbClr val="898989"/>
              </a:solidFill>
            </a:endParaRPr>
          </a:p>
        </p:txBody>
      </p:sp>
      <p:sp>
        <p:nvSpPr>
          <p:cNvPr id="2055" name="Прямоугольник 9">
            <a:extLst>
              <a:ext uri="{FF2B5EF4-FFF2-40B4-BE49-F238E27FC236}">
                <a16:creationId xmlns:a16="http://schemas.microsoft.com/office/drawing/2014/main" id="{E26A5DAC-7025-4DF7-B563-48A630E3C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00813"/>
            <a:ext cx="1714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dirty="0" smtClean="0">
                <a:solidFill>
                  <a:srgbClr val="0000FF"/>
                </a:solidFill>
                <a:latin typeface="Arial" panose="020B0604020202020204" pitchFamily="34" charset="0"/>
              </a:rPr>
              <a:t>https</a:t>
            </a:r>
            <a:r>
              <a:rPr lang="en-US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://</a:t>
            </a:r>
            <a:r>
              <a:rPr lang="ru-RU" altLang="en-US" sz="1400" dirty="0" err="1">
                <a:solidFill>
                  <a:srgbClr val="0000FF"/>
                </a:solidFill>
                <a:latin typeface="Arial" panose="020B0604020202020204" pitchFamily="34" charset="0"/>
              </a:rPr>
              <a:t>цатт.рф</a:t>
            </a:r>
            <a:r>
              <a:rPr lang="ru-RU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/</a:t>
            </a:r>
          </a:p>
        </p:txBody>
      </p:sp>
      <p:pic>
        <p:nvPicPr>
          <p:cNvPr id="9" name="LOGO.png"/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2518128" cy="760128"/>
          </a:xfrm>
          <a:prstGeom prst="rect">
            <a:avLst/>
          </a:prstGeom>
        </p:spPr>
      </p:pic>
      <p:sp>
        <p:nvSpPr>
          <p:cNvPr id="13315" name="AutoShape 3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7" name="AutoShape 5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9" name="AutoShape 7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0" y="0"/>
            <a:ext cx="21993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2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4" name="Рисунок 13" descr="Picture background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177" r="5783" b="25312"/>
          <a:stretch/>
        </p:blipFill>
        <p:spPr bwMode="auto">
          <a:xfrm>
            <a:off x="0" y="1124744"/>
            <a:ext cx="3923928" cy="230425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Рисунок 14" descr="https://avatars.mds.yandex.net/i?id=af77bbfd4bbb49f00e3c83f2dac1f8de_l-9181181-images-thumbs&amp;n=13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07" t="27139" r="3624" b="31867"/>
          <a:stretch/>
        </p:blipFill>
        <p:spPr bwMode="auto">
          <a:xfrm>
            <a:off x="5004048" y="3714752"/>
            <a:ext cx="3888432" cy="209051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3994951" y="3000652"/>
            <a:ext cx="10811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</a:t>
            </a:r>
            <a:r>
              <a:rPr lang="ru-RU" sz="2800" dirty="0" smtClean="0"/>
              <a:t>и их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5">
            <a:extLst>
              <a:ext uri="{FF2B5EF4-FFF2-40B4-BE49-F238E27FC236}">
                <a16:creationId xmlns:a16="http://schemas.microsoft.com/office/drawing/2014/main" id="{25A05F3B-6EEE-4367-A37C-DAFEACB98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24" y="1000108"/>
            <a:ext cx="6892944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ru-RU" sz="2400" b="1" dirty="0" smtClean="0"/>
              <a:t>5.Валютная станция</a:t>
            </a:r>
            <a:endParaRPr lang="ru-RU" sz="2400" dirty="0" smtClean="0"/>
          </a:p>
          <a:p>
            <a:r>
              <a:rPr lang="ru-RU" sz="2000" dirty="0" smtClean="0"/>
              <a:t>Найди к странам названия денег. </a:t>
            </a:r>
            <a:endParaRPr lang="ru-RU" sz="2000" dirty="0" smtClean="0">
              <a:latin typeface="Arial" pitchFamily="34" charset="0"/>
            </a:endParaRPr>
          </a:p>
          <a:p>
            <a:pPr lvl="0"/>
            <a:r>
              <a:rPr lang="ru-RU" sz="2000" i="1" dirty="0" smtClean="0">
                <a:solidFill>
                  <a:srgbClr val="1B2440"/>
                </a:solidFill>
                <a:latin typeface="inherit" charset="0"/>
                <a:ea typeface="Times New Roman" pitchFamily="18" charset="0"/>
              </a:rPr>
              <a:t>  какая  это функция денег.</a:t>
            </a:r>
            <a:endParaRPr lang="ru-RU" sz="2000" dirty="0"/>
          </a:p>
        </p:txBody>
      </p:sp>
      <p:sp>
        <p:nvSpPr>
          <p:cNvPr id="2051" name="Text Box 10">
            <a:extLst>
              <a:ext uri="{FF2B5EF4-FFF2-40B4-BE49-F238E27FC236}">
                <a16:creationId xmlns:a16="http://schemas.microsoft.com/office/drawing/2014/main" id="{B9F098E2-D0EC-4D96-8ED5-961D5951E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0" y="6553200"/>
            <a:ext cx="2195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40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6D29F47-EDCC-4190-AB11-0943FFEA4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5831B3-5F89-4E2F-9E34-38B73D250FDD}" type="slidenum">
              <a:rPr lang="ru-RU" altLang="en-US">
                <a:solidFill>
                  <a:srgbClr val="898989"/>
                </a:solidFill>
              </a:rPr>
              <a:pPr eaLnBrk="1" hangingPunct="1"/>
              <a:t>10</a:t>
            </a:fld>
            <a:endParaRPr lang="ru-RU" altLang="en-US">
              <a:solidFill>
                <a:srgbClr val="898989"/>
              </a:solidFill>
            </a:endParaRPr>
          </a:p>
        </p:txBody>
      </p:sp>
      <p:sp>
        <p:nvSpPr>
          <p:cNvPr id="2055" name="Прямоугольник 9">
            <a:extLst>
              <a:ext uri="{FF2B5EF4-FFF2-40B4-BE49-F238E27FC236}">
                <a16:creationId xmlns:a16="http://schemas.microsoft.com/office/drawing/2014/main" id="{E26A5DAC-7025-4DF7-B563-48A630E3C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00813"/>
            <a:ext cx="1714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dirty="0" smtClean="0">
                <a:solidFill>
                  <a:srgbClr val="0000FF"/>
                </a:solidFill>
                <a:latin typeface="Arial" panose="020B0604020202020204" pitchFamily="34" charset="0"/>
              </a:rPr>
              <a:t>https</a:t>
            </a:r>
            <a:r>
              <a:rPr lang="en-US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://</a:t>
            </a:r>
            <a:r>
              <a:rPr lang="ru-RU" altLang="en-US" sz="1400" dirty="0" err="1">
                <a:solidFill>
                  <a:srgbClr val="0000FF"/>
                </a:solidFill>
                <a:latin typeface="Arial" panose="020B0604020202020204" pitchFamily="34" charset="0"/>
              </a:rPr>
              <a:t>цатт.рф</a:t>
            </a:r>
            <a:r>
              <a:rPr lang="ru-RU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/</a:t>
            </a:r>
          </a:p>
        </p:txBody>
      </p:sp>
      <p:pic>
        <p:nvPicPr>
          <p:cNvPr id="9" name="LOG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1836868" cy="584775"/>
          </a:xfrm>
          <a:prstGeom prst="rect">
            <a:avLst/>
          </a:prstGeom>
        </p:spPr>
      </p:pic>
      <p:sp>
        <p:nvSpPr>
          <p:cNvPr id="13315" name="AutoShape 3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7" name="AutoShape 5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9" name="AutoShape 7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357422" y="2214548"/>
          <a:ext cx="4929221" cy="3278759"/>
        </p:xfrm>
        <a:graphic>
          <a:graphicData uri="http://schemas.openxmlformats.org/drawingml/2006/table">
            <a:tbl>
              <a:tblPr/>
              <a:tblGrid>
                <a:gridCol w="16226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37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28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9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Государства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Денежные знаки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Значок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Еврозона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евро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€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США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доллар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$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Россия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рубль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₽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Япония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йена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¥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Швейцария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франки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₣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Белоруссия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рубль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Br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Украина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гривна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UAH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Болгария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лев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BGL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Турция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лира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TRL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97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Польша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злотый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PIZ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5">
            <a:extLst>
              <a:ext uri="{FF2B5EF4-FFF2-40B4-BE49-F238E27FC236}">
                <a16:creationId xmlns:a16="http://schemas.microsoft.com/office/drawing/2014/main" id="{25A05F3B-6EEE-4367-A37C-DAFEACB98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139" y="1071546"/>
            <a:ext cx="810739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ru-RU" sz="3600" dirty="0" smtClean="0"/>
          </a:p>
          <a:p>
            <a:r>
              <a:rPr lang="ru-RU" sz="3600" b="1" dirty="0" smtClean="0"/>
              <a:t> </a:t>
            </a:r>
            <a:endParaRPr lang="ru-RU" sz="3600" dirty="0" smtClean="0"/>
          </a:p>
          <a:p>
            <a:pPr algn="ctr" eaLnBrk="1" hangingPunct="1"/>
            <a:endParaRPr lang="ru-RU" sz="3600" b="1" dirty="0"/>
          </a:p>
        </p:txBody>
      </p:sp>
      <p:sp>
        <p:nvSpPr>
          <p:cNvPr id="2051" name="Text Box 10">
            <a:extLst>
              <a:ext uri="{FF2B5EF4-FFF2-40B4-BE49-F238E27FC236}">
                <a16:creationId xmlns:a16="http://schemas.microsoft.com/office/drawing/2014/main" id="{B9F098E2-D0EC-4D96-8ED5-961D5951E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0" y="6553200"/>
            <a:ext cx="2195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40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6D29F47-EDCC-4190-AB11-0943FFEA4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5831B3-5F89-4E2F-9E34-38B73D250FDD}" type="slidenum">
              <a:rPr lang="ru-RU" altLang="en-US">
                <a:solidFill>
                  <a:srgbClr val="898989"/>
                </a:solidFill>
              </a:rPr>
              <a:pPr eaLnBrk="1" hangingPunct="1"/>
              <a:t>11</a:t>
            </a:fld>
            <a:endParaRPr lang="ru-RU" altLang="en-US">
              <a:solidFill>
                <a:srgbClr val="898989"/>
              </a:solidFill>
            </a:endParaRPr>
          </a:p>
        </p:txBody>
      </p:sp>
      <p:sp>
        <p:nvSpPr>
          <p:cNvPr id="2055" name="Прямоугольник 9">
            <a:extLst>
              <a:ext uri="{FF2B5EF4-FFF2-40B4-BE49-F238E27FC236}">
                <a16:creationId xmlns:a16="http://schemas.microsoft.com/office/drawing/2014/main" id="{E26A5DAC-7025-4DF7-B563-48A630E3C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00813"/>
            <a:ext cx="1714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dirty="0" smtClean="0">
                <a:solidFill>
                  <a:srgbClr val="0000FF"/>
                </a:solidFill>
                <a:latin typeface="Arial" panose="020B0604020202020204" pitchFamily="34" charset="0"/>
              </a:rPr>
              <a:t>https</a:t>
            </a:r>
            <a:r>
              <a:rPr lang="en-US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://</a:t>
            </a:r>
            <a:r>
              <a:rPr lang="ru-RU" altLang="en-US" sz="1400" dirty="0" err="1">
                <a:solidFill>
                  <a:srgbClr val="0000FF"/>
                </a:solidFill>
                <a:latin typeface="Arial" panose="020B0604020202020204" pitchFamily="34" charset="0"/>
              </a:rPr>
              <a:t>цатт.рф</a:t>
            </a:r>
            <a:r>
              <a:rPr lang="ru-RU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/</a:t>
            </a:r>
          </a:p>
        </p:txBody>
      </p:sp>
      <p:pic>
        <p:nvPicPr>
          <p:cNvPr id="9" name="LOG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1836868" cy="584775"/>
          </a:xfrm>
          <a:prstGeom prst="rect">
            <a:avLst/>
          </a:prstGeom>
        </p:spPr>
      </p:pic>
      <p:sp>
        <p:nvSpPr>
          <p:cNvPr id="13315" name="AutoShape 3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7" name="AutoShape 5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9" name="AutoShape 7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85720" y="1582341"/>
            <a:ext cx="82868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ea typeface="Times New Roman" pitchFamily="18" charset="0"/>
                <a:cs typeface="Times New Roman" pitchFamily="18" charset="0"/>
              </a:rPr>
              <a:t>6.Литературная   станция</a:t>
            </a:r>
          </a:p>
          <a:p>
            <a:pPr lvl="0"/>
            <a:endParaRPr lang="ru-RU" sz="2400" dirty="0" smtClean="0">
              <a:cs typeface="Times New Roman" pitchFamily="18" charset="0"/>
            </a:endParaRPr>
          </a:p>
          <a:p>
            <a:pPr algn="ctr" eaLnBrk="0" hangingPunct="0"/>
            <a:r>
              <a:rPr lang="ru-RU" sz="2400" dirty="0" smtClean="0"/>
              <a:t>Все знают такую пословицу как «Долг платежом красен»</a:t>
            </a:r>
          </a:p>
        </p:txBody>
      </p:sp>
      <p:sp>
        <p:nvSpPr>
          <p:cNvPr id="23" name="Прямоугольник 22"/>
          <p:cNvSpPr/>
          <p:nvPr/>
        </p:nvSpPr>
        <p:spPr>
          <a:xfrm>
            <a:off x="2877722" y="3244334"/>
            <a:ext cx="33885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indent="449263" eaLnBrk="0" hangingPunct="0"/>
            <a:r>
              <a:rPr lang="ru-RU" b="1" dirty="0" smtClean="0">
                <a:solidFill>
                  <a:srgbClr val="1B2440"/>
                </a:solidFill>
                <a:cs typeface="Times New Roman" pitchFamily="18" charset="0"/>
              </a:rPr>
              <a:t>Какая это функция денег?</a:t>
            </a:r>
            <a:endParaRPr lang="ru-RU" dirty="0" smtClean="0"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5">
            <a:extLst>
              <a:ext uri="{FF2B5EF4-FFF2-40B4-BE49-F238E27FC236}">
                <a16:creationId xmlns:a16="http://schemas.microsoft.com/office/drawing/2014/main" id="{25A05F3B-6EEE-4367-A37C-DAFEACB98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139" y="1071546"/>
            <a:ext cx="810739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ru-RU" sz="3600" dirty="0" smtClean="0"/>
          </a:p>
          <a:p>
            <a:r>
              <a:rPr lang="ru-RU" sz="3600" b="1" dirty="0" smtClean="0"/>
              <a:t> </a:t>
            </a:r>
            <a:endParaRPr lang="ru-RU" sz="3600" dirty="0" smtClean="0"/>
          </a:p>
          <a:p>
            <a:pPr algn="ctr" eaLnBrk="1" hangingPunct="1"/>
            <a:endParaRPr lang="ru-RU" sz="3600" b="1" dirty="0"/>
          </a:p>
        </p:txBody>
      </p:sp>
      <p:sp>
        <p:nvSpPr>
          <p:cNvPr id="2051" name="Text Box 10">
            <a:extLst>
              <a:ext uri="{FF2B5EF4-FFF2-40B4-BE49-F238E27FC236}">
                <a16:creationId xmlns:a16="http://schemas.microsoft.com/office/drawing/2014/main" id="{B9F098E2-D0EC-4D96-8ED5-961D5951E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0" y="6553200"/>
            <a:ext cx="2195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40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6D29F47-EDCC-4190-AB11-0943FFEA4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5831B3-5F89-4E2F-9E34-38B73D250FDD}" type="slidenum">
              <a:rPr lang="ru-RU" altLang="en-US">
                <a:solidFill>
                  <a:srgbClr val="898989"/>
                </a:solidFill>
              </a:rPr>
              <a:pPr eaLnBrk="1" hangingPunct="1"/>
              <a:t>12</a:t>
            </a:fld>
            <a:endParaRPr lang="ru-RU" altLang="en-US">
              <a:solidFill>
                <a:srgbClr val="898989"/>
              </a:solidFill>
            </a:endParaRPr>
          </a:p>
        </p:txBody>
      </p:sp>
      <p:sp>
        <p:nvSpPr>
          <p:cNvPr id="2055" name="Прямоугольник 9">
            <a:extLst>
              <a:ext uri="{FF2B5EF4-FFF2-40B4-BE49-F238E27FC236}">
                <a16:creationId xmlns:a16="http://schemas.microsoft.com/office/drawing/2014/main" id="{E26A5DAC-7025-4DF7-B563-48A630E3C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00813"/>
            <a:ext cx="1714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dirty="0" smtClean="0">
                <a:solidFill>
                  <a:srgbClr val="0000FF"/>
                </a:solidFill>
                <a:latin typeface="Arial" panose="020B0604020202020204" pitchFamily="34" charset="0"/>
              </a:rPr>
              <a:t>https</a:t>
            </a:r>
            <a:r>
              <a:rPr lang="en-US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://</a:t>
            </a:r>
            <a:r>
              <a:rPr lang="ru-RU" altLang="en-US" sz="1400" dirty="0" err="1">
                <a:solidFill>
                  <a:srgbClr val="0000FF"/>
                </a:solidFill>
                <a:latin typeface="Arial" panose="020B0604020202020204" pitchFamily="34" charset="0"/>
              </a:rPr>
              <a:t>цатт.рф</a:t>
            </a:r>
            <a:r>
              <a:rPr lang="ru-RU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/</a:t>
            </a:r>
          </a:p>
        </p:txBody>
      </p:sp>
      <p:pic>
        <p:nvPicPr>
          <p:cNvPr id="9" name="LOG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1836868" cy="584775"/>
          </a:xfrm>
          <a:prstGeom prst="rect">
            <a:avLst/>
          </a:prstGeom>
        </p:spPr>
      </p:pic>
      <p:sp>
        <p:nvSpPr>
          <p:cNvPr id="13315" name="AutoShape 3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7" name="AutoShape 5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9" name="AutoShape 7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29687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26262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–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500034" y="720566"/>
            <a:ext cx="828680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dirty="0" smtClean="0">
                <a:solidFill>
                  <a:srgbClr val="262626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solidFill>
                  <a:srgbClr val="262626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Мир денег – удивительный и необычный мир, и за его внешней простотой и обыденностью скрывается невероятно много новых открытий и тайн. За время существования человечества по теории денег было написано более 30</a:t>
            </a:r>
            <a:r>
              <a:rPr lang="en-US" sz="2000" dirty="0" smtClean="0">
                <a:solidFill>
                  <a:srgbClr val="262626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smtClean="0">
                <a:solidFill>
                  <a:srgbClr val="262626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000 работ. Это говорит о том, что человечество всегда уделяло и уделяет теме деньги большое внимание. Но не надо преувеличивать роль денег, не надо превращать их в единственную цель в жизни. Английский экономист Френсис Бэкон высказал замечательную мысль: “Деньги – очень дурной господин, но весьма хороший слуга”. </a:t>
            </a:r>
            <a:r>
              <a:rPr lang="ru-RU" sz="2000" dirty="0" smtClean="0">
                <a:solidFill>
                  <a:srgbClr val="333333"/>
                </a:solidFill>
                <a:ea typeface="Calibri" pitchFamily="34" charset="0"/>
                <a:cs typeface="Times New Roman" pitchFamily="18" charset="0"/>
              </a:rPr>
              <a:t>Эта мысль означает, что</a:t>
            </a:r>
            <a:r>
              <a:rPr lang="ru-RU" sz="2000" dirty="0" smtClean="0">
                <a:solidFill>
                  <a:srgbClr val="333333"/>
                </a:solidFill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lang="ru-RU" sz="2000" b="1" dirty="0" smtClean="0">
                <a:solidFill>
                  <a:srgbClr val="333333"/>
                </a:solidFill>
                <a:ea typeface="Calibri" pitchFamily="34" charset="0"/>
                <a:cs typeface="Times New Roman" pitchFamily="18" charset="0"/>
              </a:rPr>
              <a:t>не стоит преувеличивать роль денег и превращать их в единственную цель в жизни</a:t>
            </a:r>
            <a:r>
              <a:rPr lang="ru-RU" sz="2000" dirty="0" smtClean="0">
                <a:solidFill>
                  <a:srgbClr val="333333"/>
                </a:solidFill>
                <a:ea typeface="Calibri" pitchFamily="34" charset="0"/>
                <a:cs typeface="Times New Roman" pitchFamily="18" charset="0"/>
              </a:rPr>
              <a:t>.</a:t>
            </a:r>
            <a:r>
              <a:rPr lang="ru-RU" sz="2000" dirty="0" smtClean="0">
                <a:solidFill>
                  <a:srgbClr val="333333"/>
                </a:solidFill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endParaRPr lang="ru-RU" sz="2000" dirty="0" smtClean="0">
              <a:latin typeface="Arial" pitchFamily="34" charset="0"/>
            </a:endParaRPr>
          </a:p>
          <a:p>
            <a:pPr lvl="0" eaLnBrk="0" hangingPunct="0"/>
            <a:r>
              <a:rPr lang="ru-RU" sz="2000" dirty="0" smtClean="0">
                <a:solidFill>
                  <a:srgbClr val="262626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Именно так и надо относиться к данной экономической категории.</a:t>
            </a:r>
            <a:endParaRPr lang="ru-RU" sz="2000" dirty="0" smtClean="0">
              <a:latin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5">
            <a:extLst>
              <a:ext uri="{FF2B5EF4-FFF2-40B4-BE49-F238E27FC236}">
                <a16:creationId xmlns:a16="http://schemas.microsoft.com/office/drawing/2014/main" id="{25A05F3B-6EEE-4367-A37C-DAFEACB98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139" y="1071546"/>
            <a:ext cx="810739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ru-RU" sz="3600" dirty="0" smtClean="0"/>
          </a:p>
          <a:p>
            <a:r>
              <a:rPr lang="ru-RU" sz="3600" b="1" dirty="0" smtClean="0"/>
              <a:t> </a:t>
            </a:r>
            <a:endParaRPr lang="ru-RU" sz="3600" dirty="0" smtClean="0"/>
          </a:p>
          <a:p>
            <a:pPr algn="ctr" eaLnBrk="1" hangingPunct="1"/>
            <a:endParaRPr lang="ru-RU" sz="3600" b="1" dirty="0"/>
          </a:p>
        </p:txBody>
      </p:sp>
      <p:sp>
        <p:nvSpPr>
          <p:cNvPr id="2051" name="Text Box 10">
            <a:extLst>
              <a:ext uri="{FF2B5EF4-FFF2-40B4-BE49-F238E27FC236}">
                <a16:creationId xmlns:a16="http://schemas.microsoft.com/office/drawing/2014/main" id="{B9F098E2-D0EC-4D96-8ED5-961D5951E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0" y="6553200"/>
            <a:ext cx="2195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40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6D29F47-EDCC-4190-AB11-0943FFEA4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5831B3-5F89-4E2F-9E34-38B73D250FDD}" type="slidenum">
              <a:rPr lang="ru-RU" altLang="en-US">
                <a:solidFill>
                  <a:srgbClr val="898989"/>
                </a:solidFill>
              </a:rPr>
              <a:pPr eaLnBrk="1" hangingPunct="1"/>
              <a:t>13</a:t>
            </a:fld>
            <a:endParaRPr lang="ru-RU" altLang="en-US">
              <a:solidFill>
                <a:srgbClr val="898989"/>
              </a:solidFill>
            </a:endParaRPr>
          </a:p>
        </p:txBody>
      </p:sp>
      <p:sp>
        <p:nvSpPr>
          <p:cNvPr id="2055" name="Прямоугольник 9">
            <a:extLst>
              <a:ext uri="{FF2B5EF4-FFF2-40B4-BE49-F238E27FC236}">
                <a16:creationId xmlns:a16="http://schemas.microsoft.com/office/drawing/2014/main" id="{E26A5DAC-7025-4DF7-B563-48A630E3C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00813"/>
            <a:ext cx="1714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dirty="0" smtClean="0">
                <a:solidFill>
                  <a:srgbClr val="0000FF"/>
                </a:solidFill>
                <a:latin typeface="Arial" panose="020B0604020202020204" pitchFamily="34" charset="0"/>
              </a:rPr>
              <a:t>https</a:t>
            </a:r>
            <a:r>
              <a:rPr lang="en-US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://</a:t>
            </a:r>
            <a:r>
              <a:rPr lang="ru-RU" altLang="en-US" sz="1400" dirty="0" err="1">
                <a:solidFill>
                  <a:srgbClr val="0000FF"/>
                </a:solidFill>
                <a:latin typeface="Arial" panose="020B0604020202020204" pitchFamily="34" charset="0"/>
              </a:rPr>
              <a:t>цатт.рф</a:t>
            </a:r>
            <a:r>
              <a:rPr lang="ru-RU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/</a:t>
            </a:r>
          </a:p>
        </p:txBody>
      </p:sp>
      <p:pic>
        <p:nvPicPr>
          <p:cNvPr id="9" name="LOG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1836868" cy="584775"/>
          </a:xfrm>
          <a:prstGeom prst="rect">
            <a:avLst/>
          </a:prstGeom>
        </p:spPr>
      </p:pic>
      <p:sp>
        <p:nvSpPr>
          <p:cNvPr id="13315" name="AutoShape 3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7" name="AutoShape 5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9" name="AutoShape 7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03" name="Рисунок 1" descr="hello_html_27f131cf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57200"/>
            <a:ext cx="400050" cy="266700"/>
          </a:xfrm>
          <a:prstGeom prst="rect">
            <a:avLst/>
          </a:prstGeom>
          <a:noFill/>
        </p:spPr>
      </p:pic>
      <p:pic>
        <p:nvPicPr>
          <p:cNvPr id="25602" name="Рисунок 2" descr="hello_html_4b4cedd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723900"/>
            <a:ext cx="447675" cy="266700"/>
          </a:xfrm>
          <a:prstGeom prst="rect">
            <a:avLst/>
          </a:prstGeom>
          <a:noFill/>
        </p:spPr>
      </p:pic>
      <p:pic>
        <p:nvPicPr>
          <p:cNvPr id="25601" name="Рисунок 3" descr="hello_html_11383a55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8662" y="4572008"/>
            <a:ext cx="2286016" cy="1785950"/>
          </a:xfrm>
          <a:prstGeom prst="rect">
            <a:avLst/>
          </a:prstGeom>
          <a:noFill/>
        </p:spPr>
      </p:pic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723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9906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857224" y="1357298"/>
            <a:ext cx="742955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buFontTx/>
              <a:buChar char="•"/>
              <a:tabLst>
                <a:tab pos="319088" algn="l"/>
              </a:tabLst>
            </a:pPr>
            <a:r>
              <a:rPr lang="ru-RU" b="1" dirty="0" smtClean="0">
                <a:latin typeface="Arial" pitchFamily="34" charset="0"/>
                <a:ea typeface="Times New Roman" pitchFamily="18" charset="0"/>
              </a:rPr>
              <a:t>Рефлексия</a:t>
            </a:r>
          </a:p>
          <a:p>
            <a:pPr lvl="0" eaLnBrk="0" hangingPunct="0">
              <a:buFontTx/>
              <a:buChar char="•"/>
              <a:tabLst>
                <a:tab pos="319088" algn="l"/>
              </a:tabLst>
            </a:pPr>
            <a:r>
              <a:rPr lang="ru-RU" dirty="0" smtClean="0">
                <a:latin typeface="Arial" pitchFamily="34" charset="0"/>
                <a:ea typeface="Times New Roman" pitchFamily="18" charset="0"/>
              </a:rPr>
              <a:t>Достигнутый результат и насколько выполнили поставленную цель?</a:t>
            </a:r>
            <a:endParaRPr lang="ru-RU" sz="1050" dirty="0" smtClean="0">
              <a:latin typeface="Arial" pitchFamily="34" charset="0"/>
            </a:endParaRPr>
          </a:p>
          <a:p>
            <a:pPr lvl="0" eaLnBrk="0" hangingPunct="0">
              <a:buFontTx/>
              <a:buChar char="•"/>
              <a:tabLst>
                <a:tab pos="319088" algn="l"/>
              </a:tabLst>
            </a:pPr>
            <a:r>
              <a:rPr lang="ru-RU" dirty="0" smtClean="0">
                <a:latin typeface="Arial" pitchFamily="34" charset="0"/>
                <a:ea typeface="Times New Roman" pitchFamily="18" charset="0"/>
              </a:rPr>
              <a:t>Чему научились дополнительно?</a:t>
            </a:r>
            <a:endParaRPr lang="ru-RU" sz="1050" dirty="0" smtClean="0">
              <a:latin typeface="Arial" pitchFamily="34" charset="0"/>
            </a:endParaRPr>
          </a:p>
          <a:p>
            <a:pPr lvl="0" eaLnBrk="0" hangingPunct="0">
              <a:buFontTx/>
              <a:buChar char="•"/>
              <a:tabLst>
                <a:tab pos="319088" algn="l"/>
              </a:tabLst>
            </a:pPr>
            <a:r>
              <a:rPr lang="ru-RU" dirty="0" smtClean="0">
                <a:latin typeface="Arial" pitchFamily="34" charset="0"/>
                <a:ea typeface="Times New Roman" pitchFamily="18" charset="0"/>
              </a:rPr>
              <a:t>В чем испытывали трудности?</a:t>
            </a:r>
            <a:endParaRPr lang="ru-RU" sz="1050" dirty="0" smtClean="0">
              <a:latin typeface="Arial" pitchFamily="34" charset="0"/>
            </a:endParaRPr>
          </a:p>
          <a:p>
            <a:pPr lvl="0" eaLnBrk="0" hangingPunct="0">
              <a:buFontTx/>
              <a:buChar char="•"/>
              <a:tabLst>
                <a:tab pos="319088" algn="l"/>
              </a:tabLst>
            </a:pPr>
            <a:r>
              <a:rPr lang="ru-RU" dirty="0" smtClean="0">
                <a:latin typeface="Arial" pitchFamily="34" charset="0"/>
                <a:ea typeface="Times New Roman" pitchFamily="18" charset="0"/>
              </a:rPr>
              <a:t>Игра со смайликами. Цветовая </a:t>
            </a:r>
            <a:endParaRPr lang="ru-RU" sz="1050" dirty="0" smtClean="0">
              <a:latin typeface="Arial" pitchFamily="34" charset="0"/>
            </a:endParaRPr>
          </a:p>
          <a:p>
            <a:pPr lvl="0" eaLnBrk="0" hangingPunct="0">
              <a:tabLst>
                <a:tab pos="319088" algn="l"/>
              </a:tabLst>
            </a:pPr>
            <a:r>
              <a:rPr lang="ru-RU" dirty="0" smtClean="0">
                <a:latin typeface="Arial" pitchFamily="34" charset="0"/>
                <a:ea typeface="Times New Roman" pitchFamily="18" charset="0"/>
              </a:rPr>
              <a:t>.</a:t>
            </a:r>
            <a:endParaRPr lang="ru-RU" sz="1050" dirty="0" smtClean="0">
              <a:latin typeface="Arial" pitchFamily="34" charset="0"/>
            </a:endParaRPr>
          </a:p>
        </p:txBody>
      </p:sp>
      <p:pic>
        <p:nvPicPr>
          <p:cNvPr id="18" name="Рисунок 1" descr="hello_html_27f131cf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429388" y="2928934"/>
            <a:ext cx="2214579" cy="1785950"/>
          </a:xfrm>
          <a:prstGeom prst="rect">
            <a:avLst/>
          </a:prstGeom>
          <a:noFill/>
        </p:spPr>
      </p:pic>
      <p:pic>
        <p:nvPicPr>
          <p:cNvPr id="19" name="Рисунок 2" descr="hello_html_4b4cedd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143372" y="4429132"/>
            <a:ext cx="2143140" cy="1500198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10">
            <a:extLst>
              <a:ext uri="{FF2B5EF4-FFF2-40B4-BE49-F238E27FC236}">
                <a16:creationId xmlns:a16="http://schemas.microsoft.com/office/drawing/2014/main" id="{B9F098E2-D0EC-4D96-8ED5-961D5951E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0" y="6553200"/>
            <a:ext cx="2195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40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6D29F47-EDCC-4190-AB11-0943FFEA4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5831B3-5F89-4E2F-9E34-38B73D250FDD}" type="slidenum">
              <a:rPr lang="ru-RU" altLang="en-US">
                <a:solidFill>
                  <a:srgbClr val="898989"/>
                </a:solidFill>
              </a:rPr>
              <a:pPr eaLnBrk="1" hangingPunct="1"/>
              <a:t>2</a:t>
            </a:fld>
            <a:endParaRPr lang="ru-RU" altLang="en-US">
              <a:solidFill>
                <a:srgbClr val="898989"/>
              </a:solidFill>
            </a:endParaRPr>
          </a:p>
        </p:txBody>
      </p:sp>
      <p:sp>
        <p:nvSpPr>
          <p:cNvPr id="2055" name="Прямоугольник 9">
            <a:extLst>
              <a:ext uri="{FF2B5EF4-FFF2-40B4-BE49-F238E27FC236}">
                <a16:creationId xmlns:a16="http://schemas.microsoft.com/office/drawing/2014/main" id="{E26A5DAC-7025-4DF7-B563-48A630E3C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00813"/>
            <a:ext cx="1714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dirty="0" smtClean="0">
                <a:solidFill>
                  <a:srgbClr val="0000FF"/>
                </a:solidFill>
                <a:latin typeface="Arial" panose="020B0604020202020204" pitchFamily="34" charset="0"/>
              </a:rPr>
              <a:t>https</a:t>
            </a:r>
            <a:r>
              <a:rPr lang="en-US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://</a:t>
            </a:r>
            <a:r>
              <a:rPr lang="ru-RU" altLang="en-US" sz="1400" dirty="0" err="1">
                <a:solidFill>
                  <a:srgbClr val="0000FF"/>
                </a:solidFill>
                <a:latin typeface="Arial" panose="020B0604020202020204" pitchFamily="34" charset="0"/>
              </a:rPr>
              <a:t>цатт.рф</a:t>
            </a:r>
            <a:r>
              <a:rPr lang="ru-RU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/</a:t>
            </a:r>
          </a:p>
        </p:txBody>
      </p:sp>
      <p:pic>
        <p:nvPicPr>
          <p:cNvPr id="9" name="LOG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1980884" cy="608890"/>
          </a:xfrm>
          <a:prstGeom prst="rect">
            <a:avLst/>
          </a:prstGeom>
        </p:spPr>
      </p:pic>
      <p:sp>
        <p:nvSpPr>
          <p:cNvPr id="13315" name="AutoShape 3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7" name="AutoShape 5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9" name="AutoShape 7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8195" name="Picture 3" descr="https://avatars.mds.yandex.net/i?id=3ad58010eff5393e2cc4bd05df773d005c4c8f7b-13008278-images-thumbs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642918"/>
            <a:ext cx="4572000" cy="2786065"/>
          </a:xfrm>
          <a:prstGeom prst="rect">
            <a:avLst/>
          </a:prstGeom>
          <a:noFill/>
        </p:spPr>
      </p:pic>
      <p:pic>
        <p:nvPicPr>
          <p:cNvPr id="16" name="Picture 3" descr="https://avatars.mds.yandex.net/i?id=3ad58010eff5393e2cc4bd05df773d005c4c8f7b-13008278-images-thumbs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285728"/>
            <a:ext cx="4572000" cy="2786065"/>
          </a:xfrm>
          <a:prstGeom prst="rect">
            <a:avLst/>
          </a:prstGeom>
          <a:noFill/>
        </p:spPr>
      </p:pic>
      <p:pic>
        <p:nvPicPr>
          <p:cNvPr id="17" name="Picture 3" descr="https://avatars.mds.yandex.net/i?id=3ad58010eff5393e2cc4bd05df773d005c4c8f7b-13008278-images-thumbs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286124"/>
            <a:ext cx="4572000" cy="2786065"/>
          </a:xfrm>
          <a:prstGeom prst="rect">
            <a:avLst/>
          </a:prstGeom>
          <a:noFill/>
        </p:spPr>
      </p:pic>
      <p:pic>
        <p:nvPicPr>
          <p:cNvPr id="18" name="Picture 3" descr="https://avatars.mds.yandex.net/i?id=3ad58010eff5393e2cc4bd05df773d005c4c8f7b-13008278-images-thumbs&amp;n=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57686" y="3143248"/>
            <a:ext cx="4572000" cy="2786065"/>
          </a:xfrm>
          <a:prstGeom prst="rect">
            <a:avLst/>
          </a:prstGeom>
          <a:noFill/>
        </p:spPr>
      </p:pic>
      <p:pic>
        <p:nvPicPr>
          <p:cNvPr id="1026" name="Picture 2" descr="https://avatars.mds.yandex.net/i?id=943f8bb23c63745a0dbf4d2c1a8c6fef42717534-10812837-images-thumbs&amp;n=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484784"/>
            <a:ext cx="5593804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10">
            <a:extLst>
              <a:ext uri="{FF2B5EF4-FFF2-40B4-BE49-F238E27FC236}">
                <a16:creationId xmlns:a16="http://schemas.microsoft.com/office/drawing/2014/main" id="{B9F098E2-D0EC-4D96-8ED5-961D5951E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0" y="6553200"/>
            <a:ext cx="2195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40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6D29F47-EDCC-4190-AB11-0943FFEA4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5831B3-5F89-4E2F-9E34-38B73D250FDD}" type="slidenum">
              <a:rPr lang="ru-RU" altLang="en-US">
                <a:solidFill>
                  <a:srgbClr val="898989"/>
                </a:solidFill>
              </a:rPr>
              <a:pPr eaLnBrk="1" hangingPunct="1"/>
              <a:t>3</a:t>
            </a:fld>
            <a:endParaRPr lang="ru-RU" altLang="en-US">
              <a:solidFill>
                <a:srgbClr val="898989"/>
              </a:solidFill>
            </a:endParaRPr>
          </a:p>
        </p:txBody>
      </p:sp>
      <p:sp>
        <p:nvSpPr>
          <p:cNvPr id="2055" name="Прямоугольник 9">
            <a:extLst>
              <a:ext uri="{FF2B5EF4-FFF2-40B4-BE49-F238E27FC236}">
                <a16:creationId xmlns:a16="http://schemas.microsoft.com/office/drawing/2014/main" id="{E26A5DAC-7025-4DF7-B563-48A630E3C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00813"/>
            <a:ext cx="1714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dirty="0" smtClean="0">
                <a:solidFill>
                  <a:srgbClr val="0000FF"/>
                </a:solidFill>
                <a:latin typeface="Arial" panose="020B0604020202020204" pitchFamily="34" charset="0"/>
              </a:rPr>
              <a:t>https</a:t>
            </a:r>
            <a:r>
              <a:rPr lang="en-US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://</a:t>
            </a:r>
            <a:r>
              <a:rPr lang="ru-RU" altLang="en-US" sz="1400" dirty="0" err="1">
                <a:solidFill>
                  <a:srgbClr val="0000FF"/>
                </a:solidFill>
                <a:latin typeface="Arial" panose="020B0604020202020204" pitchFamily="34" charset="0"/>
              </a:rPr>
              <a:t>цатт.рф</a:t>
            </a:r>
            <a:r>
              <a:rPr lang="ru-RU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/</a:t>
            </a:r>
          </a:p>
        </p:txBody>
      </p:sp>
      <p:pic>
        <p:nvPicPr>
          <p:cNvPr id="9" name="LOG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1980884" cy="608890"/>
          </a:xfrm>
          <a:prstGeom prst="rect">
            <a:avLst/>
          </a:prstGeom>
        </p:spPr>
      </p:pic>
      <p:sp>
        <p:nvSpPr>
          <p:cNvPr id="13315" name="AutoShape 3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7" name="AutoShape 5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9" name="AutoShape 7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Прямоугольник 5">
            <a:extLst>
              <a:ext uri="{FF2B5EF4-FFF2-40B4-BE49-F238E27FC236}">
                <a16:creationId xmlns:a16="http://schemas.microsoft.com/office/drawing/2014/main" id="{25A05F3B-6EEE-4367-A37C-DAFEACB98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20" y="1142984"/>
            <a:ext cx="8643937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sz="4400" b="1" dirty="0" smtClean="0"/>
              <a:t>Деньги </a:t>
            </a:r>
            <a:r>
              <a:rPr lang="ru-RU" sz="4400" b="1" dirty="0" smtClean="0"/>
              <a:t>и их </a:t>
            </a:r>
            <a:r>
              <a:rPr lang="ru-RU" sz="4400" b="1" dirty="0" smtClean="0"/>
              <a:t>функции</a:t>
            </a:r>
            <a:endParaRPr lang="ru-RU" sz="4400" b="1" dirty="0" smtClean="0"/>
          </a:p>
          <a:p>
            <a:pPr algn="r"/>
            <a:r>
              <a:rPr lang="ru-RU" sz="2000" dirty="0" smtClean="0"/>
              <a:t>)</a:t>
            </a:r>
            <a:endParaRPr lang="ru-RU" sz="2000" dirty="0" smtClean="0"/>
          </a:p>
          <a:p>
            <a:pPr algn="ctr">
              <a:tabLst>
                <a:tab pos="139700" algn="l"/>
                <a:tab pos="457200" algn="l"/>
              </a:tabLst>
            </a:pPr>
            <a:r>
              <a:rPr lang="ru-RU" b="1" dirty="0" smtClean="0"/>
              <a:t>Цель </a:t>
            </a:r>
            <a:r>
              <a:rPr lang="ru-RU" b="1" dirty="0"/>
              <a:t>урока: </a:t>
            </a:r>
          </a:p>
          <a:p>
            <a:pPr marL="342900" indent="-342900" algn="ctr">
              <a:buFont typeface="Wingdings" panose="05000000000000000000" pitchFamily="2" charset="2"/>
              <a:buChar char="ü"/>
              <a:tabLst>
                <a:tab pos="139700" algn="l"/>
                <a:tab pos="457200" algn="l"/>
              </a:tabLst>
            </a:pPr>
            <a:r>
              <a:rPr lang="ru-RU" sz="2400" i="1" dirty="0" smtClean="0"/>
              <a:t>Что </a:t>
            </a:r>
            <a:r>
              <a:rPr lang="ru-RU" sz="2400" i="1" dirty="0"/>
              <a:t>такое деньги;</a:t>
            </a:r>
          </a:p>
          <a:p>
            <a:pPr marL="342900" indent="-342900" algn="ctr">
              <a:buFont typeface="Wingdings" panose="05000000000000000000" pitchFamily="2" charset="2"/>
              <a:buChar char="ü"/>
              <a:tabLst>
                <a:tab pos="139700" algn="l"/>
                <a:tab pos="457200" algn="l"/>
              </a:tabLst>
            </a:pPr>
            <a:r>
              <a:rPr lang="ru-RU" sz="2400" i="1" dirty="0" smtClean="0"/>
              <a:t>Какие </a:t>
            </a:r>
            <a:r>
              <a:rPr lang="ru-RU" sz="2400" i="1" dirty="0"/>
              <a:t>функции деньги </a:t>
            </a:r>
            <a:r>
              <a:rPr lang="ru-RU" sz="2400" i="1" dirty="0" smtClean="0"/>
              <a:t>выполняют</a:t>
            </a:r>
          </a:p>
          <a:p>
            <a:endParaRPr lang="ru-RU" b="1" dirty="0" smtClean="0"/>
          </a:p>
          <a:p>
            <a:endParaRPr lang="ru-RU" b="1" dirty="0"/>
          </a:p>
          <a:p>
            <a:r>
              <a:rPr lang="ru-RU" b="1" dirty="0" smtClean="0"/>
              <a:t>Актуальность </a:t>
            </a:r>
            <a:r>
              <a:rPr lang="ru-RU" b="1" dirty="0"/>
              <a:t>темы:</a:t>
            </a:r>
            <a:r>
              <a:rPr lang="ru-RU" dirty="0"/>
              <a:t> Деньги всегда и  везде </a:t>
            </a:r>
            <a:r>
              <a:rPr lang="ru-RU" dirty="0" smtClean="0"/>
              <a:t>нужны, они </a:t>
            </a:r>
            <a:r>
              <a:rPr lang="ru-RU" dirty="0"/>
              <a:t>являются редчайшим изобретением человечества, но их считают одним из величайших достижений цивилизации. </a:t>
            </a:r>
          </a:p>
          <a:p>
            <a:pPr marL="342900" indent="-342900" algn="ctr">
              <a:buFont typeface="Wingdings" panose="05000000000000000000" pitchFamily="2" charset="2"/>
              <a:buChar char="ü"/>
              <a:tabLst>
                <a:tab pos="139700" algn="l"/>
                <a:tab pos="457200" algn="l"/>
              </a:tabLst>
            </a:pPr>
            <a:endParaRPr lang="ru-RU" sz="2400" i="1" dirty="0"/>
          </a:p>
          <a:p>
            <a:pPr algn="ctr" eaLnBrk="1" hangingPunct="1"/>
            <a:endParaRPr lang="ru-RU" sz="44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5">
            <a:extLst>
              <a:ext uri="{FF2B5EF4-FFF2-40B4-BE49-F238E27FC236}">
                <a16:creationId xmlns:a16="http://schemas.microsoft.com/office/drawing/2014/main" id="{25A05F3B-6EEE-4367-A37C-DAFEACB98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1472" y="1000108"/>
            <a:ext cx="810739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ru-RU" sz="3600" b="1" dirty="0" smtClean="0"/>
              <a:t> </a:t>
            </a:r>
            <a:endParaRPr lang="ru-RU" sz="3600" dirty="0" smtClean="0"/>
          </a:p>
          <a:p>
            <a:r>
              <a:rPr lang="ru-RU" sz="3600" b="1" dirty="0" smtClean="0"/>
              <a:t> </a:t>
            </a:r>
            <a:endParaRPr lang="ru-RU" sz="3600" dirty="0" smtClean="0"/>
          </a:p>
          <a:p>
            <a:pPr algn="ctr" eaLnBrk="1" hangingPunct="1"/>
            <a:endParaRPr lang="ru-RU" sz="3600" b="1" dirty="0"/>
          </a:p>
        </p:txBody>
      </p:sp>
      <p:sp>
        <p:nvSpPr>
          <p:cNvPr id="2051" name="Text Box 10">
            <a:extLst>
              <a:ext uri="{FF2B5EF4-FFF2-40B4-BE49-F238E27FC236}">
                <a16:creationId xmlns:a16="http://schemas.microsoft.com/office/drawing/2014/main" id="{B9F098E2-D0EC-4D96-8ED5-961D5951E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0" y="6553200"/>
            <a:ext cx="2195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40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6D29F47-EDCC-4190-AB11-0943FFEA4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5831B3-5F89-4E2F-9E34-38B73D250FDD}" type="slidenum">
              <a:rPr lang="ru-RU" altLang="en-US">
                <a:solidFill>
                  <a:srgbClr val="898989"/>
                </a:solidFill>
              </a:rPr>
              <a:pPr eaLnBrk="1" hangingPunct="1"/>
              <a:t>4</a:t>
            </a:fld>
            <a:endParaRPr lang="ru-RU" altLang="en-US">
              <a:solidFill>
                <a:srgbClr val="898989"/>
              </a:solidFill>
            </a:endParaRPr>
          </a:p>
        </p:txBody>
      </p:sp>
      <p:sp>
        <p:nvSpPr>
          <p:cNvPr id="2055" name="Прямоугольник 9">
            <a:extLst>
              <a:ext uri="{FF2B5EF4-FFF2-40B4-BE49-F238E27FC236}">
                <a16:creationId xmlns:a16="http://schemas.microsoft.com/office/drawing/2014/main" id="{E26A5DAC-7025-4DF7-B563-48A630E3C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00813"/>
            <a:ext cx="1714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dirty="0" smtClean="0">
                <a:solidFill>
                  <a:srgbClr val="0000FF"/>
                </a:solidFill>
                <a:latin typeface="Arial" panose="020B0604020202020204" pitchFamily="34" charset="0"/>
              </a:rPr>
              <a:t>https</a:t>
            </a:r>
            <a:r>
              <a:rPr lang="en-US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://</a:t>
            </a:r>
            <a:r>
              <a:rPr lang="ru-RU" altLang="en-US" sz="1400" dirty="0" err="1">
                <a:solidFill>
                  <a:srgbClr val="0000FF"/>
                </a:solidFill>
                <a:latin typeface="Arial" panose="020B0604020202020204" pitchFamily="34" charset="0"/>
              </a:rPr>
              <a:t>цатт.рф</a:t>
            </a:r>
            <a:r>
              <a:rPr lang="ru-RU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/</a:t>
            </a:r>
          </a:p>
        </p:txBody>
      </p:sp>
      <p:pic>
        <p:nvPicPr>
          <p:cNvPr id="9" name="LOGO.png"/>
          <p:cNvPicPr/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2518128" cy="760128"/>
          </a:xfrm>
          <a:prstGeom prst="rect">
            <a:avLst/>
          </a:prstGeom>
        </p:spPr>
      </p:pic>
      <p:sp>
        <p:nvSpPr>
          <p:cNvPr id="13315" name="AutoShape 3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7" name="AutoShape 5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9" name="AutoShape 7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4071934" y="2000240"/>
            <a:ext cx="48577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cs typeface="Times New Roman" pitchFamily="18" charset="0"/>
              </a:rPr>
              <a:t>	</a:t>
            </a:r>
            <a:endParaRPr lang="ru-RU" dirty="0" smtClean="0"/>
          </a:p>
          <a:p>
            <a:r>
              <a:rPr lang="ru-RU" sz="1600" dirty="0" smtClean="0"/>
              <a:t> </a:t>
            </a:r>
          </a:p>
          <a:p>
            <a:endParaRPr lang="ru-RU" sz="1600" dirty="0" smtClean="0">
              <a:cs typeface="Times New Roman" pitchFamily="18" charset="0"/>
            </a:endParaRPr>
          </a:p>
          <a:p>
            <a:endParaRPr lang="ru-RU" sz="1600" dirty="0"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357290" y="857232"/>
            <a:ext cx="59293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  </a:t>
            </a:r>
            <a:r>
              <a:rPr lang="ru-RU" sz="2400" b="1" dirty="0" smtClean="0"/>
              <a:t>Что же такое деньги? </a:t>
            </a:r>
            <a:endParaRPr lang="ru-RU" sz="24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14282" y="1428737"/>
            <a:ext cx="878687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Деньги – это особый товар, служащий всеобщим эквивалентом</a:t>
            </a:r>
            <a:r>
              <a:rPr lang="ru-RU" sz="20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r>
              <a:rPr lang="ru-RU" sz="2000" b="1" i="1" dirty="0" smtClean="0"/>
              <a:t>   </a:t>
            </a:r>
            <a:endParaRPr lang="ru-RU" sz="2000" b="1" i="1" dirty="0" smtClean="0"/>
          </a:p>
          <a:p>
            <a:pPr algn="ctr"/>
            <a:r>
              <a:rPr lang="ru-RU" sz="2000" b="1" i="1" dirty="0" smtClean="0"/>
              <a:t> </a:t>
            </a:r>
            <a:endParaRPr lang="ru-RU" sz="2000" b="1" i="1" dirty="0" smtClean="0"/>
          </a:p>
          <a:p>
            <a:r>
              <a:rPr lang="ru-RU" sz="2000" i="1" dirty="0" smtClean="0"/>
              <a:t>Деньги существовали не всегда. Первоначально роль денег в человеческом обществе выполняли разные товары, которые в данной местности ценились. У некоторых племен деньгами был скот: коровы, лошади, овцы. В Древнем Риме с наемными воинами расплачивались мешочками соли, поэтому появившиеся позже монеты называли “</a:t>
            </a:r>
            <a:r>
              <a:rPr lang="ru-RU" sz="2000" i="1" dirty="0" err="1" smtClean="0"/>
              <a:t>солинусы</a:t>
            </a:r>
            <a:r>
              <a:rPr lang="ru-RU" sz="2000" i="1" dirty="0" smtClean="0"/>
              <a:t>”.  У разных народов деньгами служили топоры, рыболовные крючки, необычные раковины, мечи, наконечники стрел, порох, зерно, рыба, пули, рисовые зерна, зерна какао.</a:t>
            </a:r>
            <a:endParaRPr lang="ru-RU" sz="2000" dirty="0" smtClean="0"/>
          </a:p>
          <a:p>
            <a:r>
              <a:rPr lang="ru-RU" sz="2000" i="1" dirty="0" smtClean="0"/>
              <a:t>На небольшом тихоокеанском острове </a:t>
            </a:r>
            <a:r>
              <a:rPr lang="ru-RU" sz="2000" i="1" dirty="0" err="1" smtClean="0"/>
              <a:t>Яп</a:t>
            </a:r>
            <a:r>
              <a:rPr lang="ru-RU" sz="2000" i="1" dirty="0" smtClean="0"/>
              <a:t> в качестве денег выступали огромные каменные колеса в диаметре до 4 м. Эти колеса посередине имели отверстия и их можно было переносить на шестах. Такие деньги складывали возле дома владельца, и их количество свидетельствовало о богатстве владельца. </a:t>
            </a:r>
            <a:endParaRPr lang="ru-RU" sz="2000" dirty="0" smtClean="0"/>
          </a:p>
          <a:p>
            <a:pPr lvl="0" algn="just"/>
            <a:endParaRPr lang="ru-RU" sz="2000" dirty="0" smtClean="0">
              <a:latin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5">
            <a:extLst>
              <a:ext uri="{FF2B5EF4-FFF2-40B4-BE49-F238E27FC236}">
                <a16:creationId xmlns:a16="http://schemas.microsoft.com/office/drawing/2014/main" id="{25A05F3B-6EEE-4367-A37C-DAFEACB98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139" y="1071546"/>
            <a:ext cx="810739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ru-RU" sz="3600" b="1" dirty="0" smtClean="0"/>
              <a:t> </a:t>
            </a:r>
            <a:endParaRPr lang="ru-RU" sz="3600" dirty="0" smtClean="0"/>
          </a:p>
          <a:p>
            <a:r>
              <a:rPr lang="ru-RU" sz="3600" b="1" dirty="0" smtClean="0"/>
              <a:t> </a:t>
            </a:r>
            <a:endParaRPr lang="ru-RU" sz="3600" dirty="0" smtClean="0"/>
          </a:p>
          <a:p>
            <a:pPr algn="ctr" eaLnBrk="1" hangingPunct="1"/>
            <a:endParaRPr lang="ru-RU" sz="3600" b="1" dirty="0"/>
          </a:p>
        </p:txBody>
      </p:sp>
      <p:sp>
        <p:nvSpPr>
          <p:cNvPr id="2051" name="Text Box 10">
            <a:extLst>
              <a:ext uri="{FF2B5EF4-FFF2-40B4-BE49-F238E27FC236}">
                <a16:creationId xmlns:a16="http://schemas.microsoft.com/office/drawing/2014/main" id="{B9F098E2-D0EC-4D96-8ED5-961D5951E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0" y="6553200"/>
            <a:ext cx="2195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40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6D29F47-EDCC-4190-AB11-0943FFEA4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5831B3-5F89-4E2F-9E34-38B73D250FDD}" type="slidenum">
              <a:rPr lang="ru-RU" altLang="en-US">
                <a:solidFill>
                  <a:srgbClr val="898989"/>
                </a:solidFill>
              </a:rPr>
              <a:pPr eaLnBrk="1" hangingPunct="1"/>
              <a:t>5</a:t>
            </a:fld>
            <a:endParaRPr lang="ru-RU" altLang="en-US">
              <a:solidFill>
                <a:srgbClr val="898989"/>
              </a:solidFill>
            </a:endParaRPr>
          </a:p>
        </p:txBody>
      </p:sp>
      <p:sp>
        <p:nvSpPr>
          <p:cNvPr id="2055" name="Прямоугольник 9">
            <a:extLst>
              <a:ext uri="{FF2B5EF4-FFF2-40B4-BE49-F238E27FC236}">
                <a16:creationId xmlns:a16="http://schemas.microsoft.com/office/drawing/2014/main" id="{E26A5DAC-7025-4DF7-B563-48A630E3C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00813"/>
            <a:ext cx="1714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dirty="0" smtClean="0">
                <a:solidFill>
                  <a:srgbClr val="0000FF"/>
                </a:solidFill>
                <a:latin typeface="Arial" panose="020B0604020202020204" pitchFamily="34" charset="0"/>
              </a:rPr>
              <a:t>https</a:t>
            </a:r>
            <a:r>
              <a:rPr lang="en-US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://</a:t>
            </a:r>
            <a:r>
              <a:rPr lang="ru-RU" altLang="en-US" sz="1400" dirty="0" err="1">
                <a:solidFill>
                  <a:srgbClr val="0000FF"/>
                </a:solidFill>
                <a:latin typeface="Arial" panose="020B0604020202020204" pitchFamily="34" charset="0"/>
              </a:rPr>
              <a:t>цатт.рф</a:t>
            </a:r>
            <a:r>
              <a:rPr lang="ru-RU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/</a:t>
            </a:r>
          </a:p>
        </p:txBody>
      </p:sp>
      <p:pic>
        <p:nvPicPr>
          <p:cNvPr id="9" name="LOG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575" y="160338"/>
            <a:ext cx="2093578" cy="619676"/>
          </a:xfrm>
          <a:prstGeom prst="rect">
            <a:avLst/>
          </a:prstGeom>
        </p:spPr>
      </p:pic>
      <p:sp>
        <p:nvSpPr>
          <p:cNvPr id="13315" name="AutoShape 3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7" name="AutoShape 5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9" name="AutoShape 7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285720" y="1071547"/>
            <a:ext cx="85725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И</a:t>
            </a:r>
            <a:r>
              <a:rPr lang="ru-RU" b="1" dirty="0" smtClean="0"/>
              <a:t>стория возникновения </a:t>
            </a:r>
            <a:r>
              <a:rPr lang="ru-RU" b="1" dirty="0" smtClean="0"/>
              <a:t>денег</a:t>
            </a:r>
            <a:r>
              <a:rPr lang="ru-RU" i="1" dirty="0" smtClean="0"/>
              <a:t> </a:t>
            </a:r>
          </a:p>
          <a:p>
            <a:r>
              <a:rPr lang="ru-RU" i="1" dirty="0" smtClean="0"/>
              <a:t>1.это обмен одних товаров  на другие; </a:t>
            </a:r>
            <a:endParaRPr lang="ru-RU" dirty="0" smtClean="0"/>
          </a:p>
          <a:p>
            <a:r>
              <a:rPr lang="ru-RU" i="1" dirty="0" smtClean="0"/>
              <a:t>2. появляется всеобщий эквивалент т.е товар который принимается всеми взамен на другие </a:t>
            </a:r>
            <a:r>
              <a:rPr lang="ru-RU" i="1" dirty="0" err="1" smtClean="0"/>
              <a:t>товары;роль</a:t>
            </a:r>
            <a:r>
              <a:rPr lang="ru-RU" i="1" dirty="0" smtClean="0"/>
              <a:t> всеобщего эквивалента выполняли различные товары. Ими могли быть шкуры, раковины, зерно, предметы обихода. Широкое распространение получил скот.  </a:t>
            </a:r>
            <a:endParaRPr lang="ru-RU" dirty="0" smtClean="0"/>
          </a:p>
          <a:p>
            <a:r>
              <a:rPr lang="ru-RU" i="1" dirty="0" smtClean="0"/>
              <a:t> 3.В дальнейшем всеобщим эквивалентом становится золото или другой драгоценный металл. Оно обладает рядом свойств — является делимым, не скоропортящимся, транспортабельным и т. </a:t>
            </a:r>
            <a:r>
              <a:rPr lang="ru-RU" i="1" dirty="0" err="1" smtClean="0"/>
              <a:t>д</a:t>
            </a:r>
            <a:endParaRPr lang="ru-RU" dirty="0" smtClean="0"/>
          </a:p>
          <a:p>
            <a:r>
              <a:rPr lang="ru-RU" i="1" dirty="0" smtClean="0"/>
              <a:t>4. появляются </a:t>
            </a:r>
            <a:r>
              <a:rPr lang="ru-RU" i="1" dirty="0" err="1" smtClean="0"/>
              <a:t>металлическиеденьги</a:t>
            </a:r>
            <a:r>
              <a:rPr lang="ru-RU" i="1" dirty="0" smtClean="0"/>
              <a:t> в качестве материала стали использовать драгоценные металлы золото, серебро, медь и др.металлы. Почему удобные были именно металлические монеты? Удобны, компактны, долговечны, легкие, ценные.</a:t>
            </a:r>
            <a:endParaRPr lang="ru-RU" dirty="0" smtClean="0"/>
          </a:p>
          <a:p>
            <a:r>
              <a:rPr lang="ru-RU" i="1" dirty="0" smtClean="0"/>
              <a:t>4.9 января 1769г. появляются   первые бумажные деньги в России. Императрица Екатерина II издала манифест о выпуске ассигнаций, первых бумажных денежных знаков. </a:t>
            </a:r>
            <a:endParaRPr lang="ru-RU" dirty="0" smtClean="0"/>
          </a:p>
          <a:p>
            <a:r>
              <a:rPr lang="ru-RU" b="1" i="1" dirty="0" smtClean="0"/>
              <a:t>5.с 1 июля 2025 года. </a:t>
            </a:r>
            <a:r>
              <a:rPr lang="ru-RU" i="1" dirty="0" smtClean="0"/>
              <a:t>планируется введение цифрового рубля в России.</a:t>
            </a:r>
            <a:endParaRPr lang="ru-RU" b="1" dirty="0" smtClean="0"/>
          </a:p>
          <a:p>
            <a:endParaRPr lang="ru-RU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62531766"/>
      </p:ext>
    </p:extLst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5">
            <a:extLst>
              <a:ext uri="{FF2B5EF4-FFF2-40B4-BE49-F238E27FC236}">
                <a16:creationId xmlns:a16="http://schemas.microsoft.com/office/drawing/2014/main" id="{25A05F3B-6EEE-4367-A37C-DAFEACB98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139" y="1071546"/>
            <a:ext cx="810739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ru-RU" sz="3600" b="1" dirty="0" smtClean="0"/>
              <a:t> </a:t>
            </a:r>
            <a:endParaRPr lang="ru-RU" sz="3600" dirty="0" smtClean="0"/>
          </a:p>
          <a:p>
            <a:r>
              <a:rPr lang="ru-RU" sz="3600" b="1" dirty="0" smtClean="0"/>
              <a:t> </a:t>
            </a:r>
            <a:endParaRPr lang="ru-RU" sz="3600" dirty="0" smtClean="0"/>
          </a:p>
          <a:p>
            <a:pPr algn="ctr" eaLnBrk="1" hangingPunct="1"/>
            <a:endParaRPr lang="ru-RU" sz="3600" b="1" dirty="0"/>
          </a:p>
        </p:txBody>
      </p:sp>
      <p:sp>
        <p:nvSpPr>
          <p:cNvPr id="2051" name="Text Box 10">
            <a:extLst>
              <a:ext uri="{FF2B5EF4-FFF2-40B4-BE49-F238E27FC236}">
                <a16:creationId xmlns:a16="http://schemas.microsoft.com/office/drawing/2014/main" id="{B9F098E2-D0EC-4D96-8ED5-961D5951E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0" y="6553200"/>
            <a:ext cx="2195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40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6D29F47-EDCC-4190-AB11-0943FFEA4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5831B3-5F89-4E2F-9E34-38B73D250FDD}" type="slidenum">
              <a:rPr lang="ru-RU" altLang="en-US">
                <a:solidFill>
                  <a:srgbClr val="898989"/>
                </a:solidFill>
              </a:rPr>
              <a:pPr eaLnBrk="1" hangingPunct="1"/>
              <a:t>6</a:t>
            </a:fld>
            <a:endParaRPr lang="ru-RU" altLang="en-US">
              <a:solidFill>
                <a:srgbClr val="898989"/>
              </a:solidFill>
            </a:endParaRPr>
          </a:p>
        </p:txBody>
      </p:sp>
      <p:sp>
        <p:nvSpPr>
          <p:cNvPr id="2055" name="Прямоугольник 9">
            <a:extLst>
              <a:ext uri="{FF2B5EF4-FFF2-40B4-BE49-F238E27FC236}">
                <a16:creationId xmlns:a16="http://schemas.microsoft.com/office/drawing/2014/main" id="{E26A5DAC-7025-4DF7-B563-48A630E3C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00813"/>
            <a:ext cx="1714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dirty="0" smtClean="0">
                <a:solidFill>
                  <a:srgbClr val="0000FF"/>
                </a:solidFill>
                <a:latin typeface="Arial" panose="020B0604020202020204" pitchFamily="34" charset="0"/>
              </a:rPr>
              <a:t>https</a:t>
            </a:r>
            <a:r>
              <a:rPr lang="en-US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://</a:t>
            </a:r>
            <a:r>
              <a:rPr lang="ru-RU" altLang="en-US" sz="1400" dirty="0" err="1">
                <a:solidFill>
                  <a:srgbClr val="0000FF"/>
                </a:solidFill>
                <a:latin typeface="Arial" panose="020B0604020202020204" pitchFamily="34" charset="0"/>
              </a:rPr>
              <a:t>цатт.рф</a:t>
            </a:r>
            <a:r>
              <a:rPr lang="ru-RU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/</a:t>
            </a:r>
          </a:p>
        </p:txBody>
      </p:sp>
      <p:pic>
        <p:nvPicPr>
          <p:cNvPr id="9" name="LOG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1692852" cy="498480"/>
          </a:xfrm>
          <a:prstGeom prst="rect">
            <a:avLst/>
          </a:prstGeom>
        </p:spPr>
      </p:pic>
      <p:sp>
        <p:nvSpPr>
          <p:cNvPr id="13315" name="AutoShape 3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7" name="AutoShape 5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9" name="AutoShape 7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" name="Rectangle 2"/>
          <p:cNvSpPr>
            <a:spLocks noChangeArrowheads="1"/>
          </p:cNvSpPr>
          <p:nvPr/>
        </p:nvSpPr>
        <p:spPr bwMode="auto">
          <a:xfrm>
            <a:off x="0" y="0"/>
            <a:ext cx="2263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00034" y="1285860"/>
            <a:ext cx="821537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2000" b="1" dirty="0" smtClean="0">
                <a:ea typeface="Times New Roman" pitchFamily="18" charset="0"/>
                <a:cs typeface="Times New Roman" pitchFamily="18" charset="0"/>
              </a:rPr>
              <a:t>1.</a:t>
            </a:r>
            <a:r>
              <a:rPr lang="ru-RU" sz="2000" dirty="0" smtClean="0">
                <a:ea typeface="Times New Roman" pitchFamily="18" charset="0"/>
                <a:cs typeface="Times New Roman" pitchFamily="18" charset="0"/>
              </a:rPr>
              <a:t>С каким городом можно познакомиться с помощью российской купюры достоинством в 100 рублей? </a:t>
            </a:r>
            <a:endParaRPr lang="ru-RU" sz="2000" dirty="0" smtClean="0">
              <a:cs typeface="Times New Roman" pitchFamily="18" charset="0"/>
            </a:endParaRPr>
          </a:p>
          <a:p>
            <a:pPr lvl="0" algn="just" eaLnBrk="0" hangingPunct="0"/>
            <a:r>
              <a:rPr lang="ru-RU" sz="2000" b="1" dirty="0" smtClean="0">
                <a:ea typeface="Times New Roman" pitchFamily="18" charset="0"/>
                <a:cs typeface="Times New Roman" pitchFamily="18" charset="0"/>
              </a:rPr>
              <a:t>2.</a:t>
            </a:r>
            <a:r>
              <a:rPr lang="ru-RU" sz="2000" dirty="0" smtClean="0">
                <a:ea typeface="Times New Roman" pitchFamily="18" charset="0"/>
                <a:cs typeface="Times New Roman" pitchFamily="18" charset="0"/>
              </a:rPr>
              <a:t>Виды какого города можно увидеть на российской купюре достоинством в 500 рублей? </a:t>
            </a:r>
            <a:endParaRPr lang="ru-RU" sz="2000" dirty="0" smtClean="0">
              <a:cs typeface="Times New Roman" pitchFamily="18" charset="0"/>
            </a:endParaRPr>
          </a:p>
          <a:p>
            <a:pPr lvl="0" algn="just" eaLnBrk="0" hangingPunct="0"/>
            <a:r>
              <a:rPr lang="ru-RU" sz="2000" b="1" dirty="0" smtClean="0">
                <a:ea typeface="Times New Roman" pitchFamily="18" charset="0"/>
                <a:cs typeface="Times New Roman" pitchFamily="18" charset="0"/>
              </a:rPr>
              <a:t>3.</a:t>
            </a:r>
            <a:r>
              <a:rPr lang="ru-RU" sz="2000" dirty="0" smtClean="0">
                <a:ea typeface="Times New Roman" pitchFamily="18" charset="0"/>
                <a:cs typeface="Times New Roman" pitchFamily="18" charset="0"/>
              </a:rPr>
              <a:t>Виды какого города можно увидеть на российской купюре достоинством в1000 рублей</a:t>
            </a:r>
            <a:endParaRPr lang="ru-RU" sz="2000" dirty="0" smtClean="0">
              <a:cs typeface="Times New Roman" pitchFamily="18" charset="0"/>
            </a:endParaRPr>
          </a:p>
          <a:p>
            <a:pPr lvl="0" algn="just" eaLnBrk="0" hangingPunct="0"/>
            <a:r>
              <a:rPr lang="ru-RU" sz="2000" b="1" dirty="0" smtClean="0">
                <a:ea typeface="Times New Roman" pitchFamily="18" charset="0"/>
                <a:cs typeface="Times New Roman" pitchFamily="18" charset="0"/>
              </a:rPr>
              <a:t>4.</a:t>
            </a:r>
            <a:r>
              <a:rPr lang="ru-RU" sz="2000" dirty="0" smtClean="0">
                <a:ea typeface="Times New Roman" pitchFamily="18" charset="0"/>
                <a:cs typeface="Times New Roman" pitchFamily="18" charset="0"/>
              </a:rPr>
              <a:t>Где находится  лицевая сторона купюры? </a:t>
            </a:r>
            <a:endParaRPr lang="ru-RU" sz="2000" dirty="0" smtClean="0">
              <a:cs typeface="Times New Roman" pitchFamily="18" charset="0"/>
            </a:endParaRPr>
          </a:p>
          <a:p>
            <a:pPr lvl="0" algn="just" eaLnBrk="0" hangingPunct="0"/>
            <a:r>
              <a:rPr lang="ru-RU" sz="2000" b="1" dirty="0" smtClean="0">
                <a:ea typeface="Times New Roman" pitchFamily="18" charset="0"/>
                <a:cs typeface="Times New Roman" pitchFamily="18" charset="0"/>
              </a:rPr>
              <a:t>5.</a:t>
            </a:r>
            <a:r>
              <a:rPr lang="ru-RU" sz="2000" dirty="0" smtClean="0">
                <a:ea typeface="Times New Roman" pitchFamily="18" charset="0"/>
                <a:cs typeface="Times New Roman" pitchFamily="18" charset="0"/>
              </a:rPr>
              <a:t>Как</a:t>
            </a:r>
            <a:r>
              <a:rPr lang="ru-RU" sz="2000" b="1" dirty="0" smtClean="0"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ea typeface="Times New Roman" pitchFamily="18" charset="0"/>
                <a:cs typeface="Times New Roman" pitchFamily="18" charset="0"/>
              </a:rPr>
              <a:t>называется оборотная сторона  купюры</a:t>
            </a:r>
            <a:endParaRPr lang="ru-RU" sz="2000" dirty="0" smtClean="0">
              <a:cs typeface="Times New Roman" pitchFamily="18" charset="0"/>
            </a:endParaRPr>
          </a:p>
          <a:p>
            <a:pPr lvl="0" algn="just" eaLnBrk="0" hangingPunct="0"/>
            <a:r>
              <a:rPr lang="ru-RU" sz="2000" b="1" dirty="0" smtClean="0">
                <a:ea typeface="Times New Roman" pitchFamily="18" charset="0"/>
                <a:cs typeface="Times New Roman" pitchFamily="18" charset="0"/>
              </a:rPr>
              <a:t>6.</a:t>
            </a:r>
            <a:r>
              <a:rPr lang="ru-RU" sz="2000" dirty="0" smtClean="0">
                <a:ea typeface="Times New Roman" pitchFamily="18" charset="0"/>
                <a:cs typeface="Times New Roman" pitchFamily="18" charset="0"/>
              </a:rPr>
              <a:t>Из </a:t>
            </a:r>
            <a:r>
              <a:rPr lang="ru-RU" sz="2000" dirty="0" err="1" smtClean="0">
                <a:ea typeface="Times New Roman" pitchFamily="18" charset="0"/>
                <a:cs typeface="Times New Roman" pitchFamily="18" charset="0"/>
              </a:rPr>
              <a:t>сколькицифр</a:t>
            </a:r>
            <a:r>
              <a:rPr lang="ru-RU" sz="2000" dirty="0" smtClean="0">
                <a:ea typeface="Times New Roman" pitchFamily="18" charset="0"/>
                <a:cs typeface="Times New Roman" pitchFamily="18" charset="0"/>
              </a:rPr>
              <a:t> состоит номер на любой современной российской купюре</a:t>
            </a:r>
            <a:endParaRPr lang="ru-RU" sz="2000" dirty="0" smtClean="0">
              <a:cs typeface="Times New Roman" pitchFamily="18" charset="0"/>
            </a:endParaRPr>
          </a:p>
          <a:p>
            <a:pPr lvl="0" algn="just" eaLnBrk="0" hangingPunct="0"/>
            <a:r>
              <a:rPr lang="ru-RU" sz="2000" b="1" dirty="0" smtClean="0">
                <a:ea typeface="Times New Roman" pitchFamily="18" charset="0"/>
                <a:cs typeface="Times New Roman" pitchFamily="18" charset="0"/>
              </a:rPr>
              <a:t>7.</a:t>
            </a:r>
            <a:r>
              <a:rPr lang="ru-RU" sz="2000" dirty="0" smtClean="0">
                <a:ea typeface="Times New Roman" pitchFamily="18" charset="0"/>
                <a:cs typeface="Times New Roman" pitchFamily="18" charset="0"/>
              </a:rPr>
              <a:t>Виды и герб какого города можно увидеть на российской купюре достоинством в 1000 рублей? </a:t>
            </a:r>
            <a:endParaRPr lang="ru-RU" sz="2000" dirty="0" smtClean="0">
              <a:cs typeface="Times New Roman" pitchFamily="18" charset="0"/>
            </a:endParaRPr>
          </a:p>
          <a:p>
            <a:pPr lvl="0" algn="just" eaLnBrk="0" hangingPunct="0"/>
            <a:r>
              <a:rPr lang="ru-RU" sz="2000" b="1" dirty="0" smtClean="0">
                <a:ea typeface="Times New Roman" pitchFamily="18" charset="0"/>
                <a:cs typeface="Times New Roman" pitchFamily="18" charset="0"/>
              </a:rPr>
              <a:t>8.</a:t>
            </a:r>
            <a:r>
              <a:rPr lang="ru-RU" sz="2000" dirty="0" smtClean="0">
                <a:ea typeface="Times New Roman" pitchFamily="18" charset="0"/>
                <a:cs typeface="Times New Roman" pitchFamily="18" charset="0"/>
              </a:rPr>
              <a:t>Сколько раз на российской банкноте отпечатан её номер?</a:t>
            </a:r>
            <a:r>
              <a:rPr lang="en-US" sz="2000" dirty="0" smtClean="0">
                <a:ea typeface="Times New Roman" pitchFamily="18" charset="0"/>
                <a:cs typeface="Times New Roman" pitchFamily="18" charset="0"/>
              </a:rPr>
              <a:t> </a:t>
            </a:r>
            <a:endParaRPr lang="ru-RU" sz="2000" dirty="0" smtClean="0"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10">
            <a:extLst>
              <a:ext uri="{FF2B5EF4-FFF2-40B4-BE49-F238E27FC236}">
                <a16:creationId xmlns:a16="http://schemas.microsoft.com/office/drawing/2014/main" id="{B9F098E2-D0EC-4D96-8ED5-961D5951E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0" y="6553200"/>
            <a:ext cx="2195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40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6D29F47-EDCC-4190-AB11-0943FFEA4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5831B3-5F89-4E2F-9E34-38B73D250FDD}" type="slidenum">
              <a:rPr lang="ru-RU" altLang="en-US">
                <a:solidFill>
                  <a:srgbClr val="898989"/>
                </a:solidFill>
              </a:rPr>
              <a:pPr eaLnBrk="1" hangingPunct="1"/>
              <a:t>7</a:t>
            </a:fld>
            <a:endParaRPr lang="ru-RU" altLang="en-US">
              <a:solidFill>
                <a:srgbClr val="898989"/>
              </a:solidFill>
            </a:endParaRPr>
          </a:p>
        </p:txBody>
      </p:sp>
      <p:sp>
        <p:nvSpPr>
          <p:cNvPr id="2055" name="Прямоугольник 9">
            <a:extLst>
              <a:ext uri="{FF2B5EF4-FFF2-40B4-BE49-F238E27FC236}">
                <a16:creationId xmlns:a16="http://schemas.microsoft.com/office/drawing/2014/main" id="{E26A5DAC-7025-4DF7-B563-48A630E3C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00813"/>
            <a:ext cx="1714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dirty="0" smtClean="0">
                <a:solidFill>
                  <a:srgbClr val="0000FF"/>
                </a:solidFill>
                <a:latin typeface="Arial" panose="020B0604020202020204" pitchFamily="34" charset="0"/>
              </a:rPr>
              <a:t>https</a:t>
            </a:r>
            <a:r>
              <a:rPr lang="en-US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://</a:t>
            </a:r>
            <a:r>
              <a:rPr lang="ru-RU" altLang="en-US" sz="1400" dirty="0" err="1">
                <a:solidFill>
                  <a:srgbClr val="0000FF"/>
                </a:solidFill>
                <a:latin typeface="Arial" panose="020B0604020202020204" pitchFamily="34" charset="0"/>
              </a:rPr>
              <a:t>цатт.рф</a:t>
            </a:r>
            <a:r>
              <a:rPr lang="ru-RU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/</a:t>
            </a:r>
          </a:p>
        </p:txBody>
      </p:sp>
      <p:pic>
        <p:nvPicPr>
          <p:cNvPr id="9" name="LOG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1980884" cy="680824"/>
          </a:xfrm>
          <a:prstGeom prst="rect">
            <a:avLst/>
          </a:prstGeom>
        </p:spPr>
      </p:pic>
      <p:sp>
        <p:nvSpPr>
          <p:cNvPr id="13315" name="AutoShape 3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7" name="AutoShape 5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9" name="AutoShape 7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785786" y="1566952"/>
            <a:ext cx="78581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ea typeface="Times New Roman" pitchFamily="18" charset="0"/>
                <a:cs typeface="Times New Roman" pitchFamily="18" charset="0"/>
              </a:rPr>
              <a:t>2.Разменная  станция</a:t>
            </a:r>
            <a:endParaRPr lang="ru-RU" sz="2400" dirty="0" smtClean="0">
              <a:cs typeface="Times New Roman" pitchFamily="18" charset="0"/>
            </a:endParaRPr>
          </a:p>
          <a:p>
            <a:pPr lvl="0" eaLnBrk="0" hangingPunct="0"/>
            <a:r>
              <a:rPr lang="ru-RU" sz="2400" i="1" dirty="0" smtClean="0">
                <a:solidFill>
                  <a:srgbClr val="1B2440"/>
                </a:solidFill>
                <a:latin typeface="inherit" charset="0"/>
                <a:ea typeface="Times New Roman" pitchFamily="18" charset="0"/>
              </a:rPr>
              <a:t>На ваш адрес пришло сообщение: В 1967 году произошла </a:t>
            </a:r>
            <a:r>
              <a:rPr lang="ru-RU" sz="2400" i="1" dirty="0" err="1" smtClean="0">
                <a:solidFill>
                  <a:srgbClr val="1B2440"/>
                </a:solidFill>
                <a:latin typeface="inherit" charset="0"/>
                <a:ea typeface="Times New Roman" pitchFamily="18" charset="0"/>
              </a:rPr>
              <a:t>прода́жаАля́ски</a:t>
            </a:r>
            <a:r>
              <a:rPr lang="ru-RU" sz="2400" i="1" dirty="0" smtClean="0">
                <a:solidFill>
                  <a:srgbClr val="1B2440"/>
                </a:solidFill>
                <a:latin typeface="inherit" charset="0"/>
                <a:ea typeface="Times New Roman" pitchFamily="18" charset="0"/>
              </a:rPr>
              <a:t> (англ. </a:t>
            </a:r>
            <a:r>
              <a:rPr lang="ru-RU" sz="2400" i="1" dirty="0" err="1" smtClean="0">
                <a:solidFill>
                  <a:srgbClr val="1B2440"/>
                </a:solidFill>
                <a:latin typeface="inherit" charset="0"/>
                <a:ea typeface="Times New Roman" pitchFamily="18" charset="0"/>
              </a:rPr>
              <a:t>AlaskaPurchase</a:t>
            </a:r>
            <a:r>
              <a:rPr lang="ru-RU" sz="2400" i="1" dirty="0" smtClean="0">
                <a:solidFill>
                  <a:srgbClr val="1B2440"/>
                </a:solidFill>
                <a:latin typeface="inherit" charset="0"/>
                <a:ea typeface="Times New Roman" pitchFamily="18" charset="0"/>
              </a:rPr>
              <a:t>, фр. </a:t>
            </a:r>
            <a:r>
              <a:rPr lang="ru-RU" sz="2400" i="1" dirty="0" err="1" smtClean="0">
                <a:solidFill>
                  <a:srgbClr val="1B2440"/>
                </a:solidFill>
                <a:latin typeface="inherit" charset="0"/>
                <a:ea typeface="Times New Roman" pitchFamily="18" charset="0"/>
              </a:rPr>
              <a:t>Achatdel'Alaska</a:t>
            </a:r>
            <a:r>
              <a:rPr lang="ru-RU" sz="2400" i="1" dirty="0" smtClean="0">
                <a:solidFill>
                  <a:srgbClr val="1B2440"/>
                </a:solidFill>
                <a:latin typeface="inherit" charset="0"/>
                <a:ea typeface="Times New Roman" pitchFamily="18" charset="0"/>
              </a:rPr>
              <a:t>) </a:t>
            </a:r>
            <a:r>
              <a:rPr lang="ru-RU" sz="2400" i="1" dirty="0" smtClean="0">
                <a:solidFill>
                  <a:srgbClr val="1B2440"/>
                </a:solidFill>
                <a:latin typeface="Calibri"/>
                <a:ea typeface="Times New Roman" pitchFamily="18" charset="0"/>
              </a:rPr>
              <a:t>—</a:t>
            </a:r>
            <a:r>
              <a:rPr lang="ru-RU" sz="2400" i="1" dirty="0" smtClean="0">
                <a:solidFill>
                  <a:srgbClr val="1B2440"/>
                </a:solidFill>
                <a:latin typeface="inherit" charset="0"/>
                <a:ea typeface="Times New Roman" pitchFamily="18" charset="0"/>
              </a:rPr>
              <a:t> сделка между правительствами Российской империи и Соединённых Штатов Америки, в результате которой Россией за 7,2 миллиона долларов были проданы её владения в Северной Америке общей площадью 1 518 800 км</a:t>
            </a:r>
            <a:r>
              <a:rPr lang="ru-RU" sz="2400" i="1" dirty="0" smtClean="0">
                <a:solidFill>
                  <a:srgbClr val="1B2440"/>
                </a:solidFill>
                <a:latin typeface="Calibri"/>
                <a:ea typeface="Times New Roman" pitchFamily="18" charset="0"/>
              </a:rPr>
              <a:t>²</a:t>
            </a:r>
            <a:r>
              <a:rPr lang="ru-RU" sz="2400" i="1" dirty="0" smtClean="0">
                <a:solidFill>
                  <a:srgbClr val="1B2440"/>
                </a:solidFill>
                <a:latin typeface="inherit" charset="0"/>
                <a:ea typeface="Times New Roman" pitchFamily="18" charset="0"/>
              </a:rPr>
              <a:t>.</a:t>
            </a:r>
            <a:endParaRPr lang="ru-RU" sz="2400" dirty="0" smtClean="0">
              <a:latin typeface="Arial" pitchFamily="34" charset="0"/>
            </a:endParaRPr>
          </a:p>
          <a:p>
            <a:pPr lvl="0" eaLnBrk="0" hangingPunct="0"/>
            <a:r>
              <a:rPr lang="ru-RU" sz="2400" i="1" dirty="0" smtClean="0">
                <a:solidFill>
                  <a:srgbClr val="1B2440"/>
                </a:solidFill>
                <a:latin typeface="inherit" charset="0"/>
                <a:ea typeface="Times New Roman" pitchFamily="18" charset="0"/>
              </a:rPr>
              <a:t>Мой друг определи,  какая  это функция денег.</a:t>
            </a:r>
            <a:endParaRPr lang="ru-RU" sz="2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10">
            <a:extLst>
              <a:ext uri="{FF2B5EF4-FFF2-40B4-BE49-F238E27FC236}">
                <a16:creationId xmlns:a16="http://schemas.microsoft.com/office/drawing/2014/main" id="{B9F098E2-D0EC-4D96-8ED5-961D5951E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0" y="6553200"/>
            <a:ext cx="2195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40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6D29F47-EDCC-4190-AB11-0943FFEA4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5831B3-5F89-4E2F-9E34-38B73D250FDD}" type="slidenum">
              <a:rPr lang="ru-RU" altLang="en-US">
                <a:solidFill>
                  <a:srgbClr val="898989"/>
                </a:solidFill>
              </a:rPr>
              <a:pPr eaLnBrk="1" hangingPunct="1"/>
              <a:t>8</a:t>
            </a:fld>
            <a:endParaRPr lang="ru-RU" altLang="en-US">
              <a:solidFill>
                <a:srgbClr val="898989"/>
              </a:solidFill>
            </a:endParaRPr>
          </a:p>
        </p:txBody>
      </p:sp>
      <p:sp>
        <p:nvSpPr>
          <p:cNvPr id="2055" name="Прямоугольник 9">
            <a:extLst>
              <a:ext uri="{FF2B5EF4-FFF2-40B4-BE49-F238E27FC236}">
                <a16:creationId xmlns:a16="http://schemas.microsoft.com/office/drawing/2014/main" id="{E26A5DAC-7025-4DF7-B563-48A630E3C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00813"/>
            <a:ext cx="1714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dirty="0" smtClean="0">
                <a:solidFill>
                  <a:srgbClr val="0000FF"/>
                </a:solidFill>
                <a:latin typeface="Arial" panose="020B0604020202020204" pitchFamily="34" charset="0"/>
              </a:rPr>
              <a:t>https</a:t>
            </a:r>
            <a:r>
              <a:rPr lang="en-US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://</a:t>
            </a:r>
            <a:r>
              <a:rPr lang="ru-RU" altLang="en-US" sz="1400" dirty="0" err="1">
                <a:solidFill>
                  <a:srgbClr val="0000FF"/>
                </a:solidFill>
                <a:latin typeface="Arial" panose="020B0604020202020204" pitchFamily="34" charset="0"/>
              </a:rPr>
              <a:t>цатт.рф</a:t>
            </a:r>
            <a:r>
              <a:rPr lang="ru-RU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/</a:t>
            </a:r>
          </a:p>
        </p:txBody>
      </p:sp>
      <p:pic>
        <p:nvPicPr>
          <p:cNvPr id="9" name="LOG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1908876" cy="647157"/>
          </a:xfrm>
          <a:prstGeom prst="rect">
            <a:avLst/>
          </a:prstGeom>
        </p:spPr>
      </p:pic>
      <p:sp>
        <p:nvSpPr>
          <p:cNvPr id="13315" name="AutoShape 3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7" name="AutoShape 5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9" name="AutoShape 7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/>
        </p:nvGraphicFramePr>
        <p:xfrm>
          <a:off x="3214678" y="4643446"/>
          <a:ext cx="3188970" cy="1369572"/>
        </p:xfrm>
        <a:graphic>
          <a:graphicData uri="http://schemas.openxmlformats.org/drawingml/2006/table">
            <a:tbl>
              <a:tblPr/>
              <a:tblGrid>
                <a:gridCol w="398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87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87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87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9814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87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9878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9878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13155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1B244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2000" i="1" dirty="0" smtClean="0">
                          <a:solidFill>
                            <a:srgbClr val="1B244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55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1B244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2000" i="1" dirty="0" smtClean="0">
                          <a:solidFill>
                            <a:srgbClr val="1B244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551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1B244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2000" i="1" dirty="0" smtClean="0">
                          <a:solidFill>
                            <a:srgbClr val="1B244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1164"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i="1" dirty="0">
                          <a:solidFill>
                            <a:srgbClr val="1B244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ru-RU" sz="2000" i="1" dirty="0" smtClean="0">
                          <a:solidFill>
                            <a:srgbClr val="1B244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285720" y="1000108"/>
            <a:ext cx="8429684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400" b="1" dirty="0" smtClean="0">
                <a:solidFill>
                  <a:srgbClr val="1B2440"/>
                </a:solidFill>
                <a:ea typeface="Times New Roman" pitchFamily="18" charset="0"/>
                <a:cs typeface="Times New Roman" pitchFamily="18" charset="0"/>
              </a:rPr>
              <a:t>3.Понятийная станция </a:t>
            </a:r>
            <a:endParaRPr lang="ru-RU" sz="2400" dirty="0" smtClean="0">
              <a:cs typeface="Times New Roman" pitchFamily="18" charset="0"/>
            </a:endParaRPr>
          </a:p>
          <a:p>
            <a:pPr lvl="0" eaLnBrk="0" hangingPunct="0"/>
            <a:r>
              <a:rPr lang="ru-RU" sz="2000" dirty="0" smtClean="0">
                <a:solidFill>
                  <a:srgbClr val="1B244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Решаем кроссворд на определение понятий и в итоге появится слово</a:t>
            </a:r>
            <a:endParaRPr lang="ru-RU" sz="2000" dirty="0" smtClean="0">
              <a:latin typeface="Arial" pitchFamily="34" charset="0"/>
            </a:endParaRPr>
          </a:p>
          <a:p>
            <a:pPr lvl="0" eaLnBrk="0" hangingPunct="0"/>
            <a:r>
              <a:rPr lang="ru-RU" sz="2000" b="1" i="1" dirty="0" smtClean="0">
                <a:solidFill>
                  <a:srgbClr val="1B244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lang="ru-RU" sz="2000" b="1" dirty="0" smtClean="0">
                <a:solidFill>
                  <a:srgbClr val="333333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333333"/>
                </a:solidFill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lang="ru-RU" sz="2000" b="1" dirty="0" smtClean="0">
                <a:solidFill>
                  <a:srgbClr val="333333"/>
                </a:solidFill>
                <a:ea typeface="Calibri" pitchFamily="34" charset="0"/>
                <a:cs typeface="Times New Roman" pitchFamily="18" charset="0"/>
              </a:rPr>
              <a:t> Ценная бумага, подтверждающая, что её владелец входит в число собственников предприятия и имеет право на часть его прибыли в форме дивидендов</a:t>
            </a:r>
            <a:r>
              <a:rPr lang="ru-RU" sz="2000" b="1" i="1" dirty="0" smtClean="0">
                <a:solidFill>
                  <a:srgbClr val="1B244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2000" dirty="0" smtClean="0">
              <a:latin typeface="Arial" pitchFamily="34" charset="0"/>
            </a:endParaRPr>
          </a:p>
          <a:p>
            <a:pPr lvl="0" eaLnBrk="0" hangingPunct="0"/>
            <a:r>
              <a:rPr lang="ru-RU" sz="2000" i="1" dirty="0" smtClean="0">
                <a:solidFill>
                  <a:srgbClr val="1B244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С</a:t>
            </a:r>
            <a:r>
              <a:rPr lang="ru-RU" sz="2000" b="1" dirty="0" smtClean="0">
                <a:solidFill>
                  <a:srgbClr val="333333"/>
                </a:solidFill>
                <a:ea typeface="Calibri" pitchFamily="34" charset="0"/>
                <a:cs typeface="Times New Roman" pitchFamily="18" charset="0"/>
              </a:rPr>
              <a:t>делка, обмен эквивалентный по стоимости товарами, работами, услугами, результатами интеллектуальной деятельности</a:t>
            </a:r>
            <a:r>
              <a:rPr lang="ru-RU" sz="2000" dirty="0" smtClean="0">
                <a:solidFill>
                  <a:srgbClr val="333333"/>
                </a:solidFill>
                <a:ea typeface="Calibri" pitchFamily="34" charset="0"/>
                <a:cs typeface="Times New Roman" pitchFamily="18" charset="0"/>
              </a:rPr>
              <a:t>.</a:t>
            </a:r>
            <a:endParaRPr lang="ru-RU" sz="2000" dirty="0" smtClean="0">
              <a:latin typeface="Arial" pitchFamily="34" charset="0"/>
            </a:endParaRPr>
          </a:p>
          <a:p>
            <a:pPr lvl="0" eaLnBrk="0" hangingPunct="0"/>
            <a:r>
              <a:rPr lang="ru-RU" sz="2000" i="1" dirty="0" smtClean="0">
                <a:solidFill>
                  <a:srgbClr val="1B244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lang="ru-RU" sz="2000" dirty="0" smtClean="0">
                <a:solidFill>
                  <a:srgbClr val="333333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333333"/>
                </a:solidFill>
                <a:latin typeface="Calibri"/>
                <a:ea typeface="Calibri" pitchFamily="34" charset="0"/>
                <a:cs typeface="Times New Roman" pitchFamily="18" charset="0"/>
              </a:rPr>
              <a:t>В</a:t>
            </a:r>
            <a:r>
              <a:rPr lang="ru-RU" sz="2000" b="1" dirty="0" smtClean="0">
                <a:solidFill>
                  <a:srgbClr val="333333"/>
                </a:solidFill>
                <a:ea typeface="Calibri" pitchFamily="34" charset="0"/>
                <a:cs typeface="Times New Roman" pitchFamily="18" charset="0"/>
              </a:rPr>
              <a:t>сеобщий эквивалент, выступающий измерителем стоимости товаров или услуг</a:t>
            </a:r>
            <a:r>
              <a:rPr lang="ru-RU" sz="2000" dirty="0" smtClean="0">
                <a:solidFill>
                  <a:srgbClr val="333333"/>
                </a:solidFill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lang="ru-RU" sz="2000" dirty="0" smtClean="0">
                <a:solidFill>
                  <a:srgbClr val="333333"/>
                </a:solidFill>
                <a:ea typeface="Calibri" pitchFamily="34" charset="0"/>
                <a:cs typeface="Times New Roman" pitchFamily="18" charset="0"/>
              </a:rPr>
              <a:t>и легко на них обменивающийся.</a:t>
            </a:r>
            <a:endParaRPr lang="ru-RU" sz="2000" dirty="0" smtClean="0">
              <a:latin typeface="Arial" pitchFamily="34" charset="0"/>
            </a:endParaRPr>
          </a:p>
          <a:p>
            <a:pPr lvl="0" eaLnBrk="0" hangingPunct="0"/>
            <a:r>
              <a:rPr lang="ru-RU" sz="2000" i="1" dirty="0" smtClean="0">
                <a:solidFill>
                  <a:srgbClr val="1B244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4.</a:t>
            </a:r>
            <a:r>
              <a:rPr lang="ru-RU" sz="2000" dirty="0" smtClean="0">
                <a:solidFill>
                  <a:srgbClr val="333333"/>
                </a:solidFill>
                <a:latin typeface="Calibri"/>
                <a:ea typeface="Calibri" pitchFamily="34" charset="0"/>
                <a:cs typeface="Times New Roman" pitchFamily="18" charset="0"/>
              </a:rPr>
              <a:t> </a:t>
            </a:r>
            <a:r>
              <a:rPr lang="ru-RU" sz="2000" b="1" dirty="0" smtClean="0">
                <a:solidFill>
                  <a:srgbClr val="333333"/>
                </a:solidFill>
                <a:latin typeface="Calibri"/>
                <a:ea typeface="Calibri" pitchFamily="34" charset="0"/>
                <a:cs typeface="Times New Roman" pitchFamily="18" charset="0"/>
              </a:rPr>
              <a:t>В</a:t>
            </a:r>
            <a:r>
              <a:rPr lang="ru-RU" sz="2000" b="1" dirty="0" smtClean="0">
                <a:solidFill>
                  <a:srgbClr val="333333"/>
                </a:solidFill>
                <a:ea typeface="Calibri" pitchFamily="34" charset="0"/>
                <a:cs typeface="Times New Roman" pitchFamily="18" charset="0"/>
              </a:rPr>
              <a:t>сё, что способно удовлетворять потребности людей и приносить пользу.</a:t>
            </a:r>
            <a:endParaRPr lang="ru-RU" sz="2000" dirty="0" smtClean="0">
              <a:latin typeface="Arial" pitchFamily="34" charset="0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0" y="0"/>
            <a:ext cx="22313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5">
            <a:extLst>
              <a:ext uri="{FF2B5EF4-FFF2-40B4-BE49-F238E27FC236}">
                <a16:creationId xmlns:a16="http://schemas.microsoft.com/office/drawing/2014/main" id="{25A05F3B-6EEE-4367-A37C-DAFEACB98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5139" y="1071546"/>
            <a:ext cx="810739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ru-RU" sz="3600" dirty="0" smtClean="0"/>
          </a:p>
          <a:p>
            <a:r>
              <a:rPr lang="ru-RU" sz="3600" b="1" dirty="0" smtClean="0"/>
              <a:t> </a:t>
            </a:r>
            <a:endParaRPr lang="ru-RU" sz="3600" dirty="0" smtClean="0"/>
          </a:p>
          <a:p>
            <a:pPr algn="ctr" eaLnBrk="1" hangingPunct="1"/>
            <a:endParaRPr lang="ru-RU" sz="3600" b="1" dirty="0"/>
          </a:p>
        </p:txBody>
      </p:sp>
      <p:sp>
        <p:nvSpPr>
          <p:cNvPr id="2051" name="Text Box 10">
            <a:extLst>
              <a:ext uri="{FF2B5EF4-FFF2-40B4-BE49-F238E27FC236}">
                <a16:creationId xmlns:a16="http://schemas.microsoft.com/office/drawing/2014/main" id="{B9F098E2-D0EC-4D96-8ED5-961D5951E4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0" y="6553200"/>
            <a:ext cx="219551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400">
                <a:solidFill>
                  <a:srgbClr val="000099"/>
                </a:solidFill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66D29F47-EDCC-4190-AB11-0943FFEA4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F5831B3-5F89-4E2F-9E34-38B73D250FDD}" type="slidenum">
              <a:rPr lang="ru-RU" altLang="en-US">
                <a:solidFill>
                  <a:srgbClr val="898989"/>
                </a:solidFill>
              </a:rPr>
              <a:pPr eaLnBrk="1" hangingPunct="1"/>
              <a:t>9</a:t>
            </a:fld>
            <a:endParaRPr lang="ru-RU" altLang="en-US">
              <a:solidFill>
                <a:srgbClr val="898989"/>
              </a:solidFill>
            </a:endParaRPr>
          </a:p>
        </p:txBody>
      </p:sp>
      <p:sp>
        <p:nvSpPr>
          <p:cNvPr id="2055" name="Прямоугольник 9">
            <a:extLst>
              <a:ext uri="{FF2B5EF4-FFF2-40B4-BE49-F238E27FC236}">
                <a16:creationId xmlns:a16="http://schemas.microsoft.com/office/drawing/2014/main" id="{E26A5DAC-7025-4DF7-B563-48A630E3C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500813"/>
            <a:ext cx="17145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400" dirty="0" smtClean="0">
                <a:solidFill>
                  <a:srgbClr val="0000FF"/>
                </a:solidFill>
                <a:latin typeface="Arial" panose="020B0604020202020204" pitchFamily="34" charset="0"/>
              </a:rPr>
              <a:t>https</a:t>
            </a:r>
            <a:r>
              <a:rPr lang="en-US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://</a:t>
            </a:r>
            <a:r>
              <a:rPr lang="ru-RU" altLang="en-US" sz="1400" dirty="0" err="1">
                <a:solidFill>
                  <a:srgbClr val="0000FF"/>
                </a:solidFill>
                <a:latin typeface="Arial" panose="020B0604020202020204" pitchFamily="34" charset="0"/>
              </a:rPr>
              <a:t>цатт.рф</a:t>
            </a:r>
            <a:r>
              <a:rPr lang="ru-RU" altLang="en-US" sz="1400" dirty="0">
                <a:solidFill>
                  <a:srgbClr val="0000FF"/>
                </a:solidFill>
                <a:latin typeface="Arial" panose="020B0604020202020204" pitchFamily="34" charset="0"/>
              </a:rPr>
              <a:t>/</a:t>
            </a:r>
          </a:p>
        </p:txBody>
      </p:sp>
      <p:pic>
        <p:nvPicPr>
          <p:cNvPr id="9" name="LOG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142852"/>
            <a:ext cx="1836868" cy="584775"/>
          </a:xfrm>
          <a:prstGeom prst="rect">
            <a:avLst/>
          </a:prstGeom>
        </p:spPr>
      </p:pic>
      <p:sp>
        <p:nvSpPr>
          <p:cNvPr id="13315" name="AutoShape 3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7" name="AutoShape 5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19" name="AutoShape 7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928662" y="1785926"/>
            <a:ext cx="735811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/>
            <a:r>
              <a:rPr lang="ru-RU" sz="2400" b="1" dirty="0" smtClean="0">
                <a:solidFill>
                  <a:srgbClr val="1B244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4.Банковская станция  </a:t>
            </a:r>
            <a:endParaRPr lang="ru-RU" sz="2400" dirty="0" smtClean="0">
              <a:latin typeface="Arial" pitchFamily="34" charset="0"/>
            </a:endParaRPr>
          </a:p>
          <a:p>
            <a:pPr lvl="0" indent="449263" eaLnBrk="0" hangingPunct="0"/>
            <a:r>
              <a:rPr lang="ru-RU" sz="2400" i="1" dirty="0" smtClean="0">
                <a:solidFill>
                  <a:srgbClr val="1B2440"/>
                </a:solidFill>
                <a:ea typeface="Times New Roman" pitchFamily="18" charset="0"/>
                <a:cs typeface="Times New Roman" pitchFamily="18" charset="0"/>
              </a:rPr>
              <a:t>Пенсионер  положил  в банк  3000 </a:t>
            </a:r>
            <a:r>
              <a:rPr lang="ru-RU" sz="2400" i="1" dirty="0" err="1" smtClean="0">
                <a:solidFill>
                  <a:srgbClr val="1B2440"/>
                </a:solidFill>
                <a:ea typeface="Times New Roman" pitchFamily="18" charset="0"/>
                <a:cs typeface="Times New Roman" pitchFamily="18" charset="0"/>
              </a:rPr>
              <a:t>руб</a:t>
            </a:r>
            <a:r>
              <a:rPr lang="ru-RU" sz="2400" i="1" dirty="0" smtClean="0">
                <a:solidFill>
                  <a:srgbClr val="1B2440"/>
                </a:solidFill>
                <a:ea typeface="Times New Roman" pitchFamily="18" charset="0"/>
                <a:cs typeface="Times New Roman" pitchFamily="18" charset="0"/>
              </a:rPr>
              <a:t>, через год, он решил снять сумму денег которую положил,  оказалось что эта сумма стала больше и составила 3150 руб. Сколько денег накопилось на счете  пенсионера</a:t>
            </a:r>
            <a:r>
              <a:rPr lang="ru-RU" sz="2400" b="1" dirty="0" smtClean="0">
                <a:solidFill>
                  <a:srgbClr val="1B2440"/>
                </a:solidFill>
                <a:ea typeface="Times New Roman" pitchFamily="18" charset="0"/>
                <a:cs typeface="Times New Roman" pitchFamily="18" charset="0"/>
              </a:rPr>
              <a:t>.  </a:t>
            </a:r>
          </a:p>
          <a:p>
            <a:pPr lvl="0" indent="449263" eaLnBrk="0" hangingPunct="0"/>
            <a:r>
              <a:rPr lang="ru-RU" sz="1600" b="1" dirty="0" smtClean="0">
                <a:solidFill>
                  <a:srgbClr val="1B2440"/>
                </a:solidFill>
                <a:cs typeface="Times New Roman" pitchFamily="18" charset="0"/>
              </a:rPr>
              <a:t>Какая это функция денег?</a:t>
            </a:r>
            <a:endParaRPr lang="ru-RU" sz="1600" dirty="0" smtClean="0"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4509</TotalTime>
  <Words>654</Words>
  <Application>Microsoft Office PowerPoint</Application>
  <PresentationFormat>Экран (4:3)</PresentationFormat>
  <Paragraphs>154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inherit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Новый</dc:title>
  <dc:creator>Наталия</dc:creator>
  <cp:lastModifiedBy>Заочное</cp:lastModifiedBy>
  <cp:revision>443</cp:revision>
  <cp:lastPrinted>2017-02-27T19:51:37Z</cp:lastPrinted>
  <dcterms:created xsi:type="dcterms:W3CDTF">2016-01-25T17:06:27Z</dcterms:created>
  <dcterms:modified xsi:type="dcterms:W3CDTF">2025-02-14T13:58:46Z</dcterms:modified>
</cp:coreProperties>
</file>