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62" r:id="rId3"/>
    <p:sldId id="257" r:id="rId4"/>
    <p:sldId id="263" r:id="rId5"/>
    <p:sldId id="264" r:id="rId6"/>
    <p:sldId id="265" r:id="rId7"/>
    <p:sldId id="266" r:id="rId8"/>
    <p:sldId id="267" r:id="rId9"/>
    <p:sldId id="268" r:id="rId10"/>
    <p:sldId id="269" r:id="rId11"/>
    <p:sldId id="270" r:id="rId12"/>
    <p:sldId id="271" r:id="rId13"/>
    <p:sldId id="273" r:id="rId14"/>
    <p:sldId id="274" r:id="rId15"/>
    <p:sldId id="260"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96" autoAdjust="0"/>
  </p:normalViewPr>
  <p:slideViewPr>
    <p:cSldViewPr snapToGrid="0">
      <p:cViewPr varScale="1">
        <p:scale>
          <a:sx n="113" d="100"/>
          <a:sy n="113" d="100"/>
        </p:scale>
        <p:origin x="4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D0826B-7995-4738-8EB4-F8A8573F79C7}" type="datetimeFigureOut">
              <a:rPr lang="ru-RU" smtClean="0"/>
              <a:t>29.10.2024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7B1BFE-C64B-44D2-A8E0-64208720BD8E}" type="slidenum">
              <a:rPr lang="ru-RU" smtClean="0"/>
              <a:t>‹#›</a:t>
            </a:fld>
            <a:endParaRPr lang="ru-RU"/>
          </a:p>
        </p:txBody>
      </p:sp>
    </p:spTree>
    <p:extLst>
      <p:ext uri="{BB962C8B-B14F-4D97-AF65-F5344CB8AC3E}">
        <p14:creationId xmlns:p14="http://schemas.microsoft.com/office/powerpoint/2010/main" val="2370859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Social media has become an integral part of modern life, especially for young people. It offers countless opportunities for connection, information, and entertainment. However, it’s important to consider the impact it has on youth culture.</a:t>
            </a:r>
            <a:endParaRPr lang="ru-RU" dirty="0" smtClean="0"/>
          </a:p>
        </p:txBody>
      </p:sp>
      <p:sp>
        <p:nvSpPr>
          <p:cNvPr id="4" name="Номер слайда 3"/>
          <p:cNvSpPr>
            <a:spLocks noGrp="1"/>
          </p:cNvSpPr>
          <p:nvPr>
            <p:ph type="sldNum" sz="quarter" idx="10"/>
          </p:nvPr>
        </p:nvSpPr>
        <p:spPr/>
        <p:txBody>
          <a:bodyPr/>
          <a:lstStyle/>
          <a:p>
            <a:fld id="{937B1BFE-C64B-44D2-A8E0-64208720BD8E}" type="slidenum">
              <a:rPr lang="ru-RU" smtClean="0"/>
              <a:t>2</a:t>
            </a:fld>
            <a:endParaRPr lang="ru-RU"/>
          </a:p>
        </p:txBody>
      </p:sp>
    </p:spTree>
    <p:extLst>
      <p:ext uri="{BB962C8B-B14F-4D97-AF65-F5344CB8AC3E}">
        <p14:creationId xmlns:p14="http://schemas.microsoft.com/office/powerpoint/2010/main" val="370100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Social media has become an integral part of modern life, especially for young people. It offers countless opportunities for connection, information, and entertainment. However, it’s important to consider the impact it has on youth culture.</a:t>
            </a:r>
            <a:endParaRPr lang="ru-RU" dirty="0" smtClean="0"/>
          </a:p>
        </p:txBody>
      </p:sp>
      <p:sp>
        <p:nvSpPr>
          <p:cNvPr id="4" name="Номер слайда 3"/>
          <p:cNvSpPr>
            <a:spLocks noGrp="1"/>
          </p:cNvSpPr>
          <p:nvPr>
            <p:ph type="sldNum" sz="quarter" idx="10"/>
          </p:nvPr>
        </p:nvSpPr>
        <p:spPr/>
        <p:txBody>
          <a:bodyPr/>
          <a:lstStyle/>
          <a:p>
            <a:fld id="{937B1BFE-C64B-44D2-A8E0-64208720BD8E}" type="slidenum">
              <a:rPr lang="ru-RU" smtClean="0"/>
              <a:t>4</a:t>
            </a:fld>
            <a:endParaRPr lang="ru-RU"/>
          </a:p>
        </p:txBody>
      </p:sp>
    </p:spTree>
    <p:extLst>
      <p:ext uri="{BB962C8B-B14F-4D97-AF65-F5344CB8AC3E}">
        <p14:creationId xmlns:p14="http://schemas.microsoft.com/office/powerpoint/2010/main" val="1037728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37B1BFE-C64B-44D2-A8E0-64208720BD8E}" type="slidenum">
              <a:rPr lang="ru-RU" smtClean="0"/>
              <a:t>14</a:t>
            </a:fld>
            <a:endParaRPr lang="ru-RU"/>
          </a:p>
        </p:txBody>
      </p:sp>
    </p:spTree>
    <p:extLst>
      <p:ext uri="{BB962C8B-B14F-4D97-AF65-F5344CB8AC3E}">
        <p14:creationId xmlns:p14="http://schemas.microsoft.com/office/powerpoint/2010/main" val="3678719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FC902D18-C3B5-4162-A8CD-7B0B2BB20A64}" type="datetimeFigureOut">
              <a:rPr lang="ru-RU" smtClean="0"/>
              <a:t>29.10.2024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936DFE7-21DA-46C5-AF60-B05F9E82F0F2}" type="slidenum">
              <a:rPr lang="ru-RU" smtClean="0"/>
              <a:t>‹#›</a:t>
            </a:fld>
            <a:endParaRPr lang="ru-RU"/>
          </a:p>
        </p:txBody>
      </p:sp>
    </p:spTree>
    <p:extLst>
      <p:ext uri="{BB962C8B-B14F-4D97-AF65-F5344CB8AC3E}">
        <p14:creationId xmlns:p14="http://schemas.microsoft.com/office/powerpoint/2010/main" val="353455297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C902D18-C3B5-4162-A8CD-7B0B2BB20A64}" type="datetimeFigureOut">
              <a:rPr lang="ru-RU" smtClean="0"/>
              <a:t>29.10.2024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936DFE7-21DA-46C5-AF60-B05F9E82F0F2}" type="slidenum">
              <a:rPr lang="ru-RU" smtClean="0"/>
              <a:t>‹#›</a:t>
            </a:fld>
            <a:endParaRPr lang="ru-RU"/>
          </a:p>
        </p:txBody>
      </p:sp>
    </p:spTree>
    <p:extLst>
      <p:ext uri="{BB962C8B-B14F-4D97-AF65-F5344CB8AC3E}">
        <p14:creationId xmlns:p14="http://schemas.microsoft.com/office/powerpoint/2010/main" val="1819498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C902D18-C3B5-4162-A8CD-7B0B2BB20A64}" type="datetimeFigureOut">
              <a:rPr lang="ru-RU" smtClean="0"/>
              <a:t>29.10.2024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936DFE7-21DA-46C5-AF60-B05F9E82F0F2}" type="slidenum">
              <a:rPr lang="ru-RU" smtClean="0"/>
              <a:t>‹#›</a:t>
            </a:fld>
            <a:endParaRPr lang="ru-RU"/>
          </a:p>
        </p:txBody>
      </p:sp>
    </p:spTree>
    <p:extLst>
      <p:ext uri="{BB962C8B-B14F-4D97-AF65-F5344CB8AC3E}">
        <p14:creationId xmlns:p14="http://schemas.microsoft.com/office/powerpoint/2010/main" val="406160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C902D18-C3B5-4162-A8CD-7B0B2BB20A64}" type="datetimeFigureOut">
              <a:rPr lang="ru-RU" smtClean="0"/>
              <a:t>29.10.2024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936DFE7-21DA-46C5-AF60-B05F9E82F0F2}" type="slidenum">
              <a:rPr lang="ru-RU" smtClean="0"/>
              <a:t>‹#›</a:t>
            </a:fld>
            <a:endParaRPr lang="ru-RU"/>
          </a:p>
        </p:txBody>
      </p:sp>
    </p:spTree>
    <p:extLst>
      <p:ext uri="{BB962C8B-B14F-4D97-AF65-F5344CB8AC3E}">
        <p14:creationId xmlns:p14="http://schemas.microsoft.com/office/powerpoint/2010/main" val="1331626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7" name="Date Placeholder 6"/>
          <p:cNvSpPr>
            <a:spLocks noGrp="1"/>
          </p:cNvSpPr>
          <p:nvPr>
            <p:ph type="dt" sz="half" idx="10"/>
          </p:nvPr>
        </p:nvSpPr>
        <p:spPr/>
        <p:txBody>
          <a:bodyPr/>
          <a:lstStyle/>
          <a:p>
            <a:fld id="{FC902D18-C3B5-4162-A8CD-7B0B2BB20A64}" type="datetimeFigureOut">
              <a:rPr lang="ru-RU" smtClean="0"/>
              <a:t>29.10.2024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936DFE7-21DA-46C5-AF60-B05F9E82F0F2}" type="slidenum">
              <a:rPr lang="ru-RU" smtClean="0"/>
              <a:t>‹#›</a:t>
            </a:fld>
            <a:endParaRPr lang="ru-RU"/>
          </a:p>
        </p:txBody>
      </p:sp>
    </p:spTree>
    <p:extLst>
      <p:ext uri="{BB962C8B-B14F-4D97-AF65-F5344CB8AC3E}">
        <p14:creationId xmlns:p14="http://schemas.microsoft.com/office/powerpoint/2010/main" val="249548635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7"/>
          <p:cNvSpPr>
            <a:spLocks noGrp="1"/>
          </p:cNvSpPr>
          <p:nvPr>
            <p:ph type="dt" sz="half" idx="10"/>
          </p:nvPr>
        </p:nvSpPr>
        <p:spPr/>
        <p:txBody>
          <a:bodyPr/>
          <a:lstStyle/>
          <a:p>
            <a:fld id="{FC902D18-C3B5-4162-A8CD-7B0B2BB20A64}" type="datetimeFigureOut">
              <a:rPr lang="ru-RU" smtClean="0"/>
              <a:t>29.10.2024</a:t>
            </a:fld>
            <a:endParaRPr lang="ru-RU"/>
          </a:p>
        </p:txBody>
      </p:sp>
      <p:sp>
        <p:nvSpPr>
          <p:cNvPr id="9" name="Footer Placeholder 8"/>
          <p:cNvSpPr>
            <a:spLocks noGrp="1"/>
          </p:cNvSpPr>
          <p:nvPr>
            <p:ph type="ftr" sz="quarter" idx="11"/>
          </p:nvPr>
        </p:nvSpPr>
        <p:spPr/>
        <p:txBody>
          <a:bodyPr/>
          <a:lstStyle/>
          <a:p>
            <a:endParaRPr lang="ru-RU"/>
          </a:p>
        </p:txBody>
      </p:sp>
      <p:sp>
        <p:nvSpPr>
          <p:cNvPr id="10" name="Slide Number Placeholder 9"/>
          <p:cNvSpPr>
            <a:spLocks noGrp="1"/>
          </p:cNvSpPr>
          <p:nvPr>
            <p:ph type="sldNum" sz="quarter" idx="12"/>
          </p:nvPr>
        </p:nvSpPr>
        <p:spPr/>
        <p:txBody>
          <a:bodyPr/>
          <a:lstStyle/>
          <a:p>
            <a:fld id="{5936DFE7-21DA-46C5-AF60-B05F9E82F0F2}" type="slidenum">
              <a:rPr lang="ru-RU" smtClean="0"/>
              <a:t>‹#›</a:t>
            </a:fld>
            <a:endParaRPr lang="ru-RU"/>
          </a:p>
        </p:txBody>
      </p:sp>
    </p:spTree>
    <p:extLst>
      <p:ext uri="{BB962C8B-B14F-4D97-AF65-F5344CB8AC3E}">
        <p14:creationId xmlns:p14="http://schemas.microsoft.com/office/powerpoint/2010/main" val="906889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583436" y="3143250"/>
            <a:ext cx="4270248" cy="2596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FC902D18-C3B5-4162-A8CD-7B0B2BB20A64}" type="datetimeFigureOut">
              <a:rPr lang="ru-RU" smtClean="0"/>
              <a:t>29.10.2024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936DFE7-21DA-46C5-AF60-B05F9E82F0F2}"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1216166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C902D18-C3B5-4162-A8CD-7B0B2BB20A64}" type="datetimeFigureOut">
              <a:rPr lang="ru-RU" smtClean="0"/>
              <a:t>29.10.2024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936DFE7-21DA-46C5-AF60-B05F9E82F0F2}" type="slidenum">
              <a:rPr lang="ru-RU" smtClean="0"/>
              <a:t>‹#›</a:t>
            </a:fld>
            <a:endParaRPr lang="ru-RU"/>
          </a:p>
        </p:txBody>
      </p:sp>
    </p:spTree>
    <p:extLst>
      <p:ext uri="{BB962C8B-B14F-4D97-AF65-F5344CB8AC3E}">
        <p14:creationId xmlns:p14="http://schemas.microsoft.com/office/powerpoint/2010/main" val="105773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902D18-C3B5-4162-A8CD-7B0B2BB20A64}" type="datetimeFigureOut">
              <a:rPr lang="ru-RU" smtClean="0"/>
              <a:t>29.10.2024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936DFE7-21DA-46C5-AF60-B05F9E82F0F2}" type="slidenum">
              <a:rPr lang="ru-RU" smtClean="0"/>
              <a:t>‹#›</a:t>
            </a:fld>
            <a:endParaRPr lang="ru-RU"/>
          </a:p>
        </p:txBody>
      </p:sp>
    </p:spTree>
    <p:extLst>
      <p:ext uri="{BB962C8B-B14F-4D97-AF65-F5344CB8AC3E}">
        <p14:creationId xmlns:p14="http://schemas.microsoft.com/office/powerpoint/2010/main" val="2218081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9" name="Date Placeholder 8"/>
          <p:cNvSpPr>
            <a:spLocks noGrp="1"/>
          </p:cNvSpPr>
          <p:nvPr>
            <p:ph type="dt" sz="half" idx="10"/>
          </p:nvPr>
        </p:nvSpPr>
        <p:spPr/>
        <p:txBody>
          <a:bodyPr/>
          <a:lstStyle/>
          <a:p>
            <a:fld id="{FC902D18-C3B5-4162-A8CD-7B0B2BB20A64}" type="datetimeFigureOut">
              <a:rPr lang="ru-RU" smtClean="0"/>
              <a:t>29.10.2024</a:t>
            </a:fld>
            <a:endParaRPr lang="ru-RU"/>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ru-RU"/>
          </a:p>
        </p:txBody>
      </p:sp>
      <p:sp>
        <p:nvSpPr>
          <p:cNvPr id="11" name="Slide Number Placeholder 10"/>
          <p:cNvSpPr>
            <a:spLocks noGrp="1"/>
          </p:cNvSpPr>
          <p:nvPr>
            <p:ph type="sldNum" sz="quarter" idx="12"/>
          </p:nvPr>
        </p:nvSpPr>
        <p:spPr/>
        <p:txBody>
          <a:bodyPr/>
          <a:lstStyle/>
          <a:p>
            <a:fld id="{5936DFE7-21DA-46C5-AF60-B05F9E82F0F2}" type="slidenum">
              <a:rPr lang="ru-RU" smtClean="0"/>
              <a:t>‹#›</a:t>
            </a:fld>
            <a:endParaRPr lang="ru-RU"/>
          </a:p>
        </p:txBody>
      </p:sp>
    </p:spTree>
    <p:extLst>
      <p:ext uri="{BB962C8B-B14F-4D97-AF65-F5344CB8AC3E}">
        <p14:creationId xmlns:p14="http://schemas.microsoft.com/office/powerpoint/2010/main" val="3203298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FC902D18-C3B5-4162-A8CD-7B0B2BB20A64}" type="datetimeFigureOut">
              <a:rPr lang="ru-RU" smtClean="0"/>
              <a:t>29.10.2024</a:t>
            </a:fld>
            <a:endParaRPr lang="ru-RU"/>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ru-RU"/>
          </a:p>
        </p:txBody>
      </p:sp>
      <p:sp>
        <p:nvSpPr>
          <p:cNvPr id="10" name="Slide Number Placeholder 9"/>
          <p:cNvSpPr>
            <a:spLocks noGrp="1"/>
          </p:cNvSpPr>
          <p:nvPr>
            <p:ph type="sldNum" sz="quarter" idx="12"/>
          </p:nvPr>
        </p:nvSpPr>
        <p:spPr/>
        <p:txBody>
          <a:bodyPr/>
          <a:lstStyle/>
          <a:p>
            <a:fld id="{5936DFE7-21DA-46C5-AF60-B05F9E82F0F2}" type="slidenum">
              <a:rPr lang="ru-RU" smtClean="0"/>
              <a:t>‹#›</a:t>
            </a:fld>
            <a:endParaRPr lang="ru-RU"/>
          </a:p>
        </p:txBody>
      </p:sp>
    </p:spTree>
    <p:extLst>
      <p:ext uri="{BB962C8B-B14F-4D97-AF65-F5344CB8AC3E}">
        <p14:creationId xmlns:p14="http://schemas.microsoft.com/office/powerpoint/2010/main" val="277420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C902D18-C3B5-4162-A8CD-7B0B2BB20A64}" type="datetimeFigureOut">
              <a:rPr lang="ru-RU" smtClean="0"/>
              <a:t>29.10.2024</a:t>
            </a:fld>
            <a:endParaRPr lang="ru-RU"/>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ru-RU"/>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936DFE7-21DA-46C5-AF60-B05F9E82F0F2}" type="slidenum">
              <a:rPr lang="ru-RU" smtClean="0"/>
              <a:t>‹#›</a:t>
            </a:fld>
            <a:endParaRPr lang="ru-RU"/>
          </a:p>
        </p:txBody>
      </p:sp>
    </p:spTree>
    <p:extLst>
      <p:ext uri="{BB962C8B-B14F-4D97-AF65-F5344CB8AC3E}">
        <p14:creationId xmlns:p14="http://schemas.microsoft.com/office/powerpoint/2010/main" val="453287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2447" y="1969651"/>
            <a:ext cx="9144000" cy="2387600"/>
          </a:xfrm>
        </p:spPr>
        <p:txBody>
          <a:bodyPr/>
          <a:lstStyle/>
          <a:p>
            <a:r>
              <a:rPr lang="en-US" dirty="0"/>
              <a:t>The Impact of Social Media on Youth Culture</a:t>
            </a:r>
            <a:endParaRPr lang="ru-RU" dirty="0"/>
          </a:p>
        </p:txBody>
      </p:sp>
    </p:spTree>
    <p:extLst>
      <p:ext uri="{BB962C8B-B14F-4D97-AF65-F5344CB8AC3E}">
        <p14:creationId xmlns:p14="http://schemas.microsoft.com/office/powerpoint/2010/main" val="3108889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612467" y="1955800"/>
            <a:ext cx="4741332" cy="4487333"/>
          </a:xfrm>
        </p:spPr>
        <p:txBody>
          <a:bodyPr>
            <a:noAutofit/>
          </a:bodyPr>
          <a:lstStyle/>
          <a:p>
            <a:r>
              <a:rPr lang="en-US" sz="2800" b="1" dirty="0"/>
              <a:t>Addiction:</a:t>
            </a:r>
            <a:r>
              <a:rPr lang="en-US" sz="2800" dirty="0"/>
              <a:t> The constant notifications and social pressure can lead to excessive social media usage, potentially affecting academics, relationships, and overall well-being.</a:t>
            </a:r>
          </a:p>
        </p:txBody>
      </p:sp>
      <p:sp>
        <p:nvSpPr>
          <p:cNvPr id="6" name="Заголовок 1"/>
          <p:cNvSpPr txBox="1">
            <a:spLocks/>
          </p:cNvSpPr>
          <p:nvPr/>
        </p:nvSpPr>
        <p:spPr bwMode="black">
          <a:xfrm>
            <a:off x="2400470" y="4058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mtClean="0"/>
              <a:t>The Challenges of Social Media</a:t>
            </a:r>
            <a:endParaRPr lang="ru-RU" dirty="0"/>
          </a:p>
        </p:txBody>
      </p:sp>
      <p:pic>
        <p:nvPicPr>
          <p:cNvPr id="6146" name="Picture 2" descr="https://i.pinimg.com/originals/2b/0e/f7/2b0ef79045a0e9c7e9dd8107078955f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441" y="1947333"/>
            <a:ext cx="44958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21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612467" y="1955800"/>
            <a:ext cx="4741332" cy="4487333"/>
          </a:xfrm>
        </p:spPr>
        <p:txBody>
          <a:bodyPr>
            <a:noAutofit/>
          </a:bodyPr>
          <a:lstStyle/>
          <a:p>
            <a:r>
              <a:rPr lang="en-US" sz="2800" b="1" dirty="0"/>
              <a:t>Social Isolation:</a:t>
            </a:r>
            <a:r>
              <a:rPr lang="en-US" sz="2800" dirty="0"/>
              <a:t> While social media connects people, it can also lead to social isolation, as people spend less time in real-world interactions.</a:t>
            </a:r>
          </a:p>
        </p:txBody>
      </p:sp>
      <p:sp>
        <p:nvSpPr>
          <p:cNvPr id="6" name="Заголовок 1"/>
          <p:cNvSpPr txBox="1">
            <a:spLocks/>
          </p:cNvSpPr>
          <p:nvPr/>
        </p:nvSpPr>
        <p:spPr bwMode="black">
          <a:xfrm>
            <a:off x="2400470" y="4058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mtClean="0"/>
              <a:t>The Challenges of Social Media</a:t>
            </a:r>
            <a:endParaRPr lang="ru-RU" dirty="0"/>
          </a:p>
        </p:txBody>
      </p:sp>
      <p:pic>
        <p:nvPicPr>
          <p:cNvPr id="7170" name="Picture 2" descr="https://i.pinimg.com/originals/c9/09/f8/c909f884a9d24a82ea6e1ca1dc78cc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648" y="2116667"/>
            <a:ext cx="6022418" cy="338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237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612467" y="1955800"/>
            <a:ext cx="4741332" cy="4487333"/>
          </a:xfrm>
        </p:spPr>
        <p:txBody>
          <a:bodyPr>
            <a:noAutofit/>
          </a:bodyPr>
          <a:lstStyle/>
          <a:p>
            <a:r>
              <a:rPr lang="en-US" sz="2800" b="1" dirty="0"/>
              <a:t>Identity Crisis:</a:t>
            </a:r>
            <a:r>
              <a:rPr lang="en-US" sz="2800" dirty="0"/>
              <a:t> Social media can influence young people’s self-perception and body image, leading to insecurity and a desire to conform to unrealistic standards.</a:t>
            </a:r>
          </a:p>
        </p:txBody>
      </p:sp>
      <p:sp>
        <p:nvSpPr>
          <p:cNvPr id="6" name="Заголовок 1"/>
          <p:cNvSpPr txBox="1">
            <a:spLocks/>
          </p:cNvSpPr>
          <p:nvPr/>
        </p:nvSpPr>
        <p:spPr bwMode="black">
          <a:xfrm>
            <a:off x="2400470" y="4058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mtClean="0"/>
              <a:t>The Challenges of Social Media</a:t>
            </a:r>
            <a:endParaRPr lang="ru-RU" dirty="0"/>
          </a:p>
        </p:txBody>
      </p:sp>
      <p:pic>
        <p:nvPicPr>
          <p:cNvPr id="8194" name="Picture 2" descr="https://avatars.dzeninfra.ru/get-zen_doc/1586459/pub_5e95e2a17c2aaa48d52d36ee_5e95e4f7469c497210cffce9/scale_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32" y="2211916"/>
            <a:ext cx="5384802" cy="302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839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31136" y="719159"/>
            <a:ext cx="7729728" cy="1188720"/>
          </a:xfrm>
        </p:spPr>
        <p:txBody>
          <a:bodyPr/>
          <a:lstStyle/>
          <a:p>
            <a:r>
              <a:rPr lang="en-US" dirty="0"/>
              <a:t>What’s Your Take?</a:t>
            </a:r>
            <a:endParaRPr lang="ru-RU" dirty="0"/>
          </a:p>
        </p:txBody>
      </p:sp>
      <p:sp>
        <p:nvSpPr>
          <p:cNvPr id="3" name="Объект 2"/>
          <p:cNvSpPr>
            <a:spLocks noGrp="1"/>
          </p:cNvSpPr>
          <p:nvPr>
            <p:ph idx="1"/>
          </p:nvPr>
        </p:nvSpPr>
        <p:spPr>
          <a:xfrm>
            <a:off x="631867" y="2125132"/>
            <a:ext cx="11221466" cy="4309533"/>
          </a:xfrm>
        </p:spPr>
        <p:txBody>
          <a:bodyPr>
            <a:normAutofit/>
          </a:bodyPr>
          <a:lstStyle/>
          <a:p>
            <a:pPr marL="0" indent="0" algn="ctr">
              <a:buNone/>
            </a:pPr>
            <a:r>
              <a:rPr lang="en-US" sz="2400" b="1" dirty="0" smtClean="0"/>
              <a:t>Homework:</a:t>
            </a:r>
          </a:p>
          <a:p>
            <a:pPr marL="0" indent="0" algn="ctr">
              <a:buNone/>
            </a:pPr>
            <a:r>
              <a:rPr lang="en-US" sz="2800" b="1" i="1" dirty="0" smtClean="0">
                <a:solidFill>
                  <a:srgbClr val="FF0000"/>
                </a:solidFill>
              </a:rPr>
              <a:t>Group Project </a:t>
            </a:r>
            <a:endParaRPr lang="en-US" sz="2800" b="1" i="1" dirty="0">
              <a:solidFill>
                <a:srgbClr val="FF0000"/>
              </a:solidFill>
            </a:endParaRPr>
          </a:p>
          <a:p>
            <a:pPr marL="0" indent="0">
              <a:buNone/>
            </a:pPr>
            <a:r>
              <a:rPr lang="en-US" sz="2400" dirty="0" smtClean="0"/>
              <a:t>Prepare a presentation about social media and its impact on young generation</a:t>
            </a:r>
            <a:endParaRPr lang="en-US" sz="2400" b="1" dirty="0"/>
          </a:p>
          <a:p>
            <a:pPr marL="0" indent="0">
              <a:buNone/>
            </a:pPr>
            <a:endParaRPr lang="en-US" sz="2000" dirty="0" smtClean="0"/>
          </a:p>
          <a:p>
            <a:pPr marL="0" indent="0">
              <a:buNone/>
            </a:pPr>
            <a:r>
              <a:rPr lang="en-US" sz="2400" dirty="0" smtClean="0"/>
              <a:t>You can talk about the things we discussed today:</a:t>
            </a:r>
          </a:p>
          <a:p>
            <a:endParaRPr lang="en-US" dirty="0" smtClean="0"/>
          </a:p>
          <a:p>
            <a:r>
              <a:rPr lang="en-US" sz="2400" b="1" dirty="0"/>
              <a:t>Positive Impact: </a:t>
            </a:r>
            <a:r>
              <a:rPr lang="en-US" sz="2400" dirty="0"/>
              <a:t>Communication, information, inspiration, community</a:t>
            </a:r>
          </a:p>
          <a:p>
            <a:r>
              <a:rPr lang="en-US" sz="2400" b="1" dirty="0"/>
              <a:t>Negative Impact: </a:t>
            </a:r>
            <a:r>
              <a:rPr lang="en-US" sz="2400" dirty="0"/>
              <a:t>Cyberbullying, addiction, social isolation, identity crisis</a:t>
            </a:r>
          </a:p>
          <a:p>
            <a:r>
              <a:rPr lang="en-US" sz="2400" b="1" dirty="0"/>
              <a:t>Other:</a:t>
            </a:r>
            <a:r>
              <a:rPr lang="en-US" sz="2400" dirty="0"/>
              <a:t> Social media trends, influencers, the future of social media</a:t>
            </a:r>
            <a:r>
              <a:rPr lang="en-US" sz="2400" dirty="0" smtClean="0"/>
              <a:t>.</a:t>
            </a:r>
          </a:p>
          <a:p>
            <a:endParaRPr lang="en-US" sz="2000" dirty="0" smtClean="0"/>
          </a:p>
        </p:txBody>
      </p:sp>
    </p:spTree>
    <p:extLst>
      <p:ext uri="{BB962C8B-B14F-4D97-AF65-F5344CB8AC3E}">
        <p14:creationId xmlns:p14="http://schemas.microsoft.com/office/powerpoint/2010/main" val="2196226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31136" y="719159"/>
            <a:ext cx="7729728" cy="1188720"/>
          </a:xfrm>
        </p:spPr>
        <p:txBody>
          <a:bodyPr/>
          <a:lstStyle/>
          <a:p>
            <a:r>
              <a:rPr lang="en-US" dirty="0" smtClean="0"/>
              <a:t>Project’s plan</a:t>
            </a:r>
            <a:endParaRPr lang="ru-RU" dirty="0"/>
          </a:p>
        </p:txBody>
      </p:sp>
      <p:sp>
        <p:nvSpPr>
          <p:cNvPr id="3" name="Объект 2"/>
          <p:cNvSpPr>
            <a:spLocks noGrp="1"/>
          </p:cNvSpPr>
          <p:nvPr>
            <p:ph idx="1"/>
          </p:nvPr>
        </p:nvSpPr>
        <p:spPr>
          <a:xfrm>
            <a:off x="648801" y="2235198"/>
            <a:ext cx="11221466" cy="4309533"/>
          </a:xfrm>
        </p:spPr>
        <p:txBody>
          <a:bodyPr>
            <a:normAutofit/>
          </a:bodyPr>
          <a:lstStyle/>
          <a:p>
            <a:pPr marL="342900" indent="-342900">
              <a:buFont typeface="+mj-lt"/>
              <a:buAutoNum type="arabicPeriod"/>
            </a:pPr>
            <a:r>
              <a:rPr lang="en-US" sz="2800" b="1" dirty="0" smtClean="0"/>
              <a:t>Theme Selection</a:t>
            </a:r>
          </a:p>
          <a:p>
            <a:pPr marL="342900" indent="-342900">
              <a:buFont typeface="+mj-lt"/>
              <a:buAutoNum type="arabicPeriod"/>
            </a:pPr>
            <a:r>
              <a:rPr lang="en-US" sz="2800" b="1" dirty="0"/>
              <a:t>Task Distribution and Research </a:t>
            </a:r>
            <a:r>
              <a:rPr lang="en-US" sz="2800" b="1" dirty="0" smtClean="0"/>
              <a:t>Plan </a:t>
            </a:r>
            <a:r>
              <a:rPr lang="en-US" sz="2800" i="1" dirty="0" smtClean="0"/>
              <a:t>(role assignment, research </a:t>
            </a:r>
            <a:r>
              <a:rPr lang="en-US" sz="2800" i="1" dirty="0"/>
              <a:t>plan </a:t>
            </a:r>
            <a:r>
              <a:rPr lang="en-US" sz="2800" i="1" dirty="0" smtClean="0"/>
              <a:t>development)</a:t>
            </a:r>
          </a:p>
          <a:p>
            <a:pPr marL="342900" indent="-342900">
              <a:buFont typeface="+mj-lt"/>
              <a:buAutoNum type="arabicPeriod"/>
            </a:pPr>
            <a:r>
              <a:rPr lang="en-US" sz="2800" b="1" dirty="0"/>
              <a:t>Research and Information </a:t>
            </a:r>
            <a:r>
              <a:rPr lang="en-US" sz="2800" b="1" dirty="0" smtClean="0"/>
              <a:t>Gathering </a:t>
            </a:r>
            <a:r>
              <a:rPr lang="en-US" sz="2800" i="1" dirty="0" smtClean="0"/>
              <a:t>(gathering information, organizing findings)</a:t>
            </a:r>
          </a:p>
          <a:p>
            <a:pPr marL="342900" indent="-342900">
              <a:buFont typeface="+mj-lt"/>
              <a:buAutoNum type="arabicPeriod"/>
            </a:pPr>
            <a:r>
              <a:rPr lang="en-US" sz="2800" b="1" dirty="0" smtClean="0"/>
              <a:t>Presentation Development</a:t>
            </a:r>
          </a:p>
          <a:p>
            <a:pPr marL="342900" indent="-342900">
              <a:buFont typeface="+mj-lt"/>
              <a:buAutoNum type="arabicPeriod"/>
            </a:pPr>
            <a:r>
              <a:rPr lang="en-US" sz="2800" b="1" dirty="0"/>
              <a:t>Presentation </a:t>
            </a:r>
            <a:r>
              <a:rPr lang="en-US" sz="2800" b="1" dirty="0" smtClean="0"/>
              <a:t>Delivery</a:t>
            </a:r>
            <a:endParaRPr lang="en-US" sz="2000" dirty="0" smtClean="0"/>
          </a:p>
        </p:txBody>
      </p:sp>
    </p:spTree>
    <p:extLst>
      <p:ext uri="{BB962C8B-B14F-4D97-AF65-F5344CB8AC3E}">
        <p14:creationId xmlns:p14="http://schemas.microsoft.com/office/powerpoint/2010/main" val="4264057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ltLang="zh-CN" dirty="0"/>
              <a:t>Discuss in groups</a:t>
            </a:r>
            <a:endParaRPr lang="ru-RU" dirty="0"/>
          </a:p>
        </p:txBody>
      </p:sp>
      <p:sp>
        <p:nvSpPr>
          <p:cNvPr id="3" name="Объект 2"/>
          <p:cNvSpPr>
            <a:spLocks noGrp="1"/>
          </p:cNvSpPr>
          <p:nvPr>
            <p:ph idx="1"/>
          </p:nvPr>
        </p:nvSpPr>
        <p:spPr>
          <a:xfrm>
            <a:off x="6561666" y="2615691"/>
            <a:ext cx="4482930" cy="3487894"/>
          </a:xfrm>
        </p:spPr>
        <p:txBody>
          <a:bodyPr>
            <a:normAutofit lnSpcReduction="10000"/>
          </a:bodyPr>
          <a:lstStyle/>
          <a:p>
            <a:r>
              <a:rPr lang="en-US" sz="3000" dirty="0" smtClean="0"/>
              <a:t>Your group project’s theme</a:t>
            </a:r>
          </a:p>
          <a:p>
            <a:r>
              <a:rPr lang="en-US" sz="3000" dirty="0"/>
              <a:t>Task </a:t>
            </a:r>
            <a:r>
              <a:rPr lang="en-US" sz="3000" dirty="0" smtClean="0"/>
              <a:t>distribution </a:t>
            </a:r>
            <a:r>
              <a:rPr lang="en-US" sz="3000" dirty="0"/>
              <a:t>and </a:t>
            </a:r>
            <a:r>
              <a:rPr lang="en-US" sz="3000" dirty="0" smtClean="0"/>
              <a:t>research </a:t>
            </a:r>
            <a:r>
              <a:rPr lang="en-US" sz="3000" dirty="0"/>
              <a:t>p</a:t>
            </a:r>
            <a:r>
              <a:rPr lang="en-US" sz="3000" dirty="0" smtClean="0"/>
              <a:t>lan</a:t>
            </a:r>
          </a:p>
          <a:p>
            <a:r>
              <a:rPr lang="en-US" sz="3000" dirty="0" smtClean="0"/>
              <a:t>Sources of information</a:t>
            </a:r>
          </a:p>
          <a:p>
            <a:r>
              <a:rPr lang="en-US" sz="3000" dirty="0" smtClean="0"/>
              <a:t>Predentation development </a:t>
            </a:r>
            <a:endParaRPr lang="en-US" sz="3000" dirty="0" smtClean="0"/>
          </a:p>
          <a:p>
            <a:endParaRPr lang="ru-RU" dirty="0"/>
          </a:p>
        </p:txBody>
      </p:sp>
      <p:pic>
        <p:nvPicPr>
          <p:cNvPr id="9218" name="Picture 2" descr="https://www.webfries.com/wp-content/uploads/2019/07/social-media-misconcep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267" y="2827866"/>
            <a:ext cx="5020733" cy="2824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270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56536" y="372025"/>
            <a:ext cx="7729728" cy="1188720"/>
          </a:xfrm>
        </p:spPr>
        <p:txBody>
          <a:bodyPr/>
          <a:lstStyle/>
          <a:p>
            <a:r>
              <a:rPr lang="en-US" dirty="0"/>
              <a:t>Social Media: A Double-Edged Sword?</a:t>
            </a:r>
            <a:endParaRPr lang="ru-RU" dirty="0"/>
          </a:p>
        </p:txBody>
      </p:sp>
      <p:sp>
        <p:nvSpPr>
          <p:cNvPr id="3" name="Объект 2"/>
          <p:cNvSpPr>
            <a:spLocks noGrp="1"/>
          </p:cNvSpPr>
          <p:nvPr>
            <p:ph idx="1"/>
          </p:nvPr>
        </p:nvSpPr>
        <p:spPr>
          <a:xfrm>
            <a:off x="7128933" y="2054839"/>
            <a:ext cx="4614333" cy="4159696"/>
          </a:xfrm>
        </p:spPr>
        <p:txBody>
          <a:bodyPr>
            <a:normAutofit/>
          </a:bodyPr>
          <a:lstStyle/>
          <a:p>
            <a:pPr algn="just"/>
            <a:r>
              <a:rPr lang="en-US" sz="2800" dirty="0"/>
              <a:t> Social media has become an integral part of modern life, especially for young people</a:t>
            </a:r>
            <a:r>
              <a:rPr lang="en-US" sz="2800" dirty="0" smtClean="0"/>
              <a:t>.</a:t>
            </a:r>
          </a:p>
          <a:p>
            <a:pPr marL="0" indent="0" algn="just">
              <a:buNone/>
            </a:pPr>
            <a:r>
              <a:rPr lang="en-US" sz="2800" dirty="0" smtClean="0"/>
              <a:t> </a:t>
            </a:r>
          </a:p>
          <a:p>
            <a:pPr algn="just"/>
            <a:r>
              <a:rPr lang="en-US" sz="2800" dirty="0" smtClean="0"/>
              <a:t>However</a:t>
            </a:r>
            <a:r>
              <a:rPr lang="en-US" sz="2800" dirty="0"/>
              <a:t>, it’s important to consider the impact it has on youth culture.</a:t>
            </a:r>
            <a:endParaRPr lang="ru-RU" sz="2800" dirty="0"/>
          </a:p>
        </p:txBody>
      </p:sp>
      <p:pic>
        <p:nvPicPr>
          <p:cNvPr id="1026" name="Picture 2" descr="https://www.cerby.com/hubfs/manage-multiple-social-media-accoun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085" y="2215706"/>
            <a:ext cx="5420848" cy="3617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417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05734"/>
            <a:ext cx="10515600" cy="1325563"/>
          </a:xfrm>
        </p:spPr>
        <p:txBody>
          <a:bodyPr/>
          <a:lstStyle/>
          <a:p>
            <a:r>
              <a:rPr lang="en-US" altLang="zh-CN" dirty="0" smtClean="0"/>
              <a:t>Watch a quick news report</a:t>
            </a:r>
            <a:endParaRPr lang="ru-RU" dirty="0"/>
          </a:p>
        </p:txBody>
      </p:sp>
      <p:pic>
        <p:nvPicPr>
          <p:cNvPr id="5" name="The impact of social media on teenager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69068" y="1994089"/>
            <a:ext cx="8015288" cy="4508311"/>
          </a:xfrm>
        </p:spPr>
      </p:pic>
    </p:spTree>
    <p:extLst>
      <p:ext uri="{BB962C8B-B14F-4D97-AF65-F5344CB8AC3E}">
        <p14:creationId xmlns:p14="http://schemas.microsoft.com/office/powerpoint/2010/main" val="2848234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56535" y="448225"/>
            <a:ext cx="7729728" cy="1188720"/>
          </a:xfrm>
        </p:spPr>
        <p:txBody>
          <a:bodyPr/>
          <a:lstStyle/>
          <a:p>
            <a:r>
              <a:rPr lang="en-US" altLang="zh-CN" dirty="0" smtClean="0"/>
              <a:t>Discuss in groups</a:t>
            </a:r>
            <a:endParaRPr lang="ru-RU" dirty="0"/>
          </a:p>
        </p:txBody>
      </p:sp>
      <p:sp>
        <p:nvSpPr>
          <p:cNvPr id="3" name="Объект 2"/>
          <p:cNvSpPr>
            <a:spLocks noGrp="1"/>
          </p:cNvSpPr>
          <p:nvPr>
            <p:ph idx="1"/>
          </p:nvPr>
        </p:nvSpPr>
        <p:spPr>
          <a:xfrm>
            <a:off x="1784265" y="3096238"/>
            <a:ext cx="8674269" cy="1763629"/>
          </a:xfrm>
        </p:spPr>
        <p:txBody>
          <a:bodyPr>
            <a:normAutofit/>
          </a:bodyPr>
          <a:lstStyle/>
          <a:p>
            <a:pPr algn="ctr"/>
            <a:r>
              <a:rPr lang="en-US" sz="2800" dirty="0"/>
              <a:t> </a:t>
            </a:r>
            <a:r>
              <a:rPr lang="en-US" sz="4500" dirty="0" smtClean="0"/>
              <a:t>In your opinion, w</a:t>
            </a:r>
            <a:r>
              <a:rPr lang="en-US" sz="4500" dirty="0" smtClean="0"/>
              <a:t>hat </a:t>
            </a:r>
            <a:r>
              <a:rPr lang="en-US" sz="4500" dirty="0" smtClean="0"/>
              <a:t>are the pros and cons of social media</a:t>
            </a:r>
            <a:r>
              <a:rPr lang="ru-RU" sz="4500" dirty="0"/>
              <a:t>?</a:t>
            </a:r>
          </a:p>
        </p:txBody>
      </p:sp>
    </p:spTree>
    <p:extLst>
      <p:ext uri="{BB962C8B-B14F-4D97-AF65-F5344CB8AC3E}">
        <p14:creationId xmlns:p14="http://schemas.microsoft.com/office/powerpoint/2010/main" val="1681210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18011"/>
            <a:ext cx="10515600" cy="1325563"/>
          </a:xfrm>
        </p:spPr>
        <p:txBody>
          <a:bodyPr/>
          <a:lstStyle/>
          <a:p>
            <a:r>
              <a:rPr lang="en-US" dirty="0"/>
              <a:t>The Benefits of Social Media</a:t>
            </a:r>
            <a:endParaRPr lang="ru-RU" dirty="0"/>
          </a:p>
        </p:txBody>
      </p:sp>
      <p:sp>
        <p:nvSpPr>
          <p:cNvPr id="3" name="Объект 2"/>
          <p:cNvSpPr>
            <a:spLocks noGrp="1"/>
          </p:cNvSpPr>
          <p:nvPr>
            <p:ph idx="1"/>
          </p:nvPr>
        </p:nvSpPr>
        <p:spPr>
          <a:xfrm>
            <a:off x="6544733" y="1930400"/>
            <a:ext cx="4809067" cy="4738847"/>
          </a:xfrm>
        </p:spPr>
        <p:txBody>
          <a:bodyPr>
            <a:normAutofit/>
          </a:bodyPr>
          <a:lstStyle/>
          <a:p>
            <a:r>
              <a:rPr lang="en-US" sz="2800" b="1" dirty="0" smtClean="0"/>
              <a:t>Communication:</a:t>
            </a:r>
            <a:r>
              <a:rPr lang="en-US" sz="2800" dirty="0" smtClean="0"/>
              <a:t> Social media platforms connect people across geographical boundaries, enabling instant communication and fostering friendships.</a:t>
            </a:r>
          </a:p>
        </p:txBody>
      </p:sp>
      <p:pic>
        <p:nvPicPr>
          <p:cNvPr id="1026" name="Picture 2" descr="https://siabit.ru/wp-content/uploads/2024/05/2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867" y="2064761"/>
            <a:ext cx="5282607" cy="3522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439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18011"/>
            <a:ext cx="10515600" cy="1325563"/>
          </a:xfrm>
        </p:spPr>
        <p:txBody>
          <a:bodyPr/>
          <a:lstStyle/>
          <a:p>
            <a:r>
              <a:rPr lang="en-US" dirty="0"/>
              <a:t>The Benefits of Social Media</a:t>
            </a:r>
            <a:endParaRPr lang="ru-RU" dirty="0"/>
          </a:p>
        </p:txBody>
      </p:sp>
      <p:sp>
        <p:nvSpPr>
          <p:cNvPr id="3" name="Объект 2"/>
          <p:cNvSpPr>
            <a:spLocks noGrp="1"/>
          </p:cNvSpPr>
          <p:nvPr>
            <p:ph idx="1"/>
          </p:nvPr>
        </p:nvSpPr>
        <p:spPr>
          <a:xfrm>
            <a:off x="6612467" y="1955800"/>
            <a:ext cx="4741332" cy="4713447"/>
          </a:xfrm>
        </p:spPr>
        <p:txBody>
          <a:bodyPr>
            <a:noAutofit/>
          </a:bodyPr>
          <a:lstStyle/>
          <a:p>
            <a:r>
              <a:rPr lang="en-US" sz="2800" b="1" dirty="0" smtClean="0"/>
              <a:t>Information:</a:t>
            </a:r>
            <a:r>
              <a:rPr lang="en-US" sz="2800" dirty="0" smtClean="0"/>
              <a:t> Social media provides access to a vast amount of information, helping young people stay updated on current events, learn new skills, and explore different perspectives.</a:t>
            </a:r>
          </a:p>
        </p:txBody>
      </p:sp>
      <p:pic>
        <p:nvPicPr>
          <p:cNvPr id="2050" name="Picture 2" descr="https://i.pinimg.com/736x/21/b5/b9/21b5b9b17c74c64ab2516664d6f00c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241" y="1955800"/>
            <a:ext cx="4987375" cy="383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016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18011"/>
            <a:ext cx="10515600" cy="1325563"/>
          </a:xfrm>
        </p:spPr>
        <p:txBody>
          <a:bodyPr/>
          <a:lstStyle/>
          <a:p>
            <a:r>
              <a:rPr lang="en-US" dirty="0"/>
              <a:t>The Benefits of Social Media</a:t>
            </a:r>
            <a:endParaRPr lang="ru-RU" dirty="0"/>
          </a:p>
        </p:txBody>
      </p:sp>
      <p:sp>
        <p:nvSpPr>
          <p:cNvPr id="3" name="Объект 2"/>
          <p:cNvSpPr>
            <a:spLocks noGrp="1"/>
          </p:cNvSpPr>
          <p:nvPr>
            <p:ph idx="1"/>
          </p:nvPr>
        </p:nvSpPr>
        <p:spPr>
          <a:xfrm>
            <a:off x="6612467" y="1955800"/>
            <a:ext cx="4741332" cy="4487333"/>
          </a:xfrm>
        </p:spPr>
        <p:txBody>
          <a:bodyPr>
            <a:noAutofit/>
          </a:bodyPr>
          <a:lstStyle/>
          <a:p>
            <a:r>
              <a:rPr lang="en-US" sz="2800" b="1" dirty="0"/>
              <a:t>Inspiration:</a:t>
            </a:r>
            <a:r>
              <a:rPr lang="en-US" sz="2800" dirty="0"/>
              <a:t> Social media can inspire young people through motivational content, creative projects, and stories of resilience.</a:t>
            </a:r>
          </a:p>
        </p:txBody>
      </p:sp>
      <p:pic>
        <p:nvPicPr>
          <p:cNvPr id="3074" name="Picture 2" descr="Pictur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466" y="2068842"/>
            <a:ext cx="5552585" cy="370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938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18011"/>
            <a:ext cx="10515600" cy="1325563"/>
          </a:xfrm>
        </p:spPr>
        <p:txBody>
          <a:bodyPr/>
          <a:lstStyle/>
          <a:p>
            <a:r>
              <a:rPr lang="en-US" dirty="0"/>
              <a:t>The Benefits of Social Media</a:t>
            </a:r>
            <a:endParaRPr lang="ru-RU" dirty="0"/>
          </a:p>
        </p:txBody>
      </p:sp>
      <p:sp>
        <p:nvSpPr>
          <p:cNvPr id="3" name="Объект 2"/>
          <p:cNvSpPr>
            <a:spLocks noGrp="1"/>
          </p:cNvSpPr>
          <p:nvPr>
            <p:ph idx="1"/>
          </p:nvPr>
        </p:nvSpPr>
        <p:spPr>
          <a:xfrm>
            <a:off x="6612467" y="1955800"/>
            <a:ext cx="4741332" cy="4487333"/>
          </a:xfrm>
        </p:spPr>
        <p:txBody>
          <a:bodyPr>
            <a:noAutofit/>
          </a:bodyPr>
          <a:lstStyle/>
          <a:p>
            <a:pPr algn="just"/>
            <a:r>
              <a:rPr lang="en-US" sz="2800" b="1" dirty="0"/>
              <a:t>Community:</a:t>
            </a:r>
            <a:r>
              <a:rPr lang="en-US" sz="2800" dirty="0"/>
              <a:t> Social media platforms can create online communities, providing a sense of belonging and support for young people with shared interests.</a:t>
            </a:r>
            <a:endParaRPr lang="ru-RU" sz="2800" dirty="0"/>
          </a:p>
        </p:txBody>
      </p:sp>
      <p:pic>
        <p:nvPicPr>
          <p:cNvPr id="4098" name="Picture 2" descr="https://avatars.mds.yandex.net/i?id=d33bb6549f9eddfd7a95184b78bdc154_l-12938662-images-thumbs&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2111269"/>
            <a:ext cx="5630333" cy="3687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054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612467" y="1955800"/>
            <a:ext cx="4741332" cy="4487333"/>
          </a:xfrm>
        </p:spPr>
        <p:txBody>
          <a:bodyPr>
            <a:noAutofit/>
          </a:bodyPr>
          <a:lstStyle/>
          <a:p>
            <a:r>
              <a:rPr lang="en-US" sz="2800" b="1" dirty="0"/>
              <a:t>Cyberbullying:</a:t>
            </a:r>
            <a:r>
              <a:rPr lang="en-US" sz="2800" dirty="0"/>
              <a:t> The anonymity and reach of social media can fuel cyberbullying, leading to emotional distress and mental health issues.</a:t>
            </a:r>
          </a:p>
        </p:txBody>
      </p:sp>
      <p:sp>
        <p:nvSpPr>
          <p:cNvPr id="6" name="Заголовок 1"/>
          <p:cNvSpPr txBox="1">
            <a:spLocks/>
          </p:cNvSpPr>
          <p:nvPr/>
        </p:nvSpPr>
        <p:spPr bwMode="black">
          <a:xfrm>
            <a:off x="2400470" y="4058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mtClean="0"/>
              <a:t>The Challenges of Social Media</a:t>
            </a:r>
            <a:endParaRPr lang="ru-RU" dirty="0"/>
          </a:p>
        </p:txBody>
      </p:sp>
      <p:pic>
        <p:nvPicPr>
          <p:cNvPr id="5122" name="Picture 2" descr="https://i0.wp.com/cedars.cedarville.edu/wp/wp-content/uploads/2022/05/computer-HatticeEROL-Pixabay.png?fit=1920%2C1159&amp;ss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220" y="2135767"/>
            <a:ext cx="5443447" cy="3285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449933"/>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Посылка</Template>
  <TotalTime>698</TotalTime>
  <Words>368</Words>
  <Application>Microsoft Office PowerPoint</Application>
  <PresentationFormat>Широкоэкранный</PresentationFormat>
  <Paragraphs>50</Paragraphs>
  <Slides>15</Slides>
  <Notes>3</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15</vt:i4>
      </vt:variant>
    </vt:vector>
  </HeadingPairs>
  <TitlesOfParts>
    <vt:vector size="21" baseType="lpstr">
      <vt:lpstr>Gill Sans MT</vt:lpstr>
      <vt:lpstr>华文中宋</vt:lpstr>
      <vt:lpstr>Arial</vt:lpstr>
      <vt:lpstr>Calibri</vt:lpstr>
      <vt:lpstr>Corbel</vt:lpstr>
      <vt:lpstr>Parcel</vt:lpstr>
      <vt:lpstr>The Impact of Social Media on Youth Culture</vt:lpstr>
      <vt:lpstr>Social Media: A Double-Edged Sword?</vt:lpstr>
      <vt:lpstr>Watch a quick news report</vt:lpstr>
      <vt:lpstr>Discuss in groups</vt:lpstr>
      <vt:lpstr>The Benefits of Social Media</vt:lpstr>
      <vt:lpstr>The Benefits of Social Media</vt:lpstr>
      <vt:lpstr>The Benefits of Social Media</vt:lpstr>
      <vt:lpstr>The Benefits of Social Media</vt:lpstr>
      <vt:lpstr>Презентация PowerPoint</vt:lpstr>
      <vt:lpstr>Презентация PowerPoint</vt:lpstr>
      <vt:lpstr>Презентация PowerPoint</vt:lpstr>
      <vt:lpstr>Презентация PowerPoint</vt:lpstr>
      <vt:lpstr>What’s Your Take?</vt:lpstr>
      <vt:lpstr>Project’s plan</vt:lpstr>
      <vt:lpstr>Discuss in groups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Social Media on Youth Culture</dc:title>
  <dc:creator>Admin</dc:creator>
  <cp:lastModifiedBy>Admin</cp:lastModifiedBy>
  <cp:revision>13</cp:revision>
  <dcterms:created xsi:type="dcterms:W3CDTF">2024-10-28T17:45:23Z</dcterms:created>
  <dcterms:modified xsi:type="dcterms:W3CDTF">2024-10-29T15:27:30Z</dcterms:modified>
</cp:coreProperties>
</file>